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9"/>
  </p:notesMasterIdLst>
  <p:sldIdLst>
    <p:sldId id="298" r:id="rId3"/>
    <p:sldId id="350" r:id="rId4"/>
    <p:sldId id="346" r:id="rId5"/>
    <p:sldId id="354" r:id="rId6"/>
    <p:sldId id="348" r:id="rId7"/>
    <p:sldId id="339" r:id="rId8"/>
    <p:sldId id="338" r:id="rId9"/>
    <p:sldId id="351" r:id="rId10"/>
    <p:sldId id="340" r:id="rId11"/>
    <p:sldId id="320" r:id="rId12"/>
    <p:sldId id="357" r:id="rId13"/>
    <p:sldId id="343" r:id="rId14"/>
    <p:sldId id="356" r:id="rId15"/>
    <p:sldId id="344" r:id="rId16"/>
    <p:sldId id="355" r:id="rId17"/>
    <p:sldId id="33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2863" userDrawn="1">
          <p15:clr>
            <a:srgbClr val="A4A3A4"/>
          </p15:clr>
        </p15:guide>
        <p15:guide id="5" orient="horz" pos="1774" userDrawn="1">
          <p15:clr>
            <a:srgbClr val="A4A3A4"/>
          </p15:clr>
        </p15:guide>
        <p15:guide id="6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B9B"/>
    <a:srgbClr val="FF0000"/>
    <a:srgbClr val="A977B1"/>
    <a:srgbClr val="5B9BD5"/>
    <a:srgbClr val="CCAFD1"/>
    <a:srgbClr val="FFAF17"/>
    <a:srgbClr val="3D464A"/>
    <a:srgbClr val="FFD200"/>
    <a:srgbClr val="F99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857" autoAdjust="0"/>
  </p:normalViewPr>
  <p:slideViewPr>
    <p:cSldViewPr snapToGrid="0" showGuides="1">
      <p:cViewPr varScale="1">
        <p:scale>
          <a:sx n="97" d="100"/>
          <a:sy n="97" d="100"/>
        </p:scale>
        <p:origin x="96" y="324"/>
      </p:cViewPr>
      <p:guideLst>
        <p:guide orient="horz" pos="709"/>
        <p:guide pos="279"/>
        <p:guide pos="7401"/>
        <p:guide orient="horz" pos="2863"/>
        <p:guide orient="horz" pos="1774"/>
        <p:guide orient="horz" pos="1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D8F2C-E56A-4012-A544-1341270490D0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EB5F6-CA6F-4681-BB93-00024E318BD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7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rweb.com/ru/uslugi/razrabotka-erp-siste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меня зовут Карпенко Дмитрий. Я ведущий специалист Управление автоматизации процессов блока "Материальные потоки и балансы" компании Сибинтек-СОФТ.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сказать общими словами, то отдел в котором я работаю занимается сопровождением и внедрением производственных и бизнес систем. Об одной из них мы сегодня Вам и расскажем. </a:t>
            </a:r>
            <a:r>
              <a:rPr lang="ru-RU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её на примере нефтеперерабатывающего завода.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55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разработки, администрирования и поддержки решений на базе PI System мы используем следующие технологии и инструменты:</a:t>
            </a:r>
          </a:p>
          <a:p>
            <a:endParaRPr lang="ru-RU" dirty="0" smtClean="0"/>
          </a:p>
          <a:p>
            <a:r>
              <a:rPr lang="ru-RU" b="1" dirty="0" smtClean="0"/>
              <a:t>C# и VB.Net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Основные языки программирования для создания приложений, интеграции и автоматизации процессов.</a:t>
            </a:r>
          </a:p>
          <a:p>
            <a:r>
              <a:rPr lang="ru-RU" dirty="0" smtClean="0"/>
              <a:t>Пример: Разработка скриптов для обработки данных или интеграции PI System с другими системами.</a:t>
            </a:r>
          </a:p>
          <a:p>
            <a:endParaRPr lang="ru-RU" dirty="0" smtClean="0"/>
          </a:p>
          <a:p>
            <a:r>
              <a:rPr lang="ru-RU" b="1" dirty="0" smtClean="0"/>
              <a:t>.Net Framework</a:t>
            </a:r>
            <a:r>
              <a:rPr lang="ru-RU" dirty="0" smtClean="0"/>
              <a:t>:</a:t>
            </a:r>
          </a:p>
          <a:p>
            <a:r>
              <a:rPr lang="ru-RU" dirty="0" smtClean="0"/>
              <a:t>Платформа для разработки надежных и производительных приложений.</a:t>
            </a:r>
          </a:p>
          <a:p>
            <a:r>
              <a:rPr lang="ru-RU" dirty="0" smtClean="0"/>
              <a:t>Пример: Создание для работы с данными.</a:t>
            </a:r>
          </a:p>
          <a:p>
            <a:endParaRPr lang="ru-RU" dirty="0" smtClean="0"/>
          </a:p>
          <a:p>
            <a:r>
              <a:rPr lang="ru-RU" b="1" dirty="0" smtClean="0"/>
              <a:t>SQL и SQL Server</a:t>
            </a:r>
            <a:r>
              <a:rPr lang="ru-RU" dirty="0" smtClean="0"/>
              <a:t>:</a:t>
            </a:r>
          </a:p>
          <a:p>
            <a:r>
              <a:rPr lang="ru-RU" dirty="0" smtClean="0"/>
              <a:t>Для работы с базами данных, хранения и анализа информации.</a:t>
            </a:r>
          </a:p>
          <a:p>
            <a:r>
              <a:rPr lang="ru-RU" dirty="0" smtClean="0"/>
              <a:t>Пример: Настройка и оптимизация баз данных, выполнение сложных запросов.</a:t>
            </a:r>
          </a:p>
          <a:p>
            <a:endParaRPr lang="ru-RU" dirty="0" smtClean="0"/>
          </a:p>
          <a:p>
            <a:r>
              <a:rPr lang="ru-RU" b="1" dirty="0" smtClean="0"/>
              <a:t>Visual Studio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Основная среда разработки для создания, тестирования и отладки приложений.</a:t>
            </a:r>
          </a:p>
          <a:p>
            <a:r>
              <a:rPr lang="ru-RU" dirty="0" smtClean="0"/>
              <a:t>Пример: Разработка модулей для PI System или интеграционных решений.</a:t>
            </a:r>
            <a:endParaRPr lang="en-US" dirty="0" smtClean="0"/>
          </a:p>
          <a:p>
            <a:endParaRPr lang="en-US" dirty="0" smtClean="0"/>
          </a:p>
          <a:p>
            <a:r>
              <a:rPr lang="ru-RU" b="1" dirty="0" smtClean="0"/>
              <a:t>Дополнительные технологии (упоминаем без деталей):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Grafana</a:t>
            </a:r>
            <a:r>
              <a:rPr lang="ru-RU" dirty="0" smtClean="0"/>
              <a:t> – визуализация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Apache Kafka</a:t>
            </a:r>
            <a:r>
              <a:rPr lang="ru-RU" dirty="0" smtClean="0"/>
              <a:t> – потоковая обработка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Apache Airflow</a:t>
            </a:r>
            <a:r>
              <a:rPr lang="ru-RU" dirty="0" smtClean="0"/>
              <a:t> – оркестрация задач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Keycloak</a:t>
            </a:r>
            <a:r>
              <a:rPr lang="ru-RU" dirty="0" smtClean="0"/>
              <a:t> – управление доступом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Prometheus –</a:t>
            </a:r>
            <a:r>
              <a:rPr lang="ru-RU" dirty="0" smtClean="0"/>
              <a:t>БДРВ</a:t>
            </a:r>
            <a:r>
              <a:rPr lang="ru-RU" baseline="0" dirty="0" smtClean="0"/>
              <a:t> для ТИС-Переработки.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Требования к знаниям</a:t>
            </a:r>
          </a:p>
          <a:p>
            <a:r>
              <a:rPr lang="ru-RU" i="1" dirty="0" smtClean="0"/>
              <a:t>«Желательные навыки кандидата»</a:t>
            </a: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Базовый SQL (SELECT, JOIN, агрегатные функции).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Опыт работы с C# или VB.NET (написание скриптов).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Понимание принципов работы с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="1" dirty="0" smtClean="0"/>
              <a:t>Устное уточнение: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/>
              <a:t>«Глубокие знания не требуются — всему научим. Важна готовность работать с кодом и данными»</a:t>
            </a: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1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Дима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рассказал 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технологиях и инструментах, которые используем в работе с PI System. Но как всё это выглядит на практике?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Обращение на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4it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случай, когда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только устроились а поступила задача на отдел: перейти на новую расчётную библиотеку. 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Кто-то с завода подал обращение, где просит устроить переход. Ведётся обсуждение, планирование трудозатрат, дополнительных вводных данных для успешного внедрения расчётного модуля.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согласуется и начинается работа.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763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двух</a:t>
            </a:r>
            <a:r>
              <a:rPr lang="ru-RU" baseline="0" dirty="0" smtClean="0"/>
              <a:t> словах, как это изначально устроено.</a:t>
            </a:r>
          </a:p>
          <a:p>
            <a:r>
              <a:rPr lang="ru-RU" dirty="0" smtClean="0"/>
              <a:t>Исходная архитектура системы была построена следующим образом:</a:t>
            </a:r>
          </a:p>
          <a:p>
            <a:r>
              <a:rPr lang="ru-RU" b="1" dirty="0" smtClean="0"/>
              <a:t>Модульная база данных</a:t>
            </a:r>
            <a:r>
              <a:rPr lang="ru-RU" dirty="0" smtClean="0"/>
              <a:t> выступала центральным хранилищем, содержащим: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Производственные объекты (резервуары, технологические потоки, установки)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Теги (временные ряды) для хранения динамических показателей с датчиков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Свойства объектов (статичные параметры):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ru-RU" dirty="0" smtClean="0"/>
              <a:t>Уровень мёртвого остатка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ru-RU" dirty="0" smtClean="0"/>
              <a:t>Масса плавающего покрытия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ru-RU" dirty="0" smtClean="0"/>
              <a:t>Другие константы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Чёткую привязку всех параметров к конкретным объектам</a:t>
            </a:r>
          </a:p>
          <a:p>
            <a:r>
              <a:rPr lang="ru-RU" b="1" dirty="0" smtClean="0"/>
              <a:t>Механизм расчётов</a:t>
            </a:r>
            <a:r>
              <a:rPr lang="ru-RU" dirty="0" smtClean="0"/>
              <a:t> работал по триггерной схеме: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Активация при поступлении новых значений (уровень, температура)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Забор исходных данных из связанных тегов объекта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Выполнение математических вычислений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Запись результатов обратно в теговую структуру</a:t>
            </a:r>
          </a:p>
          <a:p>
            <a:r>
              <a:rPr lang="ru-RU" b="1" dirty="0" smtClean="0"/>
              <a:t>Ключевое требование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Все расчёты должны были учитывать статические свойства (Property) объектов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Эти данные хранились в той же модульной базе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22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После доработки функциональности модуля была реализована следующая схема взаимодействия: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Прямая интеграция с базой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Автоматическая подгрузка необходимых свойств при расчётах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Сквозная обработка данных в реальном времени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r>
              <a:rPr lang="ru-RU" b="1" dirty="0" smtClean="0"/>
              <a:t>Результаты промышленного внедрения и выявленные проблемы</a:t>
            </a:r>
            <a:endParaRPr lang="ru-RU" dirty="0" smtClean="0"/>
          </a:p>
          <a:p>
            <a:r>
              <a:rPr lang="ru-RU" dirty="0" smtClean="0"/>
              <a:t>Система была успешно развернута на двух объектах: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Саратовский НПЗ - штатная работа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Рязанский НПЗ - критические сбои</a:t>
            </a:r>
          </a:p>
          <a:p>
            <a:r>
              <a:rPr lang="ru-RU" dirty="0" smtClean="0"/>
              <a:t>Через 48 часов работы на рязанском сервере произошёл отказ, анализ которого показал:</a:t>
            </a:r>
          </a:p>
          <a:p>
            <a:r>
              <a:rPr lang="ru-RU" b="1" dirty="0" smtClean="0"/>
              <a:t>Проблемы с памятью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Постепенный рост потребления ОЗУ расчётным модулем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Линейная прогрессия (арифметическая)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Достижение критического значения 8 ГБ за 2 суток</a:t>
            </a:r>
          </a:p>
          <a:p>
            <a:r>
              <a:rPr lang="ru-RU" b="1" dirty="0" smtClean="0"/>
              <a:t>Проблемы с процессором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SQL Server потреблял 100% CPU-ресурсов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Полная нагрузка на вычислительные мощности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Неспособность системы обрабатывать другие запросы</a:t>
            </a:r>
          </a:p>
          <a:p>
            <a:r>
              <a:rPr lang="ru-RU" b="1" dirty="0" smtClean="0"/>
              <a:t>Итоговый результат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Серверная инфраструктура не выдержала нагрузки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Аварийное прекращение работы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214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Задача обновилась. </a:t>
            </a:r>
            <a:r>
              <a:rPr lang="ru-RU" b="1" dirty="0" smtClean="0"/>
              <a:t>Обновлённая задача</a:t>
            </a:r>
          </a:p>
          <a:p>
            <a:r>
              <a:rPr lang="ru-RU" dirty="0" smtClean="0"/>
              <a:t>Требовалось </a:t>
            </a:r>
            <a:r>
              <a:rPr lang="ru-RU" b="1" dirty="0" smtClean="0"/>
              <a:t>в кратчайшие сроки</a:t>
            </a:r>
            <a:r>
              <a:rPr lang="ru-RU" dirty="0" smtClean="0"/>
              <a:t> устранить:</a:t>
            </a:r>
          </a:p>
          <a:p>
            <a:r>
              <a:rPr lang="ru-RU" b="1" dirty="0" smtClean="0"/>
              <a:t>Постоянный рост потребления оперативной памяти</a:t>
            </a:r>
            <a:r>
              <a:rPr lang="ru-RU" dirty="0" smtClean="0"/>
              <a:t> (до 8 ГБ за 2 дня).</a:t>
            </a:r>
          </a:p>
          <a:p>
            <a:r>
              <a:rPr lang="ru-RU" b="1" dirty="0" smtClean="0"/>
              <a:t>Критическую нагрузку на SQL Server</a:t>
            </a:r>
            <a:r>
              <a:rPr lang="ru-RU" dirty="0" smtClean="0"/>
              <a:t> (100% CPU).</a:t>
            </a:r>
          </a:p>
          <a:p>
            <a:endParaRPr lang="ru-RU" dirty="0" smtClean="0"/>
          </a:p>
          <a:p>
            <a:r>
              <a:rPr lang="ru-RU" b="1" dirty="0" smtClean="0"/>
              <a:t>Анализ проблемы</a:t>
            </a:r>
          </a:p>
          <a:p>
            <a:r>
              <a:rPr lang="ru-RU" dirty="0" smtClean="0"/>
              <a:t>При детальном разборе выяснилось:</a:t>
            </a:r>
          </a:p>
          <a:p>
            <a:r>
              <a:rPr lang="ru-RU" dirty="0" smtClean="0"/>
              <a:t>При </a:t>
            </a:r>
            <a:r>
              <a:rPr lang="ru-RU" b="1" dirty="0" smtClean="0"/>
              <a:t>каждом расчёте</a:t>
            </a:r>
            <a:r>
              <a:rPr lang="ru-RU" dirty="0" smtClean="0"/>
              <a:t> система заново запрашивала из базы </a:t>
            </a:r>
            <a:r>
              <a:rPr lang="ru-RU" b="1" dirty="0" smtClean="0"/>
              <a:t>все данные объекта</a:t>
            </a:r>
            <a:r>
              <a:rPr lang="ru-RU" dirty="0" smtClean="0"/>
              <a:t>, включая </a:t>
            </a:r>
            <a:r>
              <a:rPr lang="ru-RU" b="1" dirty="0" smtClean="0"/>
              <a:t>статические</a:t>
            </a:r>
            <a:r>
              <a:rPr lang="ru-RU" dirty="0" smtClean="0"/>
              <a:t> (константы, свойства).</a:t>
            </a:r>
          </a:p>
          <a:p>
            <a:r>
              <a:rPr lang="ru-RU" dirty="0" smtClean="0"/>
              <a:t>Это создавало:</a:t>
            </a:r>
          </a:p>
          <a:p>
            <a:pPr lvl="1"/>
            <a:r>
              <a:rPr lang="ru-RU" b="1" dirty="0" smtClean="0"/>
              <a:t>Избыточную нагрузку на БД</a:t>
            </a:r>
            <a:r>
              <a:rPr lang="ru-RU" dirty="0" smtClean="0"/>
              <a:t> (тысячи одинаковых запросов).</a:t>
            </a:r>
          </a:p>
          <a:p>
            <a:pPr lvl="1"/>
            <a:r>
              <a:rPr lang="ru-RU" b="1" dirty="0" smtClean="0"/>
              <a:t>Ненужное потребление памяти</a:t>
            </a:r>
            <a:r>
              <a:rPr lang="ru-RU" dirty="0" smtClean="0"/>
              <a:t> (повторная загрузка одних и тех же данных).</a:t>
            </a:r>
          </a:p>
          <a:p>
            <a:pPr lvl="1"/>
            <a:endParaRPr lang="ru-RU" dirty="0" smtClean="0"/>
          </a:p>
          <a:p>
            <a:r>
              <a:rPr lang="ru-RU" b="1" dirty="0" smtClean="0"/>
              <a:t>Принятое решение</a:t>
            </a:r>
          </a:p>
          <a:p>
            <a:r>
              <a:rPr lang="ru-RU" b="1" dirty="0" smtClean="0"/>
              <a:t>1. Оптимизация работы с данными</a:t>
            </a:r>
          </a:p>
          <a:p>
            <a:r>
              <a:rPr lang="ru-RU" b="1" dirty="0" smtClean="0"/>
              <a:t>Статические параметры</a:t>
            </a:r>
            <a:r>
              <a:rPr lang="ru-RU" dirty="0" smtClean="0"/>
              <a:t> (константы, свойства) теперь загружаются </a:t>
            </a:r>
            <a:r>
              <a:rPr lang="ru-RU" b="1" dirty="0" smtClean="0"/>
              <a:t>один раз</a:t>
            </a:r>
            <a:r>
              <a:rPr lang="ru-RU" dirty="0" smtClean="0"/>
              <a:t> при первом обращении к объекту.</a:t>
            </a:r>
          </a:p>
          <a:p>
            <a:r>
              <a:rPr lang="ru-RU" dirty="0" smtClean="0"/>
              <a:t>Для этого создан </a:t>
            </a:r>
            <a:r>
              <a:rPr lang="ru-RU" b="1" dirty="0" err="1" smtClean="0"/>
              <a:t>кеш</a:t>
            </a:r>
            <a:r>
              <a:rPr lang="ru-RU" b="1" dirty="0" smtClean="0"/>
              <a:t>-список</a:t>
            </a:r>
            <a:r>
              <a:rPr lang="ru-RU" dirty="0" smtClean="0"/>
              <a:t> в памяти, куда помещается каждый объект, вызванный расчётом.</a:t>
            </a:r>
          </a:p>
          <a:p>
            <a:r>
              <a:rPr lang="ru-RU" b="1" dirty="0" smtClean="0"/>
              <a:t>Как это работает:</a:t>
            </a:r>
            <a:endParaRPr lang="ru-RU" dirty="0" smtClean="0"/>
          </a:p>
          <a:p>
            <a:r>
              <a:rPr lang="ru-RU" b="1" dirty="0" smtClean="0"/>
              <a:t>Первый расчёт</a:t>
            </a:r>
            <a:r>
              <a:rPr lang="ru-RU" dirty="0" smtClean="0"/>
              <a:t> для объекта → данные (включая Property и константы) загружаются из БД и сохраняются в списке.</a:t>
            </a:r>
          </a:p>
          <a:p>
            <a:r>
              <a:rPr lang="ru-RU" b="1" dirty="0" smtClean="0"/>
              <a:t>Последующие расчёты</a:t>
            </a:r>
            <a:r>
              <a:rPr lang="ru-RU" dirty="0" smtClean="0"/>
              <a:t> → система берёт статические данные </a:t>
            </a:r>
            <a:r>
              <a:rPr lang="ru-RU" b="1" dirty="0" smtClean="0"/>
              <a:t>из </a:t>
            </a:r>
            <a:r>
              <a:rPr lang="ru-RU" b="1" dirty="0" err="1" smtClean="0"/>
              <a:t>кеша</a:t>
            </a:r>
            <a:r>
              <a:rPr lang="ru-RU" dirty="0" smtClean="0"/>
              <a:t>, не обращаясь к базе.</a:t>
            </a:r>
          </a:p>
          <a:p>
            <a:r>
              <a:rPr lang="ru-RU" b="1" dirty="0" smtClean="0"/>
              <a:t>2. Исправление скрытых ошибок</a:t>
            </a:r>
          </a:p>
          <a:p>
            <a:r>
              <a:rPr lang="ru-RU" dirty="0" smtClean="0"/>
              <a:t>При </a:t>
            </a:r>
            <a:r>
              <a:rPr lang="ru-RU" dirty="0" err="1" smtClean="0"/>
              <a:t>ревью</a:t>
            </a:r>
            <a:r>
              <a:rPr lang="ru-RU" dirty="0" smtClean="0"/>
              <a:t> кода обнаружена </a:t>
            </a:r>
            <a:r>
              <a:rPr lang="ru-RU" b="1" dirty="0" smtClean="0"/>
              <a:t>случайная рекурсия</a:t>
            </a:r>
            <a:r>
              <a:rPr lang="ru-RU" dirty="0" smtClean="0"/>
              <a:t>, которая:</a:t>
            </a:r>
          </a:p>
          <a:p>
            <a:pPr lvl="1"/>
            <a:r>
              <a:rPr lang="ru-RU" dirty="0" smtClean="0"/>
              <a:t>Незаметно увеличивала потребление памяти.</a:t>
            </a:r>
          </a:p>
          <a:p>
            <a:pPr lvl="1"/>
            <a:r>
              <a:rPr lang="ru-RU" dirty="0" smtClean="0"/>
              <a:t>Создавала дополнительные запросы к SQL.</a:t>
            </a:r>
          </a:p>
          <a:p>
            <a:r>
              <a:rPr lang="ru-RU" dirty="0" smtClean="0"/>
              <a:t>После её устранения </a:t>
            </a:r>
            <a:r>
              <a:rPr lang="ru-RU" b="1" dirty="0" smtClean="0"/>
              <a:t>нагрузка на память стабилизировалась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b="1" dirty="0" smtClean="0"/>
              <a:t>Результаты</a:t>
            </a:r>
          </a:p>
          <a:p>
            <a:r>
              <a:rPr lang="ru-RU" dirty="0" smtClean="0"/>
              <a:t>После внедрения изменений:</a:t>
            </a:r>
            <a:br>
              <a:rPr lang="ru-RU" dirty="0" smtClean="0"/>
            </a:br>
            <a:r>
              <a:rPr lang="ru-RU" dirty="0" smtClean="0"/>
              <a:t>✅ </a:t>
            </a:r>
            <a:r>
              <a:rPr lang="ru-RU" b="1" dirty="0" smtClean="0"/>
              <a:t>Память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Оперативная память </a:t>
            </a:r>
            <a:r>
              <a:rPr lang="ru-RU" b="1" dirty="0" smtClean="0"/>
              <a:t>перестала расти</a:t>
            </a:r>
            <a:r>
              <a:rPr lang="ru-RU" dirty="0" smtClean="0"/>
              <a:t> (стабильное потребление).</a:t>
            </a:r>
          </a:p>
          <a:p>
            <a:r>
              <a:rPr lang="ru-RU" dirty="0" smtClean="0"/>
              <a:t>Нет утечек даже при длительной работе.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База данных</a:t>
            </a:r>
            <a:r>
              <a:rPr lang="ru-RU" dirty="0" smtClean="0"/>
              <a:t>:</a:t>
            </a:r>
          </a:p>
          <a:p>
            <a:r>
              <a:rPr lang="ru-RU" dirty="0" smtClean="0"/>
              <a:t>Нагрузка на SQL Server </a:t>
            </a:r>
            <a:r>
              <a:rPr lang="ru-RU" b="1" dirty="0" smtClean="0"/>
              <a:t>снизилась в разы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Нет пиковых скачков CPU.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Производительность</a:t>
            </a:r>
            <a:r>
              <a:rPr lang="ru-RU" dirty="0" smtClean="0"/>
              <a:t>:</a:t>
            </a:r>
          </a:p>
          <a:p>
            <a:r>
              <a:rPr lang="ru-RU" dirty="0" smtClean="0"/>
              <a:t>Расчёты выполняются быстрее (меньше запросов к БД).</a:t>
            </a:r>
          </a:p>
          <a:p>
            <a:r>
              <a:rPr lang="ru-RU" dirty="0" smtClean="0"/>
              <a:t>Система стабильно работает на </a:t>
            </a:r>
            <a:r>
              <a:rPr lang="ru-RU" b="1" dirty="0" smtClean="0"/>
              <a:t>Саратовском и Рязанском НПЗ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b="1" dirty="0" smtClean="0"/>
              <a:t>Ключевые улучшения</a:t>
            </a:r>
          </a:p>
          <a:p>
            <a:r>
              <a:rPr lang="ru-RU" b="1" dirty="0" smtClean="0"/>
              <a:t>Кеширование статических данных</a:t>
            </a:r>
            <a:r>
              <a:rPr lang="ru-RU" dirty="0" smtClean="0"/>
              <a:t> → уменьшение запросов к БД.</a:t>
            </a:r>
          </a:p>
          <a:p>
            <a:r>
              <a:rPr lang="ru-RU" b="1" dirty="0" smtClean="0"/>
              <a:t>Устранение рекурсии</a:t>
            </a:r>
            <a:r>
              <a:rPr lang="ru-RU" dirty="0" smtClean="0"/>
              <a:t> → стабилизация памяти.</a:t>
            </a:r>
          </a:p>
          <a:p>
            <a:r>
              <a:rPr lang="ru-RU" b="1" dirty="0" smtClean="0"/>
              <a:t>Сквозная оптимизация</a:t>
            </a:r>
            <a:r>
              <a:rPr lang="ru-RU" dirty="0" smtClean="0"/>
              <a:t> → система стала предсказуемой и масштабируемой.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911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04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НПЗ и нефтедобыча в нашей стране - это очень крупный сектор экономики.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Заводы Роснефти расположены во многих крупных городах: Туапсе, Рязань, Комсомольск, Куйбышевск, Сызрань, Ачинск, Ангарск, Рязань, Саратов и многие другие…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для каждого из этих заводов спутником прикреплён офис компании Сибинтек.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занимаемся информационными технологиями на данных предприятиях. В 1999 году было принято решение, что сотрудники заводов должны заниматься технологическими процессами, 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сегмент поручить отдельной компании, которая централизованно будет оказывать сопровождение для всех заводов компании.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мы уже 25 лет на рынке и постоянно растём.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для начала нужно понимать, что СИБИНТЕК и СИБИНТЕК – СОФТ – это дочерняя компания Роснефти, и для полного понимания системы, о которой сегодня пойдёт речь </a:t>
            </a:r>
            <a:r>
              <a:rPr lang="ru-RU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немного углубиться в прикладную область, а именно в нефтепереработку.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41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прикладная часть для нашей производственной системы является нефтепереработка.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Сразу скажу, что я составлю для Вас общую картину не вдаваясь в подробности.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уже интересуетесь нефтепереработкой, либо химическими технологическими процессами производства, то тут вы сможете реализовать полностью свой потенциал совмещая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технологиями.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вы далеки от этого, то в ходе работы вы сами всё узнаете т.к. мы много взаимодействуем с заводчанами, а они иногда очень любят рассказывать о своей работе).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---------------------------------------------------------------------------------------------------------------------------------------------------------------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 схемы 1 вариант:</a:t>
            </a:r>
          </a:p>
          <a:p>
            <a:r>
              <a:rPr lang="ru-RU" dirty="0" smtClean="0"/>
              <a:t>Представьте завод как огромный конвейер, где каждая установка — это отдельный цех со своей специализацией. Вот как это работает:</a:t>
            </a:r>
          </a:p>
          <a:p>
            <a:r>
              <a:rPr lang="ru-RU" b="1" dirty="0" smtClean="0"/>
              <a:t>Подготовка нефти (ЭЛОУ-АВТ-6)</a:t>
            </a:r>
            <a:endParaRPr lang="ru-RU" dirty="0" smtClean="0"/>
          </a:p>
          <a:p>
            <a:r>
              <a:rPr lang="ru-RU" dirty="0" smtClean="0"/>
              <a:t>"Мойка нефти": На установке </a:t>
            </a:r>
            <a:r>
              <a:rPr lang="ru-RU" b="1" dirty="0" smtClean="0"/>
              <a:t>ЭЛОУ</a:t>
            </a:r>
            <a:r>
              <a:rPr lang="ru-RU" dirty="0" smtClean="0"/>
              <a:t> (электрообессоливающая установка) нефть очищают от солей и воды — как промывают овощи перед готовкой.</a:t>
            </a:r>
          </a:p>
          <a:p>
            <a:r>
              <a:rPr lang="ru-RU" dirty="0" smtClean="0"/>
              <a:t>"Разделение на фракции": Затем на </a:t>
            </a:r>
            <a:r>
              <a:rPr lang="ru-RU" b="1" dirty="0" smtClean="0"/>
              <a:t>АВТ</a:t>
            </a:r>
            <a:r>
              <a:rPr lang="ru-RU" dirty="0" smtClean="0"/>
              <a:t> (атмосферно-вакуумная трубчатка) нефть нагревают до 350°C и разделяют в 65-метровой колонне:</a:t>
            </a:r>
          </a:p>
          <a:p>
            <a:pPr lvl="1"/>
            <a:r>
              <a:rPr lang="ru-RU" dirty="0" smtClean="0"/>
              <a:t>Сверху улетают легкие фракции (бензиновые)</a:t>
            </a:r>
          </a:p>
          <a:p>
            <a:pPr lvl="1"/>
            <a:r>
              <a:rPr lang="ru-RU" dirty="0" smtClean="0"/>
              <a:t>В середине — дизельные</a:t>
            </a:r>
          </a:p>
          <a:p>
            <a:pPr lvl="1"/>
            <a:r>
              <a:rPr lang="ru-RU" dirty="0" smtClean="0"/>
              <a:t>Внизу остается мазут</a:t>
            </a:r>
          </a:p>
          <a:p>
            <a:r>
              <a:rPr lang="ru-RU" b="1" dirty="0" smtClean="0"/>
              <a:t>Производство топлива (Каталитические установки)</a:t>
            </a:r>
            <a:endParaRPr lang="ru-RU" dirty="0" smtClean="0"/>
          </a:p>
          <a:p>
            <a:r>
              <a:rPr lang="ru-RU" b="1" dirty="0" smtClean="0"/>
              <a:t>Л-24/6</a:t>
            </a:r>
            <a:r>
              <a:rPr lang="ru-RU" dirty="0" smtClean="0"/>
              <a:t> — "Бензиновая кухня":</a:t>
            </a:r>
            <a:br>
              <a:rPr lang="ru-RU" dirty="0" smtClean="0"/>
            </a:br>
            <a:r>
              <a:rPr lang="ru-RU" dirty="0" smtClean="0"/>
              <a:t>Перерабатывает тяжелые фракции в высокооктановый бензин с помощью катализатора</a:t>
            </a:r>
          </a:p>
          <a:p>
            <a:r>
              <a:rPr lang="ru-RU" b="1" dirty="0" smtClean="0"/>
              <a:t>Л-35/100-300</a:t>
            </a:r>
            <a:r>
              <a:rPr lang="ru-RU" dirty="0" smtClean="0"/>
              <a:t> и </a:t>
            </a:r>
            <a:r>
              <a:rPr lang="ru-RU" b="1" dirty="0" smtClean="0"/>
              <a:t>Л-35/100-600</a:t>
            </a:r>
            <a:r>
              <a:rPr lang="ru-RU" dirty="0" smtClean="0"/>
              <a:t> — "Дизельные цеха":</a:t>
            </a:r>
            <a:br>
              <a:rPr lang="ru-RU" dirty="0" smtClean="0"/>
            </a:br>
            <a:r>
              <a:rPr lang="ru-RU" dirty="0" smtClean="0"/>
              <a:t>На этих установках получают зимнее и летнее дизтопливо. Цифры 300/600 — это производительность в тыс. тонн в год</a:t>
            </a:r>
          </a:p>
          <a:p>
            <a:r>
              <a:rPr lang="ru-RU" b="1" dirty="0" smtClean="0"/>
              <a:t>Дополнительная переработка</a:t>
            </a:r>
            <a:endParaRPr lang="ru-RU" dirty="0" smtClean="0"/>
          </a:p>
          <a:p>
            <a:r>
              <a:rPr lang="ru-RU" dirty="0" smtClean="0"/>
              <a:t>Мазут с АВТ отправляют на </a:t>
            </a:r>
            <a:r>
              <a:rPr lang="ru-RU" b="1" dirty="0" smtClean="0"/>
              <a:t>битумные установки</a:t>
            </a:r>
            <a:r>
              <a:rPr lang="ru-RU" dirty="0" smtClean="0"/>
              <a:t> (для дорожного покрытия)</a:t>
            </a:r>
          </a:p>
          <a:p>
            <a:r>
              <a:rPr lang="ru-RU" dirty="0" smtClean="0"/>
              <a:t>Газы перерабатывают на </a:t>
            </a:r>
            <a:r>
              <a:rPr lang="ru-RU" b="1" dirty="0" smtClean="0"/>
              <a:t>ГФУ</a:t>
            </a:r>
            <a:r>
              <a:rPr lang="ru-RU" dirty="0" smtClean="0"/>
              <a:t> (газофракционирующая установка)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b="1" dirty="0" smtClean="0"/>
              <a:t>Как это контролируется?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Каждая установка оснащена:</a:t>
            </a:r>
          </a:p>
          <a:p>
            <a:r>
              <a:rPr lang="ru-RU" dirty="0" smtClean="0"/>
              <a:t>500+ датчиков на </a:t>
            </a:r>
            <a:r>
              <a:rPr lang="ru-RU" b="1" dirty="0" smtClean="0"/>
              <a:t>Л-35/100-600</a:t>
            </a:r>
            <a:endParaRPr lang="ru-RU" dirty="0" smtClean="0"/>
          </a:p>
          <a:p>
            <a:r>
              <a:rPr lang="ru-RU" dirty="0" smtClean="0"/>
              <a:t>Автоматикой, передающей данные в </a:t>
            </a:r>
            <a:r>
              <a:rPr lang="ru-RU" b="1" dirty="0" smtClean="0"/>
              <a:t>АСОДУ</a:t>
            </a:r>
            <a:endParaRPr lang="ru-RU" dirty="0" smtClean="0"/>
          </a:p>
          <a:p>
            <a:r>
              <a:rPr lang="ru-RU" dirty="0" smtClean="0"/>
              <a:t>Системой аварийной остановки (срабатывает за 2 секунды.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17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Каждая установка НПЗ генерирует огромный объем данных — от показаний датчиков до управляющих сигналов. Но как эти данные собираются и превращаются в полезную информацию? Вот где вступает </a:t>
            </a:r>
            <a:r>
              <a:rPr lang="ru-RU" b="1" i="1" dirty="0" smtClean="0"/>
              <a:t>иерархия автоматизации</a:t>
            </a:r>
            <a:r>
              <a:rPr lang="ru-RU" i="1" dirty="0" smtClean="0"/>
              <a:t>, известная как пирамида CIM. Давайте разберём её уровни...</a:t>
            </a:r>
            <a:endParaRPr lang="ru-RU" b="1" dirty="0" smtClean="0"/>
          </a:p>
          <a:p>
            <a:endParaRPr lang="ru-RU" dirty="0" smtClean="0"/>
          </a:p>
          <a:p>
            <a:r>
              <a:rPr lang="ru-RU" b="1" dirty="0" smtClean="0"/>
              <a:t>0 уровень – полевая автоматика</a:t>
            </a:r>
          </a:p>
          <a:p>
            <a:r>
              <a:rPr lang="ru-RU" b="0" dirty="0" smtClean="0">
                <a:effectLst/>
              </a:rPr>
              <a:t>На этом уровне находятся датчики, сенсоры, клапаны, приводы и другие исполнительные устройства. Они фиксируют и передают данные на следующие уровни.</a:t>
            </a:r>
            <a:endParaRPr lang="ru-RU" dirty="0" smtClean="0"/>
          </a:p>
          <a:p>
            <a:r>
              <a:rPr lang="ru-RU" b="1" dirty="0" smtClean="0"/>
              <a:t>1 уровень – управление оборудованием в PLC/PAC</a:t>
            </a:r>
          </a:p>
          <a:p>
            <a:r>
              <a:rPr lang="ru-RU" b="0" dirty="0" smtClean="0">
                <a:effectLst/>
              </a:rPr>
              <a:t>PLC (программируемые логические контроллеры) и PAC (программируемые автоматизированные контроллеры) управляют логикой процессов локально. Например, если температура опустилась ниже заданного уровня, контроллер включает нагреватель.</a:t>
            </a:r>
            <a:endParaRPr lang="ru-RU" dirty="0" smtClean="0"/>
          </a:p>
          <a:p>
            <a:r>
              <a:rPr lang="ru-RU" b="1" dirty="0" smtClean="0"/>
              <a:t>2 уровень — диспетчерское управление и сбор данных в SCADA</a:t>
            </a:r>
          </a:p>
          <a:p>
            <a:r>
              <a:rPr lang="ru-RU" b="0" dirty="0" smtClean="0">
                <a:effectLst/>
              </a:rPr>
              <a:t>SCADA помогает контролировать и мониторить показатели в реальном времени. Система собирает данные с PLC/PAC и передает их на устройство, где операторы отслеживают статус оборудования. MES, в свою очередь, использует данные из SCADA для дальнейшего анализа, планирования, координации и управления производством.</a:t>
            </a:r>
            <a:endParaRPr lang="ru-RU" dirty="0" smtClean="0"/>
          </a:p>
          <a:p>
            <a:r>
              <a:rPr lang="ru-RU" b="0" dirty="0" smtClean="0">
                <a:effectLst/>
              </a:rPr>
              <a:t>С развитием интернета вещей, MES может получать информацию напрямую от датчиков. Это возможно с помощью IoT-платформ. 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3 уровень — управление процессами в MES </a:t>
            </a:r>
          </a:p>
          <a:p>
            <a:r>
              <a:rPr lang="ru-RU" b="0" dirty="0" smtClean="0">
                <a:effectLst/>
              </a:rPr>
              <a:t>MES получает данные из SCADA или напрямую от датчиков и передает их в ERP-систему. Существуют также гибриды MES и ERP для управления производственными процессами, запасами, закупками и планированием.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4 уровень — управление бизнес-процессами в ERP </a:t>
            </a:r>
          </a:p>
          <a:p>
            <a:r>
              <a:rPr lang="ru-RU" b="0" dirty="0" smtClean="0">
                <a:effectLst/>
                <a:hlinkClick r:id="rId3"/>
              </a:rPr>
              <a:t>ERP (enterprise resource planning)</a:t>
            </a:r>
            <a:r>
              <a:rPr lang="ru-RU" b="0" dirty="0" smtClean="0">
                <a:effectLst/>
              </a:rPr>
              <a:t> – это софт для контроля бизнес-процессов компании. Система объединяет управление финансами, закупками, продажами, заказами, отчетностью и персоналом. ERP-системы не управляют производством напрямую. Они передают данные в MES, чтобы корректировать планы на выпуск продукции.</a:t>
            </a:r>
          </a:p>
          <a:p>
            <a:endParaRPr lang="ru-RU" b="0" dirty="0" smtClean="0">
              <a:effectLst/>
            </a:endParaRPr>
          </a:p>
          <a:p>
            <a:endParaRPr lang="ru-RU" b="0" dirty="0" smtClean="0">
              <a:effectLst/>
            </a:endParaRPr>
          </a:p>
          <a:p>
            <a:endParaRPr lang="ru-RU" b="0" dirty="0" smtClean="0">
              <a:effectLst/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37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Мы разобрали уровни автоматизации, но как данные с этих уровней превращаются в </a:t>
            </a:r>
            <a:r>
              <a:rPr lang="ru-RU" b="1" i="1" dirty="0" smtClean="0"/>
              <a:t>управленческие решения</a:t>
            </a:r>
            <a:r>
              <a:rPr lang="ru-RU" i="1" dirty="0" smtClean="0"/>
              <a:t>? Именно этим занимается </a:t>
            </a:r>
            <a:r>
              <a:rPr lang="ru-RU" b="1" i="1" dirty="0" smtClean="0"/>
              <a:t>АСОДУ</a:t>
            </a:r>
          </a:p>
          <a:p>
            <a:endParaRPr lang="ru-RU" b="1" dirty="0" smtClean="0"/>
          </a:p>
          <a:p>
            <a:r>
              <a:rPr lang="ru-RU" b="1" dirty="0" smtClean="0"/>
              <a:t>АСОДУ</a:t>
            </a:r>
            <a:r>
              <a:rPr lang="ru-RU" dirty="0" smtClean="0"/>
              <a:t> (Автоматизированная Система Оперативного Диспетчерского Управления) — это централизованная платформа, которая:</a:t>
            </a:r>
          </a:p>
          <a:p>
            <a:r>
              <a:rPr lang="ru-RU" b="1" dirty="0" smtClean="0"/>
              <a:t>Агрегирует данные</a:t>
            </a:r>
            <a:r>
              <a:rPr lang="ru-RU" dirty="0" smtClean="0"/>
              <a:t> со всех уровней автоматизации: от показаний датчиков (Уровень 0) до команд от MES/ERP (Уровни 3-4).</a:t>
            </a:r>
          </a:p>
          <a:p>
            <a:r>
              <a:rPr lang="ru-RU" b="1" dirty="0" smtClean="0"/>
              <a:t>Анализирует информацию</a:t>
            </a:r>
            <a:r>
              <a:rPr lang="ru-RU" dirty="0" smtClean="0"/>
              <a:t> в реальном времени, выявляя аномалии, тренды и возможности для оптимизации.</a:t>
            </a:r>
          </a:p>
          <a:p>
            <a:endParaRPr lang="ru-RU" dirty="0" smtClean="0"/>
          </a:p>
          <a:p>
            <a:r>
              <a:rPr lang="ru-RU" b="1" dirty="0" smtClean="0"/>
              <a:t>Почему без АСОДУ невозможно современное производство?</a:t>
            </a:r>
          </a:p>
          <a:p>
            <a:r>
              <a:rPr lang="ru-RU" b="1" dirty="0" smtClean="0"/>
              <a:t>Ручной сбор данных устарел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Раньше инженеры тратили часы на обход оборудования с блокнотами. Теперь АСОДУ делает это автоматически — без ошибок и задержек.</a:t>
            </a:r>
          </a:p>
          <a:p>
            <a:r>
              <a:rPr lang="ru-RU" b="1" dirty="0" smtClean="0"/>
              <a:t>Человеческий фактор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Оператор физически не может отслеживать сотни параметров одновременно. АСОДУ </a:t>
            </a:r>
            <a:r>
              <a:rPr lang="ru-RU" b="1" dirty="0" smtClean="0"/>
              <a:t>фиксирует все отклонения</a:t>
            </a:r>
            <a:r>
              <a:rPr lang="ru-RU" dirty="0" smtClean="0"/>
              <a:t> и выделяет самые важные.</a:t>
            </a:r>
          </a:p>
          <a:p>
            <a:r>
              <a:rPr lang="ru-RU" b="1" dirty="0" smtClean="0"/>
              <a:t>Экономический эффект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Внедрение АСОДУ на НПЗ может дать </a:t>
            </a:r>
            <a:r>
              <a:rPr lang="ru-RU" b="1" dirty="0" smtClean="0"/>
              <a:t>до 20% снижения аварийности</a:t>
            </a:r>
            <a:r>
              <a:rPr lang="ru-RU" dirty="0" smtClean="0"/>
              <a:t> и </a:t>
            </a:r>
            <a:r>
              <a:rPr lang="ru-RU" b="1" dirty="0" smtClean="0"/>
              <a:t>5–15% экономии ресурсов</a:t>
            </a:r>
            <a:r>
              <a:rPr lang="ru-RU" dirty="0" smtClean="0"/>
              <a:t> за счёт оптимизации процессов.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1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u="sng" dirty="0" smtClean="0"/>
              <a:t>АСОДУ эффективно управляет производством, но для этого ей нужны </a:t>
            </a:r>
            <a:r>
              <a:rPr lang="ru-RU" b="1" i="1" u="sng" dirty="0" smtClean="0"/>
              <a:t>точные и актуальные данные</a:t>
            </a:r>
            <a:r>
              <a:rPr lang="ru-RU" i="1" u="sng" dirty="0" smtClean="0"/>
              <a:t> в реальном времени.</a:t>
            </a:r>
            <a:endParaRPr lang="ru-RU" b="1" dirty="0" smtClean="0"/>
          </a:p>
          <a:p>
            <a:endParaRPr lang="ru-RU" b="1" dirty="0" smtClean="0"/>
          </a:p>
          <a:p>
            <a:r>
              <a:rPr lang="ru-RU" b="1" dirty="0" smtClean="0"/>
              <a:t>Как предприятия справляются с огромным потоком данных?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Современные заводы, такие как нефтеперерабатывающие, оснащены тысячами датчиков, которые непрерывно собирают данные о температуре, давлении, расходе и других критически важных параметрах.</a:t>
            </a:r>
          </a:p>
          <a:p>
            <a:r>
              <a:rPr lang="ru-RU" b="1" dirty="0" smtClean="0"/>
              <a:t>Проблема:</a:t>
            </a:r>
            <a:endParaRPr lang="ru-RU" dirty="0" smtClean="0"/>
          </a:p>
          <a:p>
            <a:r>
              <a:rPr lang="ru-RU" dirty="0" smtClean="0"/>
              <a:t>Данные поступают в режиме реального времени и в огромных объемах.</a:t>
            </a:r>
          </a:p>
          <a:p>
            <a:r>
              <a:rPr lang="ru-RU" dirty="0" smtClean="0"/>
              <a:t>Если их просто накапливать, они превращаются в «информационный шум», который сложно анализировать и использовать.</a:t>
            </a:r>
          </a:p>
          <a:p>
            <a:r>
              <a:rPr lang="ru-RU" b="1" dirty="0" smtClean="0"/>
              <a:t>Решение: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PI System — это интеллектуальная платформа, которая: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Собирает данные</a:t>
            </a:r>
            <a:r>
              <a:rPr lang="ru-RU" dirty="0" smtClean="0"/>
              <a:t> с датчиков, оборудования и систем.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Структурирует и хранит</a:t>
            </a:r>
            <a:r>
              <a:rPr lang="ru-RU" dirty="0" smtClean="0"/>
              <a:t> их в удобном для анализа виде.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Предоставляет данные</a:t>
            </a:r>
            <a:r>
              <a:rPr lang="ru-RU" dirty="0" smtClean="0"/>
              <a:t> в реальном времени, чтобы инженеры и операторы могли быстро принимать решения.</a:t>
            </a:r>
          </a:p>
          <a:p>
            <a:r>
              <a:rPr lang="ru-RU" b="1" dirty="0" smtClean="0"/>
              <a:t>PI System — это «мозг» предприятия, который превращает данные в полезные знания.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19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System</a:t>
            </a:r>
            <a:r>
              <a:rPr lang="ru-RU" dirty="0" smtClean="0"/>
              <a:t> — это промышленная платформа класса MES, обеспечивающая полный цикл работы с оперативными данными: от сбора до аналитики и визуализации. На Саратовском НПЗ система интегрирована с технологическим оборудованием, лабораториями и системами ручного ввода данных.</a:t>
            </a:r>
          </a:p>
          <a:p>
            <a:r>
              <a:rPr lang="ru-RU" b="1" dirty="0" smtClean="0"/>
              <a:t>Ключевые компоненты: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Server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Центральный узел системы, обеспечивающий:</a:t>
            </a:r>
          </a:p>
          <a:p>
            <a:pPr lvl="1"/>
            <a:r>
              <a:rPr lang="ru-RU" dirty="0" smtClean="0"/>
              <a:t>Сбор данных с тысяч датчиков в реальном времени</a:t>
            </a:r>
          </a:p>
          <a:p>
            <a:pPr lvl="1"/>
            <a:r>
              <a:rPr lang="ru-RU" dirty="0" smtClean="0"/>
              <a:t>Распределение информации между подсистемами</a:t>
            </a:r>
          </a:p>
          <a:p>
            <a:pPr lvl="1"/>
            <a:r>
              <a:rPr lang="ru-RU" dirty="0" smtClean="0"/>
              <a:t>Управление безопасностью и доступом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Data Archive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Специализированная база данных временных рядов с уникальными возможностями:</a:t>
            </a:r>
          </a:p>
          <a:p>
            <a:pPr lvl="1"/>
            <a:r>
              <a:rPr lang="ru-RU" dirty="0" smtClean="0"/>
              <a:t>Хранение данных с точностью до микросекунд</a:t>
            </a:r>
          </a:p>
          <a:p>
            <a:pPr lvl="1"/>
            <a:r>
              <a:rPr lang="ru-RU" dirty="0" smtClean="0"/>
              <a:t>Эффективное сжатие без потери точности</a:t>
            </a:r>
          </a:p>
          <a:p>
            <a:pPr lvl="1"/>
            <a:r>
              <a:rPr lang="ru-RU" dirty="0" smtClean="0"/>
              <a:t>Быстрый доступ к архивным данным за 10+ лет</a:t>
            </a:r>
          </a:p>
          <a:p>
            <a:pPr lvl="1"/>
            <a:r>
              <a:rPr lang="ru-RU" dirty="0" smtClean="0"/>
              <a:t>Поддержка до 500,000 значений в секунду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Asset Framework (AF)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Интеллектуальная подсистема для:</a:t>
            </a:r>
          </a:p>
          <a:p>
            <a:pPr lvl="1"/>
            <a:r>
              <a:rPr lang="ru-RU" dirty="0" smtClean="0"/>
              <a:t>Создания цифровых двойников оборудования</a:t>
            </a:r>
          </a:p>
          <a:p>
            <a:pPr lvl="1"/>
            <a:r>
              <a:rPr lang="ru-RU" dirty="0" smtClean="0"/>
              <a:t>Построения иерархических моделей производства</a:t>
            </a:r>
          </a:p>
          <a:p>
            <a:pPr lvl="1"/>
            <a:r>
              <a:rPr lang="ru-RU" dirty="0" smtClean="0"/>
              <a:t>Контекстного анализа данных (КПД, энергопотребление)</a:t>
            </a:r>
          </a:p>
          <a:p>
            <a:pPr lvl="1"/>
            <a:r>
              <a:rPr lang="ru-RU" dirty="0" smtClean="0"/>
              <a:t>Прогнозирования состояния оборудования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ProcessBook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Основной инструмент визуализации:</a:t>
            </a:r>
          </a:p>
          <a:p>
            <a:pPr lvl="1"/>
            <a:r>
              <a:rPr lang="ru-RU" dirty="0" smtClean="0"/>
              <a:t>Создание интерактивных мнемосхем</a:t>
            </a:r>
          </a:p>
          <a:p>
            <a:pPr lvl="1"/>
            <a:r>
              <a:rPr lang="ru-RU" dirty="0" smtClean="0"/>
              <a:t>Отображение трендов в реальном времени</a:t>
            </a:r>
          </a:p>
          <a:p>
            <a:pPr lvl="1"/>
            <a:r>
              <a:rPr lang="ru-RU" dirty="0" smtClean="0"/>
              <a:t>Интеграция с Excel и другими BI-инструментами</a:t>
            </a:r>
          </a:p>
          <a:p>
            <a:pPr lvl="1"/>
            <a:r>
              <a:rPr lang="ru-RU" dirty="0" smtClean="0"/>
              <a:t>Поддержка VBA для кастомизации интерфейсов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ACE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Вычислительная среда для:</a:t>
            </a:r>
          </a:p>
          <a:p>
            <a:pPr lvl="1"/>
            <a:r>
              <a:rPr lang="ru-RU" dirty="0" smtClean="0"/>
              <a:t>Создания сложных инженерных расчетов</a:t>
            </a:r>
          </a:p>
          <a:p>
            <a:pPr lvl="1"/>
            <a:r>
              <a:rPr lang="ru-RU" dirty="0" smtClean="0"/>
              <a:t>Автоматического пересчета показателей</a:t>
            </a:r>
          </a:p>
          <a:p>
            <a:pPr lvl="1"/>
            <a:r>
              <a:rPr lang="ru-RU" dirty="0" smtClean="0"/>
              <a:t>Прогнозной аналитики и оптимизации процессов</a:t>
            </a:r>
          </a:p>
          <a:p>
            <a:r>
              <a:rPr lang="ru-RU" b="1" dirty="0" smtClean="0"/>
              <a:t>Интеграционные возможности: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OPC Interface</a:t>
            </a:r>
            <a:r>
              <a:rPr lang="ru-RU" dirty="0" smtClean="0"/>
              <a:t> для подключения к АСУТП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SDK/API</a:t>
            </a:r>
            <a:r>
              <a:rPr lang="ru-RU" dirty="0" smtClean="0"/>
              <a:t> для разработки custom-решений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ODBC/OLEDB</a:t>
            </a:r>
            <a:r>
              <a:rPr lang="ru-RU" dirty="0" smtClean="0"/>
              <a:t> для интеграции с корпоративными системами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ActiveView</a:t>
            </a:r>
            <a:r>
              <a:rPr lang="ru-RU" dirty="0" smtClean="0"/>
              <a:t> для веб-публикации мнемосхем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1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0" dirty="0" smtClean="0"/>
              <a:t>Мы рассмотрели, как PI System организует сбор и обработку данных. Но сердцем этой системы является специализированное хранилище — PI Data Archive. Чем оно отличается от обычных баз данных?</a:t>
            </a:r>
          </a:p>
          <a:p>
            <a:endParaRPr lang="ru-RU" i="0" dirty="0" smtClean="0"/>
          </a:p>
          <a:p>
            <a:r>
              <a:rPr lang="ru-RU" b="1" dirty="0" smtClean="0"/>
              <a:t>Специализация под временные ряды</a:t>
            </a:r>
            <a:endParaRPr lang="ru-RU" dirty="0" smtClean="0"/>
          </a:p>
          <a:p>
            <a:pPr lvl="1"/>
            <a:r>
              <a:rPr lang="ru-RU" dirty="0" smtClean="0"/>
              <a:t>Оптимизирована для записи и чтения данных с временными метками (температура, давление и т.д.).</a:t>
            </a:r>
          </a:p>
          <a:p>
            <a:pPr lvl="1"/>
            <a:r>
              <a:rPr lang="ru-RU" dirty="0" smtClean="0"/>
              <a:t>Поддерживает микросекундное разрешение времени.</a:t>
            </a:r>
          </a:p>
          <a:p>
            <a:r>
              <a:rPr lang="ru-RU" b="1" dirty="0" smtClean="0"/>
              <a:t>Эффективное хранение</a:t>
            </a:r>
            <a:endParaRPr lang="ru-RU" dirty="0" smtClean="0"/>
          </a:p>
          <a:p>
            <a:pPr lvl="1"/>
            <a:r>
              <a:rPr lang="ru-RU" dirty="0" smtClean="0"/>
              <a:t>Сжатие данных до </a:t>
            </a:r>
            <a:r>
              <a:rPr lang="ru-RU" b="1" dirty="0" smtClean="0"/>
              <a:t>90%</a:t>
            </a:r>
            <a:r>
              <a:rPr lang="ru-RU" dirty="0" smtClean="0"/>
              <a:t> без потери точности.</a:t>
            </a:r>
          </a:p>
          <a:p>
            <a:pPr lvl="1"/>
            <a:r>
              <a:rPr lang="ru-RU" dirty="0" smtClean="0"/>
              <a:t>Хранение истории за </a:t>
            </a:r>
            <a:r>
              <a:rPr lang="ru-RU" b="1" dirty="0" smtClean="0"/>
              <a:t>10+ лет</a:t>
            </a:r>
            <a:r>
              <a:rPr lang="ru-RU" dirty="0" smtClean="0"/>
              <a:t> без снижения производительности.</a:t>
            </a:r>
          </a:p>
          <a:p>
            <a:r>
              <a:rPr lang="ru-RU" b="1" dirty="0" smtClean="0"/>
              <a:t>Высокая производительность</a:t>
            </a:r>
            <a:endParaRPr lang="ru-RU" dirty="0" smtClean="0"/>
          </a:p>
          <a:p>
            <a:pPr lvl="1"/>
            <a:r>
              <a:rPr lang="ru-RU" dirty="0" smtClean="0"/>
              <a:t>Запись до </a:t>
            </a:r>
            <a:r>
              <a:rPr lang="ru-RU" b="1" dirty="0" smtClean="0"/>
              <a:t>500,000 значений в секунду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Мгновенный доступ к данным за любой период.</a:t>
            </a:r>
          </a:p>
          <a:p>
            <a:r>
              <a:rPr lang="ru-RU" b="1" dirty="0" smtClean="0"/>
              <a:t>Преимущества для промышленности: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Надёжность</a:t>
            </a:r>
            <a:endParaRPr lang="ru-RU" dirty="0" smtClean="0"/>
          </a:p>
          <a:p>
            <a:r>
              <a:rPr lang="ru-RU" dirty="0" smtClean="0"/>
              <a:t>Автоматическая буферизация данных при обрывах связи.</a:t>
            </a:r>
          </a:p>
          <a:p>
            <a:r>
              <a:rPr lang="ru-RU" dirty="0" smtClean="0"/>
              <a:t>Резервирование и восстановление без потерь.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Интеграция</a:t>
            </a:r>
            <a:endParaRPr lang="ru-RU" dirty="0" smtClean="0"/>
          </a:p>
          <a:p>
            <a:r>
              <a:rPr lang="ru-RU" dirty="0" smtClean="0"/>
              <a:t>Совместимость с </a:t>
            </a:r>
            <a:r>
              <a:rPr lang="ru-RU" b="1" dirty="0" smtClean="0"/>
              <a:t>Grafana</a:t>
            </a:r>
            <a:r>
              <a:rPr lang="ru-RU" dirty="0" smtClean="0"/>
              <a:t>, </a:t>
            </a:r>
            <a:r>
              <a:rPr lang="ru-RU" b="1" dirty="0" smtClean="0"/>
              <a:t>Power BI</a:t>
            </a:r>
            <a:r>
              <a:rPr lang="ru-RU" dirty="0" smtClean="0"/>
              <a:t> и другими инструментами.</a:t>
            </a:r>
          </a:p>
          <a:p>
            <a:r>
              <a:rPr lang="ru-RU" dirty="0" smtClean="0"/>
              <a:t>Поддержка </a:t>
            </a:r>
            <a:r>
              <a:rPr lang="ru-RU" b="1" dirty="0" smtClean="0"/>
              <a:t>SQL-запросов</a:t>
            </a:r>
            <a:r>
              <a:rPr lang="ru-RU" dirty="0" smtClean="0"/>
              <a:t> через PI ODBC.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61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System помогает решать ключевые задачи на производстве:</a:t>
            </a:r>
            <a:endParaRPr lang="ru-RU" dirty="0" smtClean="0"/>
          </a:p>
          <a:p>
            <a:r>
              <a:rPr lang="ru-RU" b="1" dirty="0" smtClean="0"/>
              <a:t>Контроль производственных процессов</a:t>
            </a:r>
            <a:endParaRPr lang="ru-RU" dirty="0" smtClean="0"/>
          </a:p>
          <a:p>
            <a:pPr lvl="1"/>
            <a:r>
              <a:rPr lang="ru-RU" dirty="0" smtClean="0"/>
              <a:t>Система непрерывно отслеживает параметры (температуру, давление, расход).</a:t>
            </a:r>
          </a:p>
          <a:p>
            <a:pPr lvl="1"/>
            <a:r>
              <a:rPr lang="ru-RU" dirty="0" smtClean="0"/>
              <a:t>Пример: Если температура в котле выходит за допустимые пределы, PI System сразу отправляет предупреждение.</a:t>
            </a:r>
          </a:p>
          <a:p>
            <a:r>
              <a:rPr lang="ru-RU" b="1" dirty="0" smtClean="0"/>
              <a:t>Автоматические расчеты</a:t>
            </a:r>
            <a:endParaRPr lang="ru-RU" dirty="0" smtClean="0"/>
          </a:p>
          <a:p>
            <a:pPr lvl="1"/>
            <a:r>
              <a:rPr lang="ru-RU" dirty="0" smtClean="0"/>
              <a:t>PI System автоматически рассчитывает важные показатели, такие как:</a:t>
            </a:r>
          </a:p>
          <a:p>
            <a:pPr lvl="2"/>
            <a:r>
              <a:rPr lang="ru-RU" dirty="0" smtClean="0"/>
              <a:t>Баланс массы сырья и продуктов.</a:t>
            </a:r>
          </a:p>
          <a:p>
            <a:pPr lvl="2"/>
            <a:r>
              <a:rPr lang="ru-RU" dirty="0" smtClean="0"/>
              <a:t>Энергопотребление оборудования.</a:t>
            </a:r>
          </a:p>
          <a:p>
            <a:pPr lvl="2"/>
            <a:r>
              <a:rPr lang="ru-RU" dirty="0" smtClean="0"/>
              <a:t>KPI (ключевые показатели эффективности) установок.</a:t>
            </a:r>
          </a:p>
          <a:p>
            <a:r>
              <a:rPr lang="ru-RU" b="1" dirty="0" smtClean="0"/>
              <a:t>Снижение аварийности</a:t>
            </a:r>
            <a:endParaRPr lang="ru-RU" dirty="0" smtClean="0"/>
          </a:p>
          <a:p>
            <a:pPr lvl="1"/>
            <a:r>
              <a:rPr lang="ru-RU" dirty="0" smtClean="0"/>
              <a:t>Анализ данных позволяет предсказать возможные проблемы, например:</a:t>
            </a:r>
          </a:p>
          <a:p>
            <a:pPr lvl="1"/>
            <a:r>
              <a:rPr lang="ru-RU" dirty="0" smtClean="0"/>
              <a:t>Износ оборудования.</a:t>
            </a:r>
          </a:p>
          <a:p>
            <a:pPr lvl="1"/>
            <a:r>
              <a:rPr lang="ru-RU" dirty="0" smtClean="0"/>
              <a:t>Риск аварийных ситуаций.</a:t>
            </a:r>
          </a:p>
          <a:p>
            <a:pPr lvl="1"/>
            <a:r>
              <a:rPr lang="ru-RU" dirty="0" smtClean="0"/>
              <a:t>Это помогает предотвратить простои и снизить затраты на ремонт.</a:t>
            </a:r>
          </a:p>
          <a:p>
            <a:r>
              <a:rPr lang="ru-RU" b="1" dirty="0" smtClean="0"/>
              <a:t>Отчеты без ручной работы</a:t>
            </a:r>
            <a:endParaRPr lang="ru-RU" dirty="0" smtClean="0"/>
          </a:p>
          <a:p>
            <a:pPr lvl="1"/>
            <a:r>
              <a:rPr lang="ru-RU" dirty="0" smtClean="0"/>
              <a:t>Инженеры больше не тратят время на ручной сбор данных.</a:t>
            </a:r>
          </a:p>
          <a:p>
            <a:pPr lvl="1"/>
            <a:r>
              <a:rPr lang="ru-RU" dirty="0" smtClean="0"/>
              <a:t>С помощью </a:t>
            </a:r>
            <a:r>
              <a:rPr lang="ru-RU" b="1" dirty="0" smtClean="0"/>
              <a:t>PI DataLink</a:t>
            </a:r>
            <a:r>
              <a:rPr lang="ru-RU" dirty="0" smtClean="0"/>
              <a:t> отчеты создаются автоматически, что экономит время и снижает вероятность ошибок.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2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0624" y="1122363"/>
            <a:ext cx="801045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0624" y="3878909"/>
            <a:ext cx="8010453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grpSp>
        <p:nvGrpSpPr>
          <p:cNvPr id="55" name="Группа 54"/>
          <p:cNvGrpSpPr/>
          <p:nvPr userDrawn="1"/>
        </p:nvGrpSpPr>
        <p:grpSpPr>
          <a:xfrm>
            <a:off x="732560" y="3657191"/>
            <a:ext cx="7942740" cy="90377"/>
            <a:chOff x="732560" y="3657191"/>
            <a:chExt cx="7942740" cy="90377"/>
          </a:xfrm>
        </p:grpSpPr>
        <p:sp>
          <p:nvSpPr>
            <p:cNvPr id="51" name="Овал 50"/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2" name="Прямая соединительная линия 51"/>
            <p:cNvCxnSpPr>
              <a:stCxn id="51" idx="6"/>
              <a:endCxn id="53" idx="2"/>
            </p:cNvCxnSpPr>
            <p:nvPr/>
          </p:nvCxnSpPr>
          <p:spPr>
            <a:xfrm>
              <a:off x="822937" y="3702380"/>
              <a:ext cx="7761986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Овал 52"/>
            <p:cNvSpPr/>
            <p:nvPr/>
          </p:nvSpPr>
          <p:spPr>
            <a:xfrm>
              <a:off x="8584923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48340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343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89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48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512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3706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1052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425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574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054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178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674092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6638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1559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511479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912942"/>
            <a:ext cx="7511479" cy="11767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grpSp>
        <p:nvGrpSpPr>
          <p:cNvPr id="54" name="Группа 53"/>
          <p:cNvGrpSpPr/>
          <p:nvPr userDrawn="1"/>
        </p:nvGrpSpPr>
        <p:grpSpPr>
          <a:xfrm>
            <a:off x="819919" y="4691366"/>
            <a:ext cx="7526952" cy="90377"/>
            <a:chOff x="819919" y="4691366"/>
            <a:chExt cx="7526952" cy="90377"/>
          </a:xfrm>
        </p:grpSpPr>
        <p:sp>
          <p:nvSpPr>
            <p:cNvPr id="50" name="Овал 49"/>
            <p:cNvSpPr/>
            <p:nvPr userDrawn="1"/>
          </p:nvSpPr>
          <p:spPr>
            <a:xfrm>
              <a:off x="819919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1" name="Прямая соединительная линия 50"/>
            <p:cNvCxnSpPr>
              <a:stCxn id="50" idx="6"/>
            </p:cNvCxnSpPr>
            <p:nvPr userDrawn="1"/>
          </p:nvCxnSpPr>
          <p:spPr>
            <a:xfrm>
              <a:off x="910296" y="4736555"/>
              <a:ext cx="734619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/>
            <p:cNvSpPr/>
            <p:nvPr userDrawn="1"/>
          </p:nvSpPr>
          <p:spPr>
            <a:xfrm>
              <a:off x="8256494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862346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771959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268122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="" xmlns:a16="http://schemas.microsoft.com/office/drawing/2014/main" id="{521CE894-4A1D-239F-F1CD-5313CBF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8520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662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402977"/>
            <a:ext cx="6172200" cy="445807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402976"/>
            <a:ext cx="3932237" cy="44660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434174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492624"/>
            <a:ext cx="6172200" cy="43684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1461247"/>
            <a:ext cx="3932237" cy="439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2177495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/>
          <p:cNvGrpSpPr/>
          <p:nvPr userDrawn="1"/>
        </p:nvGrpSpPr>
        <p:grpSpPr>
          <a:xfrm>
            <a:off x="8487062" y="2536515"/>
            <a:ext cx="3727003" cy="4390016"/>
            <a:chOff x="8487062" y="2536515"/>
            <a:chExt cx="3727003" cy="4390016"/>
          </a:xfrm>
        </p:grpSpPr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1027391" y="4479093"/>
              <a:ext cx="1186674" cy="242536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11689736" y="3707642"/>
              <a:ext cx="502264" cy="315035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 flipH="1">
              <a:off x="9998562" y="5679592"/>
              <a:ext cx="1626479" cy="12248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11689736" y="2536515"/>
              <a:ext cx="498557" cy="117112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>
              <a:off x="10044836" y="4547624"/>
              <a:ext cx="1781319" cy="23103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flipH="1">
              <a:off x="11432685" y="4547624"/>
              <a:ext cx="384713" cy="23789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11689736" y="3685564"/>
              <a:ext cx="502264" cy="79352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8487062" y="6215316"/>
              <a:ext cx="2044825" cy="71121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>
              <a:off x="10527574" y="6215316"/>
              <a:ext cx="522364" cy="6426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 flipV="1">
              <a:off x="10543116" y="5679592"/>
              <a:ext cx="1075052" cy="53344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Группа 37"/>
            <p:cNvGrpSpPr/>
            <p:nvPr/>
          </p:nvGrpSpPr>
          <p:grpSpPr>
            <a:xfrm>
              <a:off x="11531371" y="5571439"/>
              <a:ext cx="194214" cy="194214"/>
              <a:chOff x="8700614" y="5340457"/>
              <a:chExt cx="194214" cy="194214"/>
            </a:xfrm>
          </p:grpSpPr>
          <p:sp>
            <p:nvSpPr>
              <p:cNvPr id="41" name="Овал 40"/>
              <p:cNvSpPr/>
              <p:nvPr/>
            </p:nvSpPr>
            <p:spPr>
              <a:xfrm>
                <a:off x="8700614" y="53404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" name="Овал 41"/>
              <p:cNvSpPr/>
              <p:nvPr/>
            </p:nvSpPr>
            <p:spPr>
              <a:xfrm>
                <a:off x="8741077" y="5378539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9" name="Овал 38"/>
            <p:cNvSpPr/>
            <p:nvPr/>
          </p:nvSpPr>
          <p:spPr>
            <a:xfrm>
              <a:off x="10477218" y="61623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11745620" y="451490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3" name="Рисунок 4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7" y="6384747"/>
            <a:ext cx="856514" cy="2685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259900"/>
            <a:ext cx="11909945" cy="483599"/>
            <a:chOff x="0" y="259900"/>
            <a:chExt cx="11909945" cy="483599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0" y="652601"/>
              <a:ext cx="9858498" cy="90377"/>
              <a:chOff x="0" y="652601"/>
              <a:chExt cx="9858498" cy="90377"/>
            </a:xfrm>
          </p:grpSpPr>
          <p:cxnSp>
            <p:nvCxnSpPr>
              <p:cNvPr id="25" name="Прямая соединительная линия 24"/>
              <p:cNvCxnSpPr>
                <a:endCxn id="26" idx="2"/>
              </p:cNvCxnSpPr>
              <p:nvPr/>
            </p:nvCxnSpPr>
            <p:spPr>
              <a:xfrm>
                <a:off x="0" y="697790"/>
                <a:ext cx="97681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Овал 25"/>
              <p:cNvSpPr/>
              <p:nvPr/>
            </p:nvSpPr>
            <p:spPr>
              <a:xfrm>
                <a:off x="9768121" y="652601"/>
                <a:ext cx="90377" cy="90377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8872300" y="259900"/>
              <a:ext cx="3037645" cy="483599"/>
              <a:chOff x="1444507" y="1226915"/>
              <a:chExt cx="2026398" cy="322607"/>
            </a:xfrm>
          </p:grpSpPr>
          <p:cxnSp>
            <p:nvCxnSpPr>
              <p:cNvPr id="10" name="Прямая соединительная линия 9"/>
              <p:cNvCxnSpPr>
                <a:endCxn id="15" idx="2"/>
              </p:cNvCxnSpPr>
              <p:nvPr/>
            </p:nvCxnSpPr>
            <p:spPr>
              <a:xfrm>
                <a:off x="2435040" y="1257785"/>
                <a:ext cx="538243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Соединительная линия уступом 10"/>
              <p:cNvCxnSpPr/>
              <p:nvPr/>
            </p:nvCxnSpPr>
            <p:spPr>
              <a:xfrm>
                <a:off x="1508701" y="1262019"/>
                <a:ext cx="1582087" cy="134911"/>
              </a:xfrm>
              <a:prstGeom prst="bentConnector3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Овал 11"/>
              <p:cNvSpPr/>
              <p:nvPr/>
            </p:nvSpPr>
            <p:spPr>
              <a:xfrm>
                <a:off x="1446962" y="1231149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3177105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Овал 13"/>
              <p:cNvSpPr/>
              <p:nvPr/>
            </p:nvSpPr>
            <p:spPr>
              <a:xfrm>
                <a:off x="2373300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2973283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16" name="Прямая соединительная линия 15"/>
              <p:cNvCxnSpPr>
                <a:stCxn id="17" idx="6"/>
                <a:endCxn id="18" idx="2"/>
              </p:cNvCxnSpPr>
              <p:nvPr/>
            </p:nvCxnSpPr>
            <p:spPr>
              <a:xfrm>
                <a:off x="2226702" y="1518652"/>
                <a:ext cx="9878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Овал 16"/>
              <p:cNvSpPr/>
              <p:nvPr/>
            </p:nvSpPr>
            <p:spPr>
              <a:xfrm>
                <a:off x="2164962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Овал 17"/>
              <p:cNvSpPr/>
              <p:nvPr/>
            </p:nvSpPr>
            <p:spPr>
              <a:xfrm>
                <a:off x="3214523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3409166" y="1487782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3090788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1" name="Прямая соединительная линия 20"/>
              <p:cNvCxnSpPr>
                <a:stCxn id="13" idx="5"/>
                <a:endCxn id="19" idx="1"/>
              </p:cNvCxnSpPr>
              <p:nvPr/>
            </p:nvCxnSpPr>
            <p:spPr>
              <a:xfrm>
                <a:off x="3229803" y="1279613"/>
                <a:ext cx="188404" cy="21721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/>
              <p:cNvSpPr/>
              <p:nvPr/>
            </p:nvSpPr>
            <p:spPr>
              <a:xfrm>
                <a:off x="1444507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2164961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4" name="Прямая соединительная линия 23"/>
              <p:cNvCxnSpPr>
                <a:endCxn id="23" idx="2"/>
              </p:cNvCxnSpPr>
              <p:nvPr/>
            </p:nvCxnSpPr>
            <p:spPr>
              <a:xfrm flipV="1">
                <a:off x="1506246" y="1392453"/>
                <a:ext cx="658715" cy="151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4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8.jpe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00D052D-ADE4-06F7-3724-BB89E3176071}"/>
              </a:ext>
            </a:extLst>
          </p:cNvPr>
          <p:cNvSpPr/>
          <p:nvPr/>
        </p:nvSpPr>
        <p:spPr>
          <a:xfrm rot="16200000" flipH="1">
            <a:off x="3089884" y="-2244116"/>
            <a:ext cx="6012235" cy="12192000"/>
          </a:xfrm>
          <a:prstGeom prst="rect">
            <a:avLst/>
          </a:prstGeom>
          <a:gradFill flip="none" rotWithShape="1">
            <a:gsLst>
              <a:gs pos="23000">
                <a:schemeClr val="tx2">
                  <a:alpha val="0"/>
                </a:schemeClr>
              </a:gs>
              <a:gs pos="78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050257" y="3701590"/>
            <a:ext cx="10020495" cy="2215991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8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Производственные и бизнес системы на примере одной из </a:t>
            </a:r>
            <a:r>
              <a:rPr lang="ru-RU" sz="4800" b="1" dirty="0" smtClean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систем</a:t>
            </a:r>
            <a:endParaRPr kumimoji="0" lang="ru-RU" sz="4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37" y="422125"/>
            <a:ext cx="1063763" cy="24213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0E91C1B7-44B3-4AD1-EFF8-A2F64561FBB5}"/>
              </a:ext>
            </a:extLst>
          </p:cNvPr>
          <p:cNvGrpSpPr/>
          <p:nvPr/>
        </p:nvGrpSpPr>
        <p:grpSpPr>
          <a:xfrm>
            <a:off x="442913" y="4809586"/>
            <a:ext cx="1486095" cy="90377"/>
            <a:chOff x="732560" y="3657191"/>
            <a:chExt cx="1486095" cy="90377"/>
          </a:xfrm>
        </p:grpSpPr>
        <p:sp>
          <p:nvSpPr>
            <p:cNvPr id="3" name="Овал 2">
              <a:extLst>
                <a:ext uri="{FF2B5EF4-FFF2-40B4-BE49-F238E27FC236}">
                  <a16:creationId xmlns="" xmlns:a16="http://schemas.microsoft.com/office/drawing/2014/main" id="{76422470-5602-73AF-8768-EBE535EDEC0A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="" xmlns:a16="http://schemas.microsoft.com/office/drawing/2014/main" id="{BD66801D-A497-00A0-7FB7-1C4BE6B4F4B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822937" y="3702380"/>
              <a:ext cx="139571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626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B77860-2621-01C9-9AE7-1E4BDC58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7845"/>
            <a:ext cx="10515600" cy="329020"/>
          </a:xfrm>
        </p:spPr>
        <p:txBody>
          <a:bodyPr lIns="0" tIns="0" rIns="0" bIns="0">
            <a:noAutofit/>
          </a:bodyPr>
          <a:lstStyle/>
          <a:p>
            <a:r>
              <a:rPr lang="ru-RU" dirty="0" smtClean="0"/>
              <a:t>	Используемые технологии и инструменты</a:t>
            </a:r>
            <a:endParaRPr lang="ru-RU" dirty="0"/>
          </a:p>
        </p:txBody>
      </p:sp>
      <p:sp>
        <p:nvSpPr>
          <p:cNvPr id="23" name="Номер слайда 5">
            <a:extLst>
              <a:ext uri="{FF2B5EF4-FFF2-40B4-BE49-F238E27FC236}">
                <a16:creationId xmlns="" xmlns:a16="http://schemas.microsoft.com/office/drawing/2014/main" id="{D06C9A1D-074D-A5DF-8158-E3E13617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993291E2-AB83-F910-9E79-4443D644BEC8}"/>
              </a:ext>
            </a:extLst>
          </p:cNvPr>
          <p:cNvSpPr/>
          <p:nvPr/>
        </p:nvSpPr>
        <p:spPr>
          <a:xfrm>
            <a:off x="63500" y="1499616"/>
            <a:ext cx="3983739" cy="4173597"/>
          </a:xfrm>
          <a:prstGeom prst="rect">
            <a:avLst/>
          </a:prstGeom>
          <a:solidFill>
            <a:srgbClr val="FFD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A117E90-91D2-33BB-E6D4-D4A80AD589B7}"/>
              </a:ext>
            </a:extLst>
          </p:cNvPr>
          <p:cNvSpPr txBox="1"/>
          <p:nvPr/>
        </p:nvSpPr>
        <p:spPr>
          <a:xfrm>
            <a:off x="214228" y="1637722"/>
            <a:ext cx="3674124" cy="45550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ИТ-технологии: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C#, SQL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VB.Net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 Server</a:t>
            </a:r>
            <a:r>
              <a:rPr lang="ru-RU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pgAdmin</a:t>
            </a:r>
            <a:endParaRPr lang="ru-RU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PI-Syste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Grafana</a:t>
            </a:r>
            <a:endParaRPr lang="en-US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Kecloack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Apache Kafka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Apache Airflow</a:t>
            </a: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IIS</a:t>
            </a:r>
          </a:p>
          <a:p>
            <a:pPr marL="108000"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Prometheus</a:t>
            </a:r>
            <a:endParaRPr lang="ru-RU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1" y="1800781"/>
            <a:ext cx="1904101" cy="190410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43" y="809016"/>
            <a:ext cx="1566743" cy="15667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41" y="2257703"/>
            <a:ext cx="1514094" cy="15140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5" y="954091"/>
            <a:ext cx="946236" cy="98232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02" y="2374931"/>
            <a:ext cx="1297653" cy="13422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3" y="809016"/>
            <a:ext cx="1306773" cy="13590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56" y="809016"/>
            <a:ext cx="1568975" cy="1568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2" y="2425861"/>
            <a:ext cx="1527639" cy="153362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03" y="5469658"/>
            <a:ext cx="3192019" cy="6591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41" y="4005031"/>
            <a:ext cx="2223342" cy="11686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30" y="3768532"/>
            <a:ext cx="3746647" cy="13822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3" y="5282626"/>
            <a:ext cx="2630429" cy="95402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142504"/>
            <a:ext cx="1396408" cy="13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86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Прямая соединительная линия 559"/>
          <p:cNvCxnSpPr>
            <a:cxnSpLocks noChangeAspect="1"/>
          </p:cNvCxnSpPr>
          <p:nvPr/>
        </p:nvCxnSpPr>
        <p:spPr>
          <a:xfrm flipH="1">
            <a:off x="3648316" y="2549548"/>
            <a:ext cx="2432075" cy="217462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расположений уровней и масс в РВС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3618499" y="876300"/>
            <a:ext cx="3338805" cy="800289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>
            <a:stCxn id="5" idx="2"/>
          </p:cNvCxnSpPr>
          <p:nvPr/>
        </p:nvCxnSpPr>
        <p:spPr>
          <a:xfrm>
            <a:off x="3618499" y="1276444"/>
            <a:ext cx="0" cy="4969911"/>
          </a:xfrm>
          <a:prstGeom prst="line">
            <a:avLst/>
          </a:prstGeom>
          <a:ln w="25400">
            <a:solidFill>
              <a:srgbClr val="FF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stCxn id="5" idx="6"/>
          </p:cNvCxnSpPr>
          <p:nvPr/>
        </p:nvCxnSpPr>
        <p:spPr>
          <a:xfrm>
            <a:off x="6957305" y="1276444"/>
            <a:ext cx="0" cy="4969911"/>
          </a:xfrm>
          <a:prstGeom prst="line">
            <a:avLst/>
          </a:prstGeom>
          <a:ln w="25400">
            <a:solidFill>
              <a:srgbClr val="FF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8"/>
          <a:stretch/>
        </p:blipFill>
        <p:spPr>
          <a:xfrm>
            <a:off x="3604152" y="6233789"/>
            <a:ext cx="3367500" cy="4295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3630403" y="2548402"/>
            <a:ext cx="3310211" cy="18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6974054" y="2548402"/>
            <a:ext cx="2645217" cy="2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632663" y="2776262"/>
            <a:ext cx="3310211" cy="187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3302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766923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903443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037337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16598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4299875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4436395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4570290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696307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830202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496672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510061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522925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36315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549967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63356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575470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88860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602512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615901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6287662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42155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55807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669197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81798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98863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711465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975686" y="6242610"/>
            <a:ext cx="4428843" cy="3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6984890" y="1276444"/>
            <a:ext cx="4428843" cy="3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57" idx="0"/>
          </p:cNvCxnSpPr>
          <p:nvPr/>
        </p:nvCxnSpPr>
        <p:spPr>
          <a:xfrm flipH="1" flipV="1">
            <a:off x="11240181" y="1949152"/>
            <a:ext cx="1" cy="41935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Стрелка вниз 56"/>
          <p:cNvSpPr/>
          <p:nvPr/>
        </p:nvSpPr>
        <p:spPr>
          <a:xfrm>
            <a:off x="11214978" y="6142692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единительная линия 59"/>
          <p:cNvCxnSpPr>
            <a:stCxn id="66" idx="0"/>
            <a:endCxn id="67" idx="0"/>
          </p:cNvCxnSpPr>
          <p:nvPr/>
        </p:nvCxnSpPr>
        <p:spPr>
          <a:xfrm flipV="1">
            <a:off x="11240181" y="1381316"/>
            <a:ext cx="0" cy="8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597043" y="1461335"/>
            <a:ext cx="1286275" cy="544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 smtClean="0"/>
              <a:t>Масса</a:t>
            </a:r>
            <a:r>
              <a:rPr lang="ru-RU" sz="900" b="1" dirty="0" smtClean="0"/>
              <a:t> </a:t>
            </a:r>
          </a:p>
          <a:p>
            <a:pPr algn="ctr"/>
            <a:r>
              <a:rPr lang="ru-RU" sz="1200" b="1" dirty="0" smtClean="0"/>
              <a:t>максимальная</a:t>
            </a:r>
            <a:endParaRPr lang="ru-RU" sz="1200" b="1" dirty="0"/>
          </a:p>
        </p:txBody>
      </p:sp>
      <p:sp>
        <p:nvSpPr>
          <p:cNvPr id="67" name="Стрелка вниз 66"/>
          <p:cNvSpPr/>
          <p:nvPr/>
        </p:nvSpPr>
        <p:spPr>
          <a:xfrm rot="10800000">
            <a:off x="11214978" y="1302663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7114658" y="949513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Уровень максимальный по градуировке</a:t>
            </a:r>
            <a:endParaRPr lang="ru-RU" sz="1200" b="1" dirty="0"/>
          </a:p>
        </p:txBody>
      </p:sp>
      <p:grpSp>
        <p:nvGrpSpPr>
          <p:cNvPr id="78" name="Группа 77"/>
          <p:cNvGrpSpPr/>
          <p:nvPr/>
        </p:nvGrpSpPr>
        <p:grpSpPr>
          <a:xfrm rot="19693606">
            <a:off x="3054744" y="6104208"/>
            <a:ext cx="491322" cy="0"/>
            <a:chOff x="3505653" y="5753662"/>
            <a:chExt cx="445635" cy="0"/>
          </a:xfrm>
        </p:grpSpPr>
        <p:cxnSp>
          <p:nvCxnSpPr>
            <p:cNvPr id="74" name="Прямая соединительная линия 73"/>
            <p:cNvCxnSpPr/>
            <p:nvPr/>
          </p:nvCxnSpPr>
          <p:spPr>
            <a:xfrm>
              <a:off x="3505653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3629478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>
              <a:off x="3750922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3867603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Стрелка вниз 78"/>
          <p:cNvSpPr/>
          <p:nvPr/>
        </p:nvSpPr>
        <p:spPr>
          <a:xfrm rot="14100000">
            <a:off x="3534496" y="5887747"/>
            <a:ext cx="53931" cy="73511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/>
          <p:cNvSpPr txBox="1"/>
          <p:nvPr/>
        </p:nvSpPr>
        <p:spPr>
          <a:xfrm>
            <a:off x="428626" y="6201589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1"/>
                </a:solidFill>
              </a:rPr>
              <a:t>Уровень мёртвой полости</a:t>
            </a:r>
            <a:endParaRPr lang="ru-RU" sz="1200" b="1" dirty="0">
              <a:solidFill>
                <a:schemeClr val="accent1"/>
              </a:solidFill>
            </a:endParaRPr>
          </a:p>
        </p:txBody>
      </p:sp>
      <p:pic>
        <p:nvPicPr>
          <p:cNvPr id="82" name="Рисунок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5"/>
          <a:stretch/>
        </p:blipFill>
        <p:spPr>
          <a:xfrm>
            <a:off x="1272609" y="5529336"/>
            <a:ext cx="2335921" cy="29485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107812" y="5513387"/>
            <a:ext cx="622318" cy="32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/>
              <a:t>Труба</a:t>
            </a:r>
            <a:endParaRPr lang="ru-RU" sz="1200" b="1" dirty="0"/>
          </a:p>
        </p:txBody>
      </p:sp>
      <p:cxnSp>
        <p:nvCxnSpPr>
          <p:cNvPr id="84" name="Прямая соединительная линия 83"/>
          <p:cNvCxnSpPr>
            <a:stCxn id="88" idx="0"/>
            <a:endCxn id="89" idx="0"/>
          </p:cNvCxnSpPr>
          <p:nvPr/>
        </p:nvCxnSpPr>
        <p:spPr>
          <a:xfrm flipH="1" flipV="1">
            <a:off x="7191170" y="5991797"/>
            <a:ext cx="1487" cy="1461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Стрелка вниз 87"/>
          <p:cNvSpPr/>
          <p:nvPr/>
        </p:nvSpPr>
        <p:spPr>
          <a:xfrm>
            <a:off x="7167454" y="6137968"/>
            <a:ext cx="50406" cy="78652"/>
          </a:xfrm>
          <a:prstGeom prst="downArrow">
            <a:avLst/>
          </a:prstGeom>
          <a:solidFill>
            <a:srgbClr val="5B9BD5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Стрелка вниз 88"/>
          <p:cNvSpPr/>
          <p:nvPr/>
        </p:nvSpPr>
        <p:spPr>
          <a:xfrm rot="10800000">
            <a:off x="7165968" y="5913145"/>
            <a:ext cx="50406" cy="78652"/>
          </a:xfrm>
          <a:prstGeom prst="downArrow">
            <a:avLst/>
          </a:prstGeom>
          <a:solidFill>
            <a:srgbClr val="5B9BD5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TextBox 92"/>
          <p:cNvSpPr txBox="1"/>
          <p:nvPr/>
        </p:nvSpPr>
        <p:spPr>
          <a:xfrm>
            <a:off x="7257833" y="5543287"/>
            <a:ext cx="861493" cy="76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1"/>
                </a:solidFill>
              </a:rPr>
              <a:t>Масса мёртвой полости</a:t>
            </a:r>
            <a:endParaRPr lang="ru-RU" sz="1200" b="1" dirty="0">
              <a:solidFill>
                <a:schemeClr val="accent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191170" y="6299586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Нулевой уровень по градуировке</a:t>
            </a:r>
            <a:endParaRPr lang="ru-RU" sz="1200" b="1" dirty="0"/>
          </a:p>
        </p:txBody>
      </p:sp>
      <p:cxnSp>
        <p:nvCxnSpPr>
          <p:cNvPr id="95" name="Прямая соединительная линия 94"/>
          <p:cNvCxnSpPr>
            <a:endCxn id="404" idx="0"/>
          </p:cNvCxnSpPr>
          <p:nvPr/>
        </p:nvCxnSpPr>
        <p:spPr>
          <a:xfrm flipV="1">
            <a:off x="2428249" y="2818884"/>
            <a:ext cx="1096642" cy="31589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 flipV="1">
            <a:off x="3628471" y="478580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 flipV="1">
            <a:off x="3688227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 flipV="1">
            <a:off x="3747078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/>
          <p:nvPr/>
        </p:nvCxnSpPr>
        <p:spPr>
          <a:xfrm flipV="1">
            <a:off x="3804209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 flipV="1">
            <a:off x="3863752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 flipV="1">
            <a:off x="3920884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 flipV="1">
            <a:off x="398235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 flipV="1">
            <a:off x="403949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408991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V="1">
            <a:off x="414704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 flipV="1">
            <a:off x="420851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V="1">
            <a:off x="426565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V="1">
            <a:off x="4325193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Прямая соединительная линия 245"/>
          <p:cNvCxnSpPr/>
          <p:nvPr/>
        </p:nvCxnSpPr>
        <p:spPr>
          <a:xfrm flipV="1">
            <a:off x="4392140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/>
          <p:cNvCxnSpPr/>
          <p:nvPr/>
        </p:nvCxnSpPr>
        <p:spPr>
          <a:xfrm flipV="1">
            <a:off x="4451897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единительная линия 247"/>
          <p:cNvCxnSpPr/>
          <p:nvPr/>
        </p:nvCxnSpPr>
        <p:spPr>
          <a:xfrm flipV="1">
            <a:off x="4510747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/>
          <p:cNvCxnSpPr/>
          <p:nvPr/>
        </p:nvCxnSpPr>
        <p:spPr>
          <a:xfrm flipV="1">
            <a:off x="456787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единительная линия 249"/>
          <p:cNvCxnSpPr/>
          <p:nvPr/>
        </p:nvCxnSpPr>
        <p:spPr>
          <a:xfrm flipV="1">
            <a:off x="4627421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единительная линия 250"/>
          <p:cNvCxnSpPr/>
          <p:nvPr/>
        </p:nvCxnSpPr>
        <p:spPr>
          <a:xfrm flipV="1">
            <a:off x="4684553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единительная линия 251"/>
          <p:cNvCxnSpPr/>
          <p:nvPr/>
        </p:nvCxnSpPr>
        <p:spPr>
          <a:xfrm flipV="1">
            <a:off x="474602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единительная линия 252"/>
          <p:cNvCxnSpPr/>
          <p:nvPr/>
        </p:nvCxnSpPr>
        <p:spPr>
          <a:xfrm flipV="1">
            <a:off x="4803160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единительная линия 253"/>
          <p:cNvCxnSpPr/>
          <p:nvPr/>
        </p:nvCxnSpPr>
        <p:spPr>
          <a:xfrm flipV="1">
            <a:off x="4853581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flipV="1">
            <a:off x="4910712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flipV="1">
            <a:off x="4972188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flipV="1">
            <a:off x="5029319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flipV="1">
            <a:off x="5088862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flipV="1">
            <a:off x="5153190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flipV="1">
            <a:off x="5212947" y="478452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flipV="1">
            <a:off x="5271797" y="478452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flipV="1">
            <a:off x="532892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flipV="1">
            <a:off x="538847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flipV="1">
            <a:off x="544560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flipV="1">
            <a:off x="550707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Прямая соединительная линия 265"/>
          <p:cNvCxnSpPr/>
          <p:nvPr/>
        </p:nvCxnSpPr>
        <p:spPr>
          <a:xfrm flipV="1">
            <a:off x="556421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единительная линия 266"/>
          <p:cNvCxnSpPr/>
          <p:nvPr/>
        </p:nvCxnSpPr>
        <p:spPr>
          <a:xfrm flipV="1">
            <a:off x="561463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/>
          <p:cNvCxnSpPr/>
          <p:nvPr/>
        </p:nvCxnSpPr>
        <p:spPr>
          <a:xfrm flipV="1">
            <a:off x="5671762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Прямая соединительная линия 268"/>
          <p:cNvCxnSpPr/>
          <p:nvPr/>
        </p:nvCxnSpPr>
        <p:spPr>
          <a:xfrm flipV="1">
            <a:off x="5733238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Прямая соединительная линия 269"/>
          <p:cNvCxnSpPr/>
          <p:nvPr/>
        </p:nvCxnSpPr>
        <p:spPr>
          <a:xfrm flipV="1">
            <a:off x="5790369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Прямая соединительная линия 270"/>
          <p:cNvCxnSpPr/>
          <p:nvPr/>
        </p:nvCxnSpPr>
        <p:spPr>
          <a:xfrm flipV="1">
            <a:off x="5849912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Прямая соединительная линия 271"/>
          <p:cNvCxnSpPr/>
          <p:nvPr/>
        </p:nvCxnSpPr>
        <p:spPr>
          <a:xfrm flipV="1">
            <a:off x="591685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Прямая соединительная линия 272"/>
          <p:cNvCxnSpPr/>
          <p:nvPr/>
        </p:nvCxnSpPr>
        <p:spPr>
          <a:xfrm flipV="1">
            <a:off x="597661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Прямая соединительная линия 273"/>
          <p:cNvCxnSpPr/>
          <p:nvPr/>
        </p:nvCxnSpPr>
        <p:spPr>
          <a:xfrm flipV="1">
            <a:off x="603546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Прямая соединительная линия 274"/>
          <p:cNvCxnSpPr/>
          <p:nvPr/>
        </p:nvCxnSpPr>
        <p:spPr>
          <a:xfrm flipV="1">
            <a:off x="609259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Прямая соединительная линия 275"/>
          <p:cNvCxnSpPr/>
          <p:nvPr/>
        </p:nvCxnSpPr>
        <p:spPr>
          <a:xfrm flipV="1">
            <a:off x="6152141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Прямая соединительная линия 276"/>
          <p:cNvCxnSpPr/>
          <p:nvPr/>
        </p:nvCxnSpPr>
        <p:spPr>
          <a:xfrm flipV="1">
            <a:off x="6209272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Прямая соединительная линия 277"/>
          <p:cNvCxnSpPr/>
          <p:nvPr/>
        </p:nvCxnSpPr>
        <p:spPr>
          <a:xfrm flipV="1">
            <a:off x="6270748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flipV="1">
            <a:off x="6327879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flipV="1">
            <a:off x="6378300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flipV="1">
            <a:off x="6435432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flipV="1">
            <a:off x="6496907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flipV="1">
            <a:off x="6554039" y="478759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flipV="1">
            <a:off x="6613581" y="478759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Прямая соединительная линия 310"/>
          <p:cNvCxnSpPr/>
          <p:nvPr/>
        </p:nvCxnSpPr>
        <p:spPr>
          <a:xfrm flipV="1">
            <a:off x="6667406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Прямая соединительная линия 311"/>
          <p:cNvCxnSpPr/>
          <p:nvPr/>
        </p:nvCxnSpPr>
        <p:spPr>
          <a:xfrm flipV="1">
            <a:off x="6724538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Прямая соединительная линия 312"/>
          <p:cNvCxnSpPr/>
          <p:nvPr/>
        </p:nvCxnSpPr>
        <p:spPr>
          <a:xfrm flipV="1">
            <a:off x="6786014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Прямая соединительная линия 313"/>
          <p:cNvCxnSpPr/>
          <p:nvPr/>
        </p:nvCxnSpPr>
        <p:spPr>
          <a:xfrm flipV="1">
            <a:off x="6843145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Прямая соединительная линия 314"/>
          <p:cNvCxnSpPr/>
          <p:nvPr/>
        </p:nvCxnSpPr>
        <p:spPr>
          <a:xfrm flipV="1">
            <a:off x="690268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единительная линия 315"/>
          <p:cNvCxnSpPr/>
          <p:nvPr/>
        </p:nvCxnSpPr>
        <p:spPr>
          <a:xfrm flipV="1">
            <a:off x="6969635" y="4788609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Прямая соединительная линия 316"/>
          <p:cNvCxnSpPr/>
          <p:nvPr/>
        </p:nvCxnSpPr>
        <p:spPr>
          <a:xfrm flipV="1">
            <a:off x="7029392" y="478818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Прямая соединительная линия 317"/>
          <p:cNvCxnSpPr/>
          <p:nvPr/>
        </p:nvCxnSpPr>
        <p:spPr>
          <a:xfrm flipV="1">
            <a:off x="7088242" y="478818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Прямая соединительная линия 318"/>
          <p:cNvCxnSpPr/>
          <p:nvPr/>
        </p:nvCxnSpPr>
        <p:spPr>
          <a:xfrm flipV="1">
            <a:off x="7145374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Прямая соединительная линия 319"/>
          <p:cNvCxnSpPr/>
          <p:nvPr/>
        </p:nvCxnSpPr>
        <p:spPr>
          <a:xfrm flipV="1">
            <a:off x="7204917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Прямая соединительная линия 320"/>
          <p:cNvCxnSpPr/>
          <p:nvPr/>
        </p:nvCxnSpPr>
        <p:spPr>
          <a:xfrm flipV="1">
            <a:off x="7262048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Прямая соединительная линия 321"/>
          <p:cNvCxnSpPr/>
          <p:nvPr/>
        </p:nvCxnSpPr>
        <p:spPr>
          <a:xfrm flipV="1">
            <a:off x="7323524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Прямая соединительная линия 322"/>
          <p:cNvCxnSpPr/>
          <p:nvPr/>
        </p:nvCxnSpPr>
        <p:spPr>
          <a:xfrm flipV="1">
            <a:off x="7380655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Прямая соединительная линия 323"/>
          <p:cNvCxnSpPr/>
          <p:nvPr/>
        </p:nvCxnSpPr>
        <p:spPr>
          <a:xfrm flipV="1">
            <a:off x="743107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Прямая соединительная линия 324"/>
          <p:cNvCxnSpPr/>
          <p:nvPr/>
        </p:nvCxnSpPr>
        <p:spPr>
          <a:xfrm flipV="1">
            <a:off x="748820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Прямая соединительная линия 325"/>
          <p:cNvCxnSpPr/>
          <p:nvPr/>
        </p:nvCxnSpPr>
        <p:spPr>
          <a:xfrm flipV="1">
            <a:off x="754968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Прямая соединительная линия 326"/>
          <p:cNvCxnSpPr/>
          <p:nvPr/>
        </p:nvCxnSpPr>
        <p:spPr>
          <a:xfrm flipV="1">
            <a:off x="7606815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Прямая соединительная линия 327"/>
          <p:cNvCxnSpPr/>
          <p:nvPr/>
        </p:nvCxnSpPr>
        <p:spPr>
          <a:xfrm flipV="1">
            <a:off x="7666357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Прямая соединительная линия 329"/>
          <p:cNvCxnSpPr/>
          <p:nvPr/>
        </p:nvCxnSpPr>
        <p:spPr>
          <a:xfrm flipV="1">
            <a:off x="7725117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Прямая соединительная линия 330"/>
          <p:cNvCxnSpPr/>
          <p:nvPr/>
        </p:nvCxnSpPr>
        <p:spPr>
          <a:xfrm flipV="1">
            <a:off x="7783968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Прямая соединительная линия 331"/>
          <p:cNvCxnSpPr/>
          <p:nvPr/>
        </p:nvCxnSpPr>
        <p:spPr>
          <a:xfrm flipV="1">
            <a:off x="784109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единительная линия 332"/>
          <p:cNvCxnSpPr/>
          <p:nvPr/>
        </p:nvCxnSpPr>
        <p:spPr>
          <a:xfrm flipV="1">
            <a:off x="7900642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Прямая соединительная линия 333"/>
          <p:cNvCxnSpPr/>
          <p:nvPr/>
        </p:nvCxnSpPr>
        <p:spPr>
          <a:xfrm flipV="1">
            <a:off x="7957774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Прямая соединительная линия 334"/>
          <p:cNvCxnSpPr/>
          <p:nvPr/>
        </p:nvCxnSpPr>
        <p:spPr>
          <a:xfrm flipV="1">
            <a:off x="8019249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Прямая соединительная линия 335"/>
          <p:cNvCxnSpPr/>
          <p:nvPr/>
        </p:nvCxnSpPr>
        <p:spPr>
          <a:xfrm flipV="1">
            <a:off x="8076381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Прямая соединительная линия 336"/>
          <p:cNvCxnSpPr/>
          <p:nvPr/>
        </p:nvCxnSpPr>
        <p:spPr>
          <a:xfrm flipV="1">
            <a:off x="8126801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Прямая соединительная линия 337"/>
          <p:cNvCxnSpPr/>
          <p:nvPr/>
        </p:nvCxnSpPr>
        <p:spPr>
          <a:xfrm flipV="1">
            <a:off x="8183933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Прямая соединительная линия 338"/>
          <p:cNvCxnSpPr/>
          <p:nvPr/>
        </p:nvCxnSpPr>
        <p:spPr>
          <a:xfrm flipV="1">
            <a:off x="8245408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Прямая соединительная линия 339"/>
          <p:cNvCxnSpPr/>
          <p:nvPr/>
        </p:nvCxnSpPr>
        <p:spPr>
          <a:xfrm flipV="1">
            <a:off x="8302540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Прямая соединительная линия 340"/>
          <p:cNvCxnSpPr/>
          <p:nvPr/>
        </p:nvCxnSpPr>
        <p:spPr>
          <a:xfrm flipV="1">
            <a:off x="8362083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Прямая соединительная линия 341"/>
          <p:cNvCxnSpPr>
            <a:stCxn id="346" idx="0"/>
            <a:endCxn id="345" idx="0"/>
          </p:cNvCxnSpPr>
          <p:nvPr/>
        </p:nvCxnSpPr>
        <p:spPr>
          <a:xfrm>
            <a:off x="8259062" y="4888616"/>
            <a:ext cx="13170" cy="124524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Стрелка вниз 344"/>
          <p:cNvSpPr/>
          <p:nvPr/>
        </p:nvSpPr>
        <p:spPr>
          <a:xfrm>
            <a:off x="8247028" y="6133862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6" name="Стрелка вниз 345"/>
          <p:cNvSpPr/>
          <p:nvPr/>
        </p:nvSpPr>
        <p:spPr>
          <a:xfrm rot="10800000">
            <a:off x="8233860" y="4809964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0" name="TextBox 349"/>
          <p:cNvSpPr txBox="1"/>
          <p:nvPr/>
        </p:nvSpPr>
        <p:spPr>
          <a:xfrm>
            <a:off x="6775930" y="4830100"/>
            <a:ext cx="1683845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6"/>
                </a:solidFill>
              </a:rPr>
              <a:t>Масса технологическая</a:t>
            </a:r>
            <a:endParaRPr lang="ru-RU" sz="1200" b="1" dirty="0">
              <a:solidFill>
                <a:schemeClr val="accent6"/>
              </a:solidFill>
            </a:endParaRPr>
          </a:p>
        </p:txBody>
      </p:sp>
      <p:pic>
        <p:nvPicPr>
          <p:cNvPr id="351" name="Рисунок 3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3" y="4678497"/>
            <a:ext cx="194014" cy="207582"/>
          </a:xfrm>
          <a:prstGeom prst="rect">
            <a:avLst/>
          </a:prstGeom>
        </p:spPr>
      </p:pic>
      <p:sp>
        <p:nvSpPr>
          <p:cNvPr id="367" name="Стрелка вниз 366"/>
          <p:cNvSpPr/>
          <p:nvPr/>
        </p:nvSpPr>
        <p:spPr>
          <a:xfrm rot="14580000">
            <a:off x="3856121" y="4827426"/>
            <a:ext cx="53931" cy="73511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89" name="Группа 388"/>
          <p:cNvGrpSpPr/>
          <p:nvPr/>
        </p:nvGrpSpPr>
        <p:grpSpPr>
          <a:xfrm rot="20342785">
            <a:off x="2676951" y="5119197"/>
            <a:ext cx="1202638" cy="2809"/>
            <a:chOff x="5206885" y="4689622"/>
            <a:chExt cx="1090807" cy="2381"/>
          </a:xfrm>
        </p:grpSpPr>
        <p:cxnSp>
          <p:nvCxnSpPr>
            <p:cNvPr id="368" name="Прямая соединительная линия 367"/>
            <p:cNvCxnSpPr/>
            <p:nvPr/>
          </p:nvCxnSpPr>
          <p:spPr>
            <a:xfrm flipV="1">
              <a:off x="5206885" y="469200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Прямая соединительная линия 368"/>
            <p:cNvCxnSpPr/>
            <p:nvPr/>
          </p:nvCxnSpPr>
          <p:spPr>
            <a:xfrm flipV="1">
              <a:off x="5258704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Прямая соединительная линия 369"/>
            <p:cNvCxnSpPr/>
            <p:nvPr/>
          </p:nvCxnSpPr>
          <p:spPr>
            <a:xfrm flipV="1">
              <a:off x="5314463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Прямая соединительная линия 370"/>
            <p:cNvCxnSpPr/>
            <p:nvPr/>
          </p:nvCxnSpPr>
          <p:spPr>
            <a:xfrm flipV="1">
              <a:off x="5366282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Прямая соединительная линия 371"/>
            <p:cNvCxnSpPr/>
            <p:nvPr/>
          </p:nvCxnSpPr>
          <p:spPr>
            <a:xfrm flipV="1">
              <a:off x="5412014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Прямая соединительная линия 372"/>
            <p:cNvCxnSpPr/>
            <p:nvPr/>
          </p:nvCxnSpPr>
          <p:spPr>
            <a:xfrm flipV="1">
              <a:off x="5463833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Прямая соединительная линия 373"/>
            <p:cNvCxnSpPr/>
            <p:nvPr/>
          </p:nvCxnSpPr>
          <p:spPr>
            <a:xfrm flipV="1">
              <a:off x="5519592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Прямая соединительная линия 374"/>
            <p:cNvCxnSpPr/>
            <p:nvPr/>
          </p:nvCxnSpPr>
          <p:spPr>
            <a:xfrm flipV="1">
              <a:off x="5571411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Прямая соединительная линия 375"/>
            <p:cNvCxnSpPr/>
            <p:nvPr/>
          </p:nvCxnSpPr>
          <p:spPr>
            <a:xfrm flipV="1">
              <a:off x="5625417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Прямая соединительная линия 376"/>
            <p:cNvCxnSpPr/>
            <p:nvPr/>
          </p:nvCxnSpPr>
          <p:spPr>
            <a:xfrm flipV="1">
              <a:off x="5683763" y="468998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Прямая соединительная линия 377"/>
            <p:cNvCxnSpPr/>
            <p:nvPr/>
          </p:nvCxnSpPr>
          <p:spPr>
            <a:xfrm flipV="1">
              <a:off x="5737963" y="468962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Прямая соединительная линия 378"/>
            <p:cNvCxnSpPr/>
            <p:nvPr/>
          </p:nvCxnSpPr>
          <p:spPr>
            <a:xfrm flipV="1">
              <a:off x="5791341" y="468962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Прямая соединительная линия 379"/>
            <p:cNvCxnSpPr/>
            <p:nvPr/>
          </p:nvCxnSpPr>
          <p:spPr>
            <a:xfrm flipV="1">
              <a:off x="5843160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Прямая соединительная линия 380"/>
            <p:cNvCxnSpPr/>
            <p:nvPr/>
          </p:nvCxnSpPr>
          <p:spPr>
            <a:xfrm flipV="1">
              <a:off x="5897166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Прямая соединительная линия 381"/>
            <p:cNvCxnSpPr/>
            <p:nvPr/>
          </p:nvCxnSpPr>
          <p:spPr>
            <a:xfrm flipV="1">
              <a:off x="5948985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Прямая соединительная линия 382"/>
            <p:cNvCxnSpPr/>
            <p:nvPr/>
          </p:nvCxnSpPr>
          <p:spPr>
            <a:xfrm flipV="1">
              <a:off x="6004744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Прямая соединительная линия 383"/>
            <p:cNvCxnSpPr/>
            <p:nvPr/>
          </p:nvCxnSpPr>
          <p:spPr>
            <a:xfrm flipV="1">
              <a:off x="6056563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Прямая соединительная линия 384"/>
            <p:cNvCxnSpPr/>
            <p:nvPr/>
          </p:nvCxnSpPr>
          <p:spPr>
            <a:xfrm flipV="1">
              <a:off x="6102295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Прямая соединительная линия 385"/>
            <p:cNvCxnSpPr/>
            <p:nvPr/>
          </p:nvCxnSpPr>
          <p:spPr>
            <a:xfrm flipV="1">
              <a:off x="6154114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Прямая соединительная линия 386"/>
            <p:cNvCxnSpPr/>
            <p:nvPr/>
          </p:nvCxnSpPr>
          <p:spPr>
            <a:xfrm flipV="1">
              <a:off x="6209873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Прямая соединительная линия 387"/>
            <p:cNvCxnSpPr/>
            <p:nvPr/>
          </p:nvCxnSpPr>
          <p:spPr>
            <a:xfrm flipV="1">
              <a:off x="6261692" y="469020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556920" y="4946749"/>
            <a:ext cx="2966939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6"/>
                </a:solidFill>
              </a:rPr>
              <a:t>Уровень минимальный технологический</a:t>
            </a:r>
            <a:endParaRPr lang="ru-RU" sz="1200" b="1" dirty="0">
              <a:solidFill>
                <a:schemeClr val="accent6"/>
              </a:solidFill>
            </a:endParaRPr>
          </a:p>
        </p:txBody>
      </p:sp>
      <p:cxnSp>
        <p:nvCxnSpPr>
          <p:cNvPr id="391" name="Прямая соединительная линия 390"/>
          <p:cNvCxnSpPr/>
          <p:nvPr/>
        </p:nvCxnSpPr>
        <p:spPr>
          <a:xfrm>
            <a:off x="2418971" y="3256952"/>
            <a:ext cx="1306322" cy="139860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Стрелка вниз 395"/>
          <p:cNvSpPr/>
          <p:nvPr/>
        </p:nvSpPr>
        <p:spPr>
          <a:xfrm rot="18900000">
            <a:off x="3734953" y="4655197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8" name="TextBox 397"/>
          <p:cNvSpPr txBox="1"/>
          <p:nvPr/>
        </p:nvSpPr>
        <p:spPr>
          <a:xfrm>
            <a:off x="1637523" y="2964358"/>
            <a:ext cx="837843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6"/>
                </a:solidFill>
              </a:rPr>
              <a:t>Понтон</a:t>
            </a:r>
            <a:endParaRPr lang="ru-RU" sz="1200" b="1" dirty="0">
              <a:solidFill>
                <a:schemeClr val="accent6"/>
              </a:solidFill>
            </a:endParaRPr>
          </a:p>
        </p:txBody>
      </p:sp>
      <p:cxnSp>
        <p:nvCxnSpPr>
          <p:cNvPr id="399" name="Прямая соединительная линия 398"/>
          <p:cNvCxnSpPr/>
          <p:nvPr/>
        </p:nvCxnSpPr>
        <p:spPr>
          <a:xfrm>
            <a:off x="2330339" y="4053843"/>
            <a:ext cx="1111708" cy="630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Стрелка вниз 400"/>
          <p:cNvSpPr/>
          <p:nvPr/>
        </p:nvSpPr>
        <p:spPr>
          <a:xfrm rot="18120000">
            <a:off x="3456390" y="4674420"/>
            <a:ext cx="53931" cy="73511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3" name="TextBox 402"/>
          <p:cNvSpPr txBox="1"/>
          <p:nvPr/>
        </p:nvSpPr>
        <p:spPr>
          <a:xfrm>
            <a:off x="1605789" y="3834412"/>
            <a:ext cx="837843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Прибор</a:t>
            </a:r>
            <a:endParaRPr lang="ru-RU" sz="1200" b="1" dirty="0"/>
          </a:p>
        </p:txBody>
      </p:sp>
      <p:sp>
        <p:nvSpPr>
          <p:cNvPr id="404" name="Стрелка вниз 403"/>
          <p:cNvSpPr/>
          <p:nvPr/>
        </p:nvSpPr>
        <p:spPr>
          <a:xfrm rot="14940000">
            <a:off x="3532240" y="2768036"/>
            <a:ext cx="53931" cy="73511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6" name="Прямая соединительная линия 405"/>
          <p:cNvCxnSpPr>
            <a:stCxn id="408" idx="0"/>
            <a:endCxn id="407" idx="0"/>
          </p:cNvCxnSpPr>
          <p:nvPr/>
        </p:nvCxnSpPr>
        <p:spPr>
          <a:xfrm>
            <a:off x="8250264" y="2644354"/>
            <a:ext cx="7133" cy="2024957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Стрелка вниз 406"/>
          <p:cNvSpPr/>
          <p:nvPr/>
        </p:nvSpPr>
        <p:spPr>
          <a:xfrm>
            <a:off x="8232194" y="4669311"/>
            <a:ext cx="50406" cy="78652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8" name="Стрелка вниз 407"/>
          <p:cNvSpPr/>
          <p:nvPr/>
        </p:nvSpPr>
        <p:spPr>
          <a:xfrm rot="10800000">
            <a:off x="8225061" y="2565702"/>
            <a:ext cx="50406" cy="78652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1" name="Стрелка вниз 410"/>
          <p:cNvSpPr/>
          <p:nvPr/>
        </p:nvSpPr>
        <p:spPr>
          <a:xfrm>
            <a:off x="9010532" y="6148910"/>
            <a:ext cx="50406" cy="786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2" name="Стрелка вниз 411"/>
          <p:cNvSpPr/>
          <p:nvPr/>
        </p:nvSpPr>
        <p:spPr>
          <a:xfrm rot="10800000">
            <a:off x="9003736" y="2568376"/>
            <a:ext cx="50406" cy="786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4" name="Прямая соединительная линия 413"/>
          <p:cNvCxnSpPr>
            <a:stCxn id="412" idx="0"/>
            <a:endCxn id="422" idx="0"/>
          </p:cNvCxnSpPr>
          <p:nvPr/>
        </p:nvCxnSpPr>
        <p:spPr>
          <a:xfrm>
            <a:off x="9028939" y="2647028"/>
            <a:ext cx="2663" cy="8911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Прямая соединительная линия 416"/>
          <p:cNvCxnSpPr>
            <a:stCxn id="422" idx="2"/>
            <a:endCxn id="411" idx="0"/>
          </p:cNvCxnSpPr>
          <p:nvPr/>
        </p:nvCxnSpPr>
        <p:spPr>
          <a:xfrm>
            <a:off x="9031601" y="4082728"/>
            <a:ext cx="4134" cy="20661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/>
          <p:cNvSpPr txBox="1"/>
          <p:nvPr/>
        </p:nvSpPr>
        <p:spPr>
          <a:xfrm>
            <a:off x="7146000" y="3403523"/>
            <a:ext cx="1254358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FF00"/>
                </a:solidFill>
              </a:rPr>
              <a:t>Масса полезная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8553829" y="3538136"/>
            <a:ext cx="955544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0000"/>
                </a:solidFill>
              </a:rPr>
              <a:t>Масса общая</a:t>
            </a:r>
            <a:endParaRPr lang="ru-RU" sz="1200" b="1" dirty="0">
              <a:solidFill>
                <a:srgbClr val="FF0000"/>
              </a:solidFill>
            </a:endParaRPr>
          </a:p>
        </p:txBody>
      </p:sp>
      <p:cxnSp>
        <p:nvCxnSpPr>
          <p:cNvPr id="425" name="Прямая соединительная линия 424"/>
          <p:cNvCxnSpPr/>
          <p:nvPr/>
        </p:nvCxnSpPr>
        <p:spPr>
          <a:xfrm flipV="1">
            <a:off x="2391872" y="2557137"/>
            <a:ext cx="1111281" cy="186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Стрелка вниз 425"/>
          <p:cNvSpPr/>
          <p:nvPr/>
        </p:nvSpPr>
        <p:spPr>
          <a:xfrm rot="16200000">
            <a:off x="3521553" y="2517718"/>
            <a:ext cx="53931" cy="7351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8" name="TextBox 427"/>
          <p:cNvSpPr txBox="1"/>
          <p:nvPr/>
        </p:nvSpPr>
        <p:spPr>
          <a:xfrm>
            <a:off x="1584299" y="2403553"/>
            <a:ext cx="837843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0000"/>
                </a:solidFill>
              </a:rPr>
              <a:t>Уровень</a:t>
            </a:r>
            <a:endParaRPr lang="ru-RU" sz="1200" b="1" dirty="0">
              <a:solidFill>
                <a:srgbClr val="FF0000"/>
              </a:solidFill>
            </a:endParaRPr>
          </a:p>
        </p:txBody>
      </p:sp>
      <p:cxnSp>
        <p:nvCxnSpPr>
          <p:cNvPr id="429" name="Прямая соединительная линия 428"/>
          <p:cNvCxnSpPr/>
          <p:nvPr/>
        </p:nvCxnSpPr>
        <p:spPr>
          <a:xfrm>
            <a:off x="364112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Прямая соединительная линия 429"/>
          <p:cNvCxnSpPr/>
          <p:nvPr/>
        </p:nvCxnSpPr>
        <p:spPr>
          <a:xfrm>
            <a:off x="377501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Прямая соединительная линия 430"/>
          <p:cNvCxnSpPr/>
          <p:nvPr/>
        </p:nvCxnSpPr>
        <p:spPr>
          <a:xfrm>
            <a:off x="391153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Прямая соединительная линия 431"/>
          <p:cNvCxnSpPr/>
          <p:nvPr/>
        </p:nvCxnSpPr>
        <p:spPr>
          <a:xfrm>
            <a:off x="404542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Прямая соединительная линия 432"/>
          <p:cNvCxnSpPr/>
          <p:nvPr/>
        </p:nvCxnSpPr>
        <p:spPr>
          <a:xfrm>
            <a:off x="417407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Прямая соединительная линия 433"/>
          <p:cNvCxnSpPr/>
          <p:nvPr/>
        </p:nvCxnSpPr>
        <p:spPr>
          <a:xfrm>
            <a:off x="430796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Прямая соединительная линия 434"/>
          <p:cNvCxnSpPr/>
          <p:nvPr/>
        </p:nvCxnSpPr>
        <p:spPr>
          <a:xfrm>
            <a:off x="444448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Прямая соединительная линия 435"/>
          <p:cNvCxnSpPr/>
          <p:nvPr/>
        </p:nvCxnSpPr>
        <p:spPr>
          <a:xfrm>
            <a:off x="457838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Прямая соединительная линия 436"/>
          <p:cNvCxnSpPr/>
          <p:nvPr/>
        </p:nvCxnSpPr>
        <p:spPr>
          <a:xfrm>
            <a:off x="470439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Прямая соединительная линия 437"/>
          <p:cNvCxnSpPr/>
          <p:nvPr/>
        </p:nvCxnSpPr>
        <p:spPr>
          <a:xfrm>
            <a:off x="483829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Прямая соединительная линия 438"/>
          <p:cNvCxnSpPr/>
          <p:nvPr/>
        </p:nvCxnSpPr>
        <p:spPr>
          <a:xfrm>
            <a:off x="497481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Прямая соединительная линия 439"/>
          <p:cNvCxnSpPr/>
          <p:nvPr/>
        </p:nvCxnSpPr>
        <p:spPr>
          <a:xfrm>
            <a:off x="510870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Прямая соединительная линия 440"/>
          <p:cNvCxnSpPr/>
          <p:nvPr/>
        </p:nvCxnSpPr>
        <p:spPr>
          <a:xfrm>
            <a:off x="523735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Прямая соединительная линия 441"/>
          <p:cNvCxnSpPr/>
          <p:nvPr/>
        </p:nvCxnSpPr>
        <p:spPr>
          <a:xfrm>
            <a:off x="537124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Прямая соединительная линия 442"/>
          <p:cNvCxnSpPr/>
          <p:nvPr/>
        </p:nvCxnSpPr>
        <p:spPr>
          <a:xfrm>
            <a:off x="550776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Прямая соединительная линия 443"/>
          <p:cNvCxnSpPr/>
          <p:nvPr/>
        </p:nvCxnSpPr>
        <p:spPr>
          <a:xfrm>
            <a:off x="564166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Прямая соединительная линия 444"/>
          <p:cNvCxnSpPr/>
          <p:nvPr/>
        </p:nvCxnSpPr>
        <p:spPr>
          <a:xfrm>
            <a:off x="576280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Прямая соединительная линия 445"/>
          <p:cNvCxnSpPr/>
          <p:nvPr/>
        </p:nvCxnSpPr>
        <p:spPr>
          <a:xfrm>
            <a:off x="589669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Прямая соединительная линия 446"/>
          <p:cNvCxnSpPr/>
          <p:nvPr/>
        </p:nvCxnSpPr>
        <p:spPr>
          <a:xfrm>
            <a:off x="603321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Прямая соединительная линия 447"/>
          <p:cNvCxnSpPr/>
          <p:nvPr/>
        </p:nvCxnSpPr>
        <p:spPr>
          <a:xfrm>
            <a:off x="616711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Прямая соединительная линия 448"/>
          <p:cNvCxnSpPr/>
          <p:nvPr/>
        </p:nvCxnSpPr>
        <p:spPr>
          <a:xfrm>
            <a:off x="629575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Прямая соединительная линия 449"/>
          <p:cNvCxnSpPr/>
          <p:nvPr/>
        </p:nvCxnSpPr>
        <p:spPr>
          <a:xfrm>
            <a:off x="642964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Прямая соединительная линия 450"/>
          <p:cNvCxnSpPr/>
          <p:nvPr/>
        </p:nvCxnSpPr>
        <p:spPr>
          <a:xfrm>
            <a:off x="656616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Прямая соединительная линия 451"/>
          <p:cNvCxnSpPr/>
          <p:nvPr/>
        </p:nvCxnSpPr>
        <p:spPr>
          <a:xfrm>
            <a:off x="670006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Прямая соединительная линия 452"/>
          <p:cNvCxnSpPr/>
          <p:nvPr/>
        </p:nvCxnSpPr>
        <p:spPr>
          <a:xfrm>
            <a:off x="682608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Прямая соединительная линия 453"/>
          <p:cNvCxnSpPr/>
          <p:nvPr/>
        </p:nvCxnSpPr>
        <p:spPr>
          <a:xfrm>
            <a:off x="698553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Прямая соединительная линия 454"/>
          <p:cNvCxnSpPr/>
          <p:nvPr/>
        </p:nvCxnSpPr>
        <p:spPr>
          <a:xfrm>
            <a:off x="711943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Прямая соединительная линия 455"/>
          <p:cNvCxnSpPr/>
          <p:nvPr/>
        </p:nvCxnSpPr>
        <p:spPr>
          <a:xfrm>
            <a:off x="725595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Прямая соединительная линия 456"/>
          <p:cNvCxnSpPr/>
          <p:nvPr/>
        </p:nvCxnSpPr>
        <p:spPr>
          <a:xfrm>
            <a:off x="738984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Прямая соединительная линия 457"/>
          <p:cNvCxnSpPr/>
          <p:nvPr/>
        </p:nvCxnSpPr>
        <p:spPr>
          <a:xfrm>
            <a:off x="751849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Прямая соединительная линия 458"/>
          <p:cNvCxnSpPr/>
          <p:nvPr/>
        </p:nvCxnSpPr>
        <p:spPr>
          <a:xfrm>
            <a:off x="765238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Прямая соединительная линия 459"/>
          <p:cNvCxnSpPr/>
          <p:nvPr/>
        </p:nvCxnSpPr>
        <p:spPr>
          <a:xfrm>
            <a:off x="778890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Прямая соединительная линия 460"/>
          <p:cNvCxnSpPr/>
          <p:nvPr/>
        </p:nvCxnSpPr>
        <p:spPr>
          <a:xfrm>
            <a:off x="792280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Прямая соединительная линия 461"/>
          <p:cNvCxnSpPr/>
          <p:nvPr/>
        </p:nvCxnSpPr>
        <p:spPr>
          <a:xfrm>
            <a:off x="804881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Прямая соединительная линия 462"/>
          <p:cNvCxnSpPr/>
          <p:nvPr/>
        </p:nvCxnSpPr>
        <p:spPr>
          <a:xfrm>
            <a:off x="818271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Прямая соединительная линия 463"/>
          <p:cNvCxnSpPr/>
          <p:nvPr/>
        </p:nvCxnSpPr>
        <p:spPr>
          <a:xfrm>
            <a:off x="831923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Прямая соединительная линия 464"/>
          <p:cNvCxnSpPr/>
          <p:nvPr/>
        </p:nvCxnSpPr>
        <p:spPr>
          <a:xfrm>
            <a:off x="845312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Прямая соединительная линия 465"/>
          <p:cNvCxnSpPr/>
          <p:nvPr/>
        </p:nvCxnSpPr>
        <p:spPr>
          <a:xfrm>
            <a:off x="858176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Прямая соединительная линия 466"/>
          <p:cNvCxnSpPr/>
          <p:nvPr/>
        </p:nvCxnSpPr>
        <p:spPr>
          <a:xfrm>
            <a:off x="871566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Прямая соединительная линия 467"/>
          <p:cNvCxnSpPr/>
          <p:nvPr/>
        </p:nvCxnSpPr>
        <p:spPr>
          <a:xfrm>
            <a:off x="885218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Прямая соединительная линия 468"/>
          <p:cNvCxnSpPr/>
          <p:nvPr/>
        </p:nvCxnSpPr>
        <p:spPr>
          <a:xfrm>
            <a:off x="898607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Прямая соединительная линия 469"/>
          <p:cNvCxnSpPr/>
          <p:nvPr/>
        </p:nvCxnSpPr>
        <p:spPr>
          <a:xfrm>
            <a:off x="910721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Прямая соединительная линия 470"/>
          <p:cNvCxnSpPr/>
          <p:nvPr/>
        </p:nvCxnSpPr>
        <p:spPr>
          <a:xfrm>
            <a:off x="924111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Прямая соединительная линия 471"/>
          <p:cNvCxnSpPr/>
          <p:nvPr/>
        </p:nvCxnSpPr>
        <p:spPr>
          <a:xfrm>
            <a:off x="937763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Прямая соединительная линия 472"/>
          <p:cNvCxnSpPr/>
          <p:nvPr/>
        </p:nvCxnSpPr>
        <p:spPr>
          <a:xfrm>
            <a:off x="951152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Прямая соединительная линия 473"/>
          <p:cNvCxnSpPr/>
          <p:nvPr/>
        </p:nvCxnSpPr>
        <p:spPr>
          <a:xfrm>
            <a:off x="964017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Прямая соединительная линия 474"/>
          <p:cNvCxnSpPr/>
          <p:nvPr/>
        </p:nvCxnSpPr>
        <p:spPr>
          <a:xfrm>
            <a:off x="977406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Прямая соединительная линия 475"/>
          <p:cNvCxnSpPr/>
          <p:nvPr/>
        </p:nvCxnSpPr>
        <p:spPr>
          <a:xfrm>
            <a:off x="991058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Прямая соединительная линия 476"/>
          <p:cNvCxnSpPr/>
          <p:nvPr/>
        </p:nvCxnSpPr>
        <p:spPr>
          <a:xfrm>
            <a:off x="1004448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Прямая соединительная линия 477"/>
          <p:cNvCxnSpPr/>
          <p:nvPr/>
        </p:nvCxnSpPr>
        <p:spPr>
          <a:xfrm>
            <a:off x="1017049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7" name="Группа 496"/>
          <p:cNvGrpSpPr/>
          <p:nvPr/>
        </p:nvGrpSpPr>
        <p:grpSpPr>
          <a:xfrm rot="1001560">
            <a:off x="2881616" y="1708727"/>
            <a:ext cx="864836" cy="2123"/>
            <a:chOff x="3177210" y="1930573"/>
            <a:chExt cx="784416" cy="1800"/>
          </a:xfrm>
        </p:grpSpPr>
        <p:cxnSp>
          <p:nvCxnSpPr>
            <p:cNvPr id="482" name="Прямая соединительная линия 481"/>
            <p:cNvCxnSpPr/>
            <p:nvPr/>
          </p:nvCxnSpPr>
          <p:spPr>
            <a:xfrm flipV="1">
              <a:off x="3177210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Прямая соединительная линия 482"/>
            <p:cNvCxnSpPr/>
            <p:nvPr/>
          </p:nvCxnSpPr>
          <p:spPr>
            <a:xfrm flipV="1">
              <a:off x="3232969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Прямая соединительная линия 483"/>
            <p:cNvCxnSpPr/>
            <p:nvPr/>
          </p:nvCxnSpPr>
          <p:spPr>
            <a:xfrm flipV="1">
              <a:off x="3284788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Прямая соединительная линия 484"/>
            <p:cNvCxnSpPr/>
            <p:nvPr/>
          </p:nvCxnSpPr>
          <p:spPr>
            <a:xfrm flipV="1">
              <a:off x="3330520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Прямая соединительная линия 485"/>
            <p:cNvCxnSpPr/>
            <p:nvPr/>
          </p:nvCxnSpPr>
          <p:spPr>
            <a:xfrm flipV="1">
              <a:off x="3382339" y="193093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Прямая соединительная линия 486"/>
            <p:cNvCxnSpPr/>
            <p:nvPr/>
          </p:nvCxnSpPr>
          <p:spPr>
            <a:xfrm flipV="1">
              <a:off x="3438098" y="193093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Прямая соединительная линия 487"/>
            <p:cNvCxnSpPr/>
            <p:nvPr/>
          </p:nvCxnSpPr>
          <p:spPr>
            <a:xfrm flipV="1">
              <a:off x="3489917" y="19305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Прямая соединительная линия 488"/>
            <p:cNvCxnSpPr/>
            <p:nvPr/>
          </p:nvCxnSpPr>
          <p:spPr>
            <a:xfrm flipV="1">
              <a:off x="3543923" y="19305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Прямая соединительная линия 489"/>
            <p:cNvCxnSpPr/>
            <p:nvPr/>
          </p:nvCxnSpPr>
          <p:spPr>
            <a:xfrm flipV="1">
              <a:off x="3604645" y="19323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Прямая соединительная линия 490"/>
            <p:cNvCxnSpPr/>
            <p:nvPr/>
          </p:nvCxnSpPr>
          <p:spPr>
            <a:xfrm flipV="1">
              <a:off x="3658845" y="193201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Прямая соединительная линия 491"/>
            <p:cNvCxnSpPr/>
            <p:nvPr/>
          </p:nvCxnSpPr>
          <p:spPr>
            <a:xfrm flipV="1">
              <a:off x="3712223" y="193201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Прямая соединительная линия 492"/>
            <p:cNvCxnSpPr/>
            <p:nvPr/>
          </p:nvCxnSpPr>
          <p:spPr>
            <a:xfrm flipV="1">
              <a:off x="3764042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Прямая соединительная линия 493"/>
            <p:cNvCxnSpPr/>
            <p:nvPr/>
          </p:nvCxnSpPr>
          <p:spPr>
            <a:xfrm flipV="1">
              <a:off x="3818048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Прямая соединительная линия 494"/>
            <p:cNvCxnSpPr/>
            <p:nvPr/>
          </p:nvCxnSpPr>
          <p:spPr>
            <a:xfrm flipV="1">
              <a:off x="3869867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Прямая соединительная линия 495"/>
            <p:cNvCxnSpPr/>
            <p:nvPr/>
          </p:nvCxnSpPr>
          <p:spPr>
            <a:xfrm flipV="1">
              <a:off x="3925626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8" name="Прямая соединительная линия 497"/>
          <p:cNvCxnSpPr/>
          <p:nvPr/>
        </p:nvCxnSpPr>
        <p:spPr>
          <a:xfrm flipH="1" flipV="1">
            <a:off x="10080790" y="3656833"/>
            <a:ext cx="10694" cy="2497178"/>
          </a:xfrm>
          <a:prstGeom prst="line">
            <a:avLst/>
          </a:prstGeom>
          <a:ln w="1905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Стрелка вниз 498"/>
          <p:cNvSpPr/>
          <p:nvPr/>
        </p:nvSpPr>
        <p:spPr>
          <a:xfrm>
            <a:off x="10062075" y="6142692"/>
            <a:ext cx="50406" cy="78652"/>
          </a:xfrm>
          <a:prstGeom prst="downArrow">
            <a:avLst/>
          </a:prstGeom>
          <a:solidFill>
            <a:srgbClr val="A977B1"/>
          </a:solidFill>
          <a:ln w="19050">
            <a:solidFill>
              <a:srgbClr val="A97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3" name="Стрелка вниз 502"/>
          <p:cNvSpPr/>
          <p:nvPr/>
        </p:nvSpPr>
        <p:spPr>
          <a:xfrm rot="10800000">
            <a:off x="10066805" y="2077404"/>
            <a:ext cx="50406" cy="78652"/>
          </a:xfrm>
          <a:prstGeom prst="downArrow">
            <a:avLst/>
          </a:prstGeom>
          <a:solidFill>
            <a:srgbClr val="A977B1"/>
          </a:solidFill>
          <a:ln w="19050">
            <a:solidFill>
              <a:srgbClr val="A97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4" name="Прямая соединительная линия 503"/>
          <p:cNvCxnSpPr>
            <a:stCxn id="503" idx="0"/>
          </p:cNvCxnSpPr>
          <p:nvPr/>
        </p:nvCxnSpPr>
        <p:spPr>
          <a:xfrm flipH="1">
            <a:off x="10091482" y="2156056"/>
            <a:ext cx="526" cy="688004"/>
          </a:xfrm>
          <a:prstGeom prst="line">
            <a:avLst/>
          </a:prstGeom>
          <a:ln w="127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9323072" y="2818884"/>
            <a:ext cx="1575141" cy="76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A977B1"/>
                </a:solidFill>
              </a:rPr>
              <a:t>Масса максимальная технологическая</a:t>
            </a:r>
            <a:endParaRPr lang="ru-RU" sz="1200" b="1" dirty="0">
              <a:solidFill>
                <a:srgbClr val="A977B1"/>
              </a:solidFill>
            </a:endParaRPr>
          </a:p>
        </p:txBody>
      </p:sp>
      <p:sp>
        <p:nvSpPr>
          <p:cNvPr id="511" name="Стрелка вниз 510"/>
          <p:cNvSpPr/>
          <p:nvPr/>
        </p:nvSpPr>
        <p:spPr>
          <a:xfrm rot="10800000">
            <a:off x="9004195" y="2074303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2" name="Прямая соединительная линия 511"/>
          <p:cNvCxnSpPr>
            <a:stCxn id="511" idx="0"/>
            <a:endCxn id="515" idx="0"/>
          </p:cNvCxnSpPr>
          <p:nvPr/>
        </p:nvCxnSpPr>
        <p:spPr>
          <a:xfrm flipH="1">
            <a:off x="9028939" y="2152955"/>
            <a:ext cx="459" cy="290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Стрелка вниз 514"/>
          <p:cNvSpPr/>
          <p:nvPr/>
        </p:nvSpPr>
        <p:spPr>
          <a:xfrm>
            <a:off x="9003735" y="2442970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8" name="TextBox 517"/>
          <p:cNvSpPr txBox="1"/>
          <p:nvPr/>
        </p:nvSpPr>
        <p:spPr>
          <a:xfrm>
            <a:off x="7982608" y="2067419"/>
            <a:ext cx="1220958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Масса свободная</a:t>
            </a:r>
            <a:endParaRPr lang="ru-RU" sz="1200" b="1" dirty="0"/>
          </a:p>
        </p:txBody>
      </p:sp>
      <p:pic>
        <p:nvPicPr>
          <p:cNvPr id="519" name="Рисунок 5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82" y="1917761"/>
            <a:ext cx="194014" cy="207582"/>
          </a:xfrm>
          <a:prstGeom prst="rect">
            <a:avLst/>
          </a:prstGeom>
        </p:spPr>
      </p:pic>
      <p:grpSp>
        <p:nvGrpSpPr>
          <p:cNvPr id="522" name="Группа 521"/>
          <p:cNvGrpSpPr/>
          <p:nvPr/>
        </p:nvGrpSpPr>
        <p:grpSpPr>
          <a:xfrm rot="16554601">
            <a:off x="2039518" y="2474759"/>
            <a:ext cx="1759444" cy="995035"/>
            <a:chOff x="3123405" y="4070202"/>
            <a:chExt cx="1079137" cy="580098"/>
          </a:xfrm>
        </p:grpSpPr>
        <p:cxnSp>
          <p:nvCxnSpPr>
            <p:cNvPr id="520" name="Прямая соединительная линия 519"/>
            <p:cNvCxnSpPr/>
            <p:nvPr/>
          </p:nvCxnSpPr>
          <p:spPr>
            <a:xfrm>
              <a:off x="3123405" y="4070202"/>
              <a:ext cx="1008332" cy="5348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1" name="Стрелка вниз 520"/>
            <p:cNvSpPr/>
            <p:nvPr/>
          </p:nvSpPr>
          <p:spPr>
            <a:xfrm rot="-3480000">
              <a:off x="4146345" y="4594103"/>
              <a:ext cx="45719" cy="66675"/>
            </a:xfrm>
            <a:prstGeom prst="downArrow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785540" y="1174445"/>
            <a:ext cx="2794144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A977B1"/>
                </a:solidFill>
              </a:rPr>
              <a:t>Уровень максимальный технологический</a:t>
            </a:r>
            <a:endParaRPr lang="ru-RU" sz="1200" b="1" dirty="0">
              <a:solidFill>
                <a:srgbClr val="A977B1"/>
              </a:solidFill>
            </a:endParaRPr>
          </a:p>
        </p:txBody>
      </p:sp>
      <p:cxnSp>
        <p:nvCxnSpPr>
          <p:cNvPr id="532" name="Прямая соединительная линия 531"/>
          <p:cNvCxnSpPr>
            <a:cxnSpLocks noChangeAspect="1"/>
          </p:cNvCxnSpPr>
          <p:nvPr/>
        </p:nvCxnSpPr>
        <p:spPr>
          <a:xfrm flipH="1">
            <a:off x="3634337" y="2556107"/>
            <a:ext cx="222664" cy="19909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Прямая соединительная линия 551"/>
          <p:cNvCxnSpPr>
            <a:cxnSpLocks noChangeAspect="1"/>
          </p:cNvCxnSpPr>
          <p:nvPr/>
        </p:nvCxnSpPr>
        <p:spPr>
          <a:xfrm flipH="1">
            <a:off x="3638453" y="2552510"/>
            <a:ext cx="343328" cy="306993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Прямая соединительная линия 552"/>
          <p:cNvCxnSpPr>
            <a:cxnSpLocks noChangeAspect="1"/>
          </p:cNvCxnSpPr>
          <p:nvPr/>
        </p:nvCxnSpPr>
        <p:spPr>
          <a:xfrm flipH="1">
            <a:off x="3634211" y="2554394"/>
            <a:ext cx="486415" cy="43492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Прямая соединительная линия 553"/>
          <p:cNvCxnSpPr>
            <a:cxnSpLocks noChangeAspect="1"/>
          </p:cNvCxnSpPr>
          <p:nvPr/>
        </p:nvCxnSpPr>
        <p:spPr>
          <a:xfrm flipH="1">
            <a:off x="3638286" y="2550827"/>
            <a:ext cx="749982" cy="67061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Прямая соединительная линия 554"/>
          <p:cNvCxnSpPr>
            <a:cxnSpLocks noChangeAspect="1"/>
          </p:cNvCxnSpPr>
          <p:nvPr/>
        </p:nvCxnSpPr>
        <p:spPr>
          <a:xfrm flipH="1">
            <a:off x="3638769" y="2555627"/>
            <a:ext cx="613457" cy="54841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Прямая соединительная линия 555"/>
          <p:cNvCxnSpPr>
            <a:cxnSpLocks noChangeAspect="1"/>
          </p:cNvCxnSpPr>
          <p:nvPr/>
        </p:nvCxnSpPr>
        <p:spPr>
          <a:xfrm flipH="1">
            <a:off x="3641423" y="2563682"/>
            <a:ext cx="946631" cy="84646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Прямая соединительная линия 556"/>
          <p:cNvCxnSpPr>
            <a:cxnSpLocks noChangeAspect="1"/>
          </p:cNvCxnSpPr>
          <p:nvPr/>
        </p:nvCxnSpPr>
        <p:spPr>
          <a:xfrm flipH="1">
            <a:off x="3636409" y="2551337"/>
            <a:ext cx="1306677" cy="116836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Прямая соединительная линия 557"/>
          <p:cNvCxnSpPr>
            <a:cxnSpLocks noChangeAspect="1"/>
          </p:cNvCxnSpPr>
          <p:nvPr/>
        </p:nvCxnSpPr>
        <p:spPr>
          <a:xfrm flipH="1">
            <a:off x="3631358" y="2557066"/>
            <a:ext cx="1135957" cy="101573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Прямая соединительная линия 558"/>
          <p:cNvCxnSpPr>
            <a:cxnSpLocks noChangeAspect="1"/>
          </p:cNvCxnSpPr>
          <p:nvPr/>
        </p:nvCxnSpPr>
        <p:spPr>
          <a:xfrm flipH="1">
            <a:off x="3637335" y="2551282"/>
            <a:ext cx="1716640" cy="153496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Прямая соединительная линия 560"/>
          <p:cNvCxnSpPr>
            <a:cxnSpLocks noChangeAspect="1"/>
          </p:cNvCxnSpPr>
          <p:nvPr/>
        </p:nvCxnSpPr>
        <p:spPr>
          <a:xfrm flipH="1">
            <a:off x="4629572" y="4509767"/>
            <a:ext cx="2319275" cy="207383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Прямая соединительная линия 561"/>
          <p:cNvCxnSpPr>
            <a:cxnSpLocks noChangeAspect="1"/>
          </p:cNvCxnSpPr>
          <p:nvPr/>
        </p:nvCxnSpPr>
        <p:spPr>
          <a:xfrm flipH="1">
            <a:off x="3898191" y="3693647"/>
            <a:ext cx="3067285" cy="274207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Прямая соединительная линия 563"/>
          <p:cNvCxnSpPr>
            <a:cxnSpLocks noChangeAspect="1"/>
          </p:cNvCxnSpPr>
          <p:nvPr/>
        </p:nvCxnSpPr>
        <p:spPr>
          <a:xfrm flipH="1">
            <a:off x="3637344" y="2563999"/>
            <a:ext cx="1893301" cy="169293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Прямая соединительная линия 564"/>
          <p:cNvCxnSpPr>
            <a:cxnSpLocks noChangeAspect="1"/>
          </p:cNvCxnSpPr>
          <p:nvPr/>
        </p:nvCxnSpPr>
        <p:spPr>
          <a:xfrm flipH="1">
            <a:off x="3632494" y="2556953"/>
            <a:ext cx="1514641" cy="135434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Прямая соединительная линия 565"/>
          <p:cNvCxnSpPr>
            <a:cxnSpLocks noChangeAspect="1"/>
          </p:cNvCxnSpPr>
          <p:nvPr/>
        </p:nvCxnSpPr>
        <p:spPr>
          <a:xfrm flipH="1">
            <a:off x="3627714" y="2563045"/>
            <a:ext cx="2129964" cy="1904546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Прямая соединительная линия 566"/>
          <p:cNvCxnSpPr>
            <a:cxnSpLocks noChangeAspect="1"/>
          </p:cNvCxnSpPr>
          <p:nvPr/>
        </p:nvCxnSpPr>
        <p:spPr>
          <a:xfrm flipH="1">
            <a:off x="3639392" y="2554667"/>
            <a:ext cx="2675283" cy="239208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Прямая соединительная линия 567"/>
          <p:cNvCxnSpPr>
            <a:cxnSpLocks noChangeAspect="1"/>
          </p:cNvCxnSpPr>
          <p:nvPr/>
        </p:nvCxnSpPr>
        <p:spPr>
          <a:xfrm flipH="1">
            <a:off x="3649289" y="2559666"/>
            <a:ext cx="2942811" cy="263129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Прямая соединительная линия 568"/>
          <p:cNvCxnSpPr>
            <a:cxnSpLocks noChangeAspect="1"/>
          </p:cNvCxnSpPr>
          <p:nvPr/>
        </p:nvCxnSpPr>
        <p:spPr>
          <a:xfrm flipH="1">
            <a:off x="3644599" y="2561340"/>
            <a:ext cx="3237092" cy="289441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Прямая соединительная линия 570"/>
          <p:cNvCxnSpPr>
            <a:cxnSpLocks noChangeAspect="1"/>
          </p:cNvCxnSpPr>
          <p:nvPr/>
        </p:nvCxnSpPr>
        <p:spPr>
          <a:xfrm flipH="1">
            <a:off x="3644572" y="2756787"/>
            <a:ext cx="3334205" cy="298125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Прямая соединительная линия 575"/>
          <p:cNvCxnSpPr>
            <a:cxnSpLocks noChangeAspect="1"/>
          </p:cNvCxnSpPr>
          <p:nvPr/>
        </p:nvCxnSpPr>
        <p:spPr>
          <a:xfrm flipH="1">
            <a:off x="4165163" y="4037562"/>
            <a:ext cx="2791887" cy="2496436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Прямая соединительная линия 576"/>
          <p:cNvCxnSpPr>
            <a:cxnSpLocks noChangeAspect="1"/>
          </p:cNvCxnSpPr>
          <p:nvPr/>
        </p:nvCxnSpPr>
        <p:spPr>
          <a:xfrm flipH="1">
            <a:off x="4409372" y="4295460"/>
            <a:ext cx="2536974" cy="226850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Прямая соединительная линия 577"/>
          <p:cNvCxnSpPr>
            <a:cxnSpLocks noChangeAspect="1"/>
          </p:cNvCxnSpPr>
          <p:nvPr/>
        </p:nvCxnSpPr>
        <p:spPr>
          <a:xfrm flipH="1">
            <a:off x="3705182" y="3455091"/>
            <a:ext cx="3251322" cy="290659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Прямая соединительная линия 578"/>
          <p:cNvCxnSpPr>
            <a:cxnSpLocks noChangeAspect="1"/>
          </p:cNvCxnSpPr>
          <p:nvPr/>
        </p:nvCxnSpPr>
        <p:spPr>
          <a:xfrm flipH="1">
            <a:off x="3614336" y="3251067"/>
            <a:ext cx="3348861" cy="299379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Прямая соединительная линия 579"/>
          <p:cNvCxnSpPr>
            <a:cxnSpLocks noChangeAspect="1"/>
          </p:cNvCxnSpPr>
          <p:nvPr/>
        </p:nvCxnSpPr>
        <p:spPr>
          <a:xfrm flipH="1">
            <a:off x="3638369" y="2989682"/>
            <a:ext cx="3315372" cy="296385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Прямая соединительная линия 580"/>
          <p:cNvCxnSpPr>
            <a:cxnSpLocks noChangeAspect="1"/>
          </p:cNvCxnSpPr>
          <p:nvPr/>
        </p:nvCxnSpPr>
        <p:spPr>
          <a:xfrm flipH="1">
            <a:off x="4781977" y="4662168"/>
            <a:ext cx="2180376" cy="194963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Прямая соединительная линия 581"/>
          <p:cNvCxnSpPr>
            <a:cxnSpLocks noChangeAspect="1"/>
          </p:cNvCxnSpPr>
          <p:nvPr/>
        </p:nvCxnSpPr>
        <p:spPr>
          <a:xfrm flipH="1">
            <a:off x="4967513" y="4830100"/>
            <a:ext cx="2005946" cy="179366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Прямая соединительная линия 582"/>
          <p:cNvCxnSpPr>
            <a:cxnSpLocks noChangeAspect="1"/>
          </p:cNvCxnSpPr>
          <p:nvPr/>
        </p:nvCxnSpPr>
        <p:spPr>
          <a:xfrm flipH="1">
            <a:off x="5191501" y="5045340"/>
            <a:ext cx="1765231" cy="157842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Прямая соединительная линия 583"/>
          <p:cNvCxnSpPr>
            <a:cxnSpLocks noChangeAspect="1"/>
          </p:cNvCxnSpPr>
          <p:nvPr/>
        </p:nvCxnSpPr>
        <p:spPr>
          <a:xfrm flipH="1">
            <a:off x="5406770" y="5249724"/>
            <a:ext cx="1553403" cy="1389017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Прямая соединительная линия 584"/>
          <p:cNvCxnSpPr>
            <a:cxnSpLocks noChangeAspect="1"/>
          </p:cNvCxnSpPr>
          <p:nvPr/>
        </p:nvCxnSpPr>
        <p:spPr>
          <a:xfrm flipH="1">
            <a:off x="5588259" y="5411236"/>
            <a:ext cx="1366995" cy="122233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Прямая соединительная линия 585"/>
          <p:cNvCxnSpPr>
            <a:cxnSpLocks noChangeAspect="1"/>
          </p:cNvCxnSpPr>
          <p:nvPr/>
        </p:nvCxnSpPr>
        <p:spPr>
          <a:xfrm flipH="1">
            <a:off x="5864479" y="5624551"/>
            <a:ext cx="1093596" cy="97786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Прямая соединительная линия 586"/>
          <p:cNvCxnSpPr>
            <a:cxnSpLocks noChangeAspect="1"/>
          </p:cNvCxnSpPr>
          <p:nvPr/>
        </p:nvCxnSpPr>
        <p:spPr>
          <a:xfrm flipH="1">
            <a:off x="6064685" y="5802918"/>
            <a:ext cx="874877" cy="78229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Прямая соединительная линия 587"/>
          <p:cNvCxnSpPr>
            <a:cxnSpLocks noChangeAspect="1"/>
          </p:cNvCxnSpPr>
          <p:nvPr/>
        </p:nvCxnSpPr>
        <p:spPr>
          <a:xfrm flipH="1">
            <a:off x="6298005" y="5964226"/>
            <a:ext cx="656158" cy="586721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Прямая соединительная линия 588"/>
          <p:cNvCxnSpPr>
            <a:cxnSpLocks noChangeAspect="1"/>
          </p:cNvCxnSpPr>
          <p:nvPr/>
        </p:nvCxnSpPr>
        <p:spPr>
          <a:xfrm flipH="1">
            <a:off x="6543745" y="6130847"/>
            <a:ext cx="393695" cy="352033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65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54966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Как </a:t>
            </a:r>
            <a:r>
              <a:rPr lang="ru-RU" b="1" dirty="0"/>
              <a:t>мы видим PI </a:t>
            </a:r>
            <a:r>
              <a:rPr lang="ru-RU" b="1" dirty="0" smtClean="0"/>
              <a:t>System?</a:t>
            </a:r>
            <a:endParaRPr lang="ru-RU" dirty="0"/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>
            <a:off x="7754937" y="1622425"/>
            <a:ext cx="0" cy="41687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9040812" y="1630363"/>
            <a:ext cx="0" cy="41608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192712" y="1647825"/>
            <a:ext cx="15875" cy="413385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6491287" y="1647825"/>
            <a:ext cx="0" cy="4143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Нашивка 63"/>
          <p:cNvSpPr/>
          <p:nvPr/>
        </p:nvSpPr>
        <p:spPr>
          <a:xfrm>
            <a:off x="8947150" y="4951413"/>
            <a:ext cx="317500" cy="830262"/>
          </a:xfrm>
          <a:prstGeom prst="chevron">
            <a:avLst>
              <a:gd name="adj" fmla="val 6701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ятиугольник 64"/>
          <p:cNvSpPr/>
          <p:nvPr/>
        </p:nvSpPr>
        <p:spPr>
          <a:xfrm>
            <a:off x="4814887" y="1789113"/>
            <a:ext cx="1676400" cy="839787"/>
          </a:xfrm>
          <a:prstGeom prst="homePlate">
            <a:avLst>
              <a:gd name="adj" fmla="val 2883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dirty="0"/>
          </a:p>
        </p:txBody>
      </p:sp>
      <p:sp>
        <p:nvSpPr>
          <p:cNvPr id="66" name="Прямоугольник 65"/>
          <p:cNvSpPr>
            <a:spLocks noChangeArrowheads="1"/>
          </p:cNvSpPr>
          <p:nvPr/>
        </p:nvSpPr>
        <p:spPr bwMode="auto">
          <a:xfrm>
            <a:off x="4873625" y="1789113"/>
            <a:ext cx="1392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ru-RU" altLang="ru-RU" sz="1200" dirty="0">
                <a:solidFill>
                  <a:schemeClr val="tx1"/>
                </a:solidFill>
                <a:latin typeface="Arial" panose="020B0604020202020204" pitchFamily="34" charset="0"/>
              </a:rPr>
              <a:t>Новшество, требование, обнаружение ошибки</a:t>
            </a:r>
          </a:p>
        </p:txBody>
      </p:sp>
      <p:sp>
        <p:nvSpPr>
          <p:cNvPr id="67" name="Пятиугольник 66"/>
          <p:cNvSpPr/>
          <p:nvPr/>
        </p:nvSpPr>
        <p:spPr>
          <a:xfrm>
            <a:off x="4814887" y="2816225"/>
            <a:ext cx="1676400" cy="842963"/>
          </a:xfrm>
          <a:prstGeom prst="homePlate">
            <a:avLst>
              <a:gd name="adj" fmla="val 278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68" name="Прямоугольник 67"/>
          <p:cNvSpPr>
            <a:spLocks noChangeArrowheads="1"/>
          </p:cNvSpPr>
          <p:nvPr/>
        </p:nvSpPr>
        <p:spPr bwMode="auto">
          <a:xfrm>
            <a:off x="4873625" y="2940050"/>
            <a:ext cx="14214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Изучение</a:t>
            </a:r>
            <a:r>
              <a:rPr kumimoji="0" lang="ru-RU" altLang="ru-RU" sz="1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ru-RU" altLang="ru-RU" sz="1200" dirty="0"/>
              <a:t>уточнение, макетирование</a:t>
            </a:r>
          </a:p>
        </p:txBody>
      </p:sp>
      <p:sp>
        <p:nvSpPr>
          <p:cNvPr id="69" name="Пятиугольник 68"/>
          <p:cNvSpPr/>
          <p:nvPr/>
        </p:nvSpPr>
        <p:spPr>
          <a:xfrm>
            <a:off x="6070600" y="3851275"/>
            <a:ext cx="1714500" cy="839788"/>
          </a:xfrm>
          <a:prstGeom prst="homePlate">
            <a:avLst>
              <a:gd name="adj" fmla="val 2782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0" name="Прямоугольник 69"/>
          <p:cNvSpPr>
            <a:spLocks noChangeArrowheads="1"/>
          </p:cNvSpPr>
          <p:nvPr/>
        </p:nvSpPr>
        <p:spPr bwMode="auto">
          <a:xfrm>
            <a:off x="6109493" y="3878899"/>
            <a:ext cx="15255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Выбор средств реализации, самая лучшая работа в мире</a:t>
            </a:r>
          </a:p>
        </p:txBody>
      </p:sp>
      <p:sp>
        <p:nvSpPr>
          <p:cNvPr id="71" name="Пятиугольник 70"/>
          <p:cNvSpPr/>
          <p:nvPr/>
        </p:nvSpPr>
        <p:spPr>
          <a:xfrm>
            <a:off x="7343775" y="4930775"/>
            <a:ext cx="1717675" cy="850900"/>
          </a:xfrm>
          <a:prstGeom prst="homePlate">
            <a:avLst>
              <a:gd name="adj" fmla="val 2782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2" name="Прямоугольник 71"/>
          <p:cNvSpPr>
            <a:spLocks noChangeArrowheads="1"/>
          </p:cNvSpPr>
          <p:nvPr/>
        </p:nvSpPr>
        <p:spPr bwMode="auto">
          <a:xfrm>
            <a:off x="7379494" y="4964965"/>
            <a:ext cx="1520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Нет предела совершенству, все переделать как надо</a:t>
            </a:r>
          </a:p>
        </p:txBody>
      </p:sp>
      <p:grpSp>
        <p:nvGrpSpPr>
          <p:cNvPr id="73" name="Группа 72"/>
          <p:cNvGrpSpPr>
            <a:grpSpLocks/>
          </p:cNvGrpSpPr>
          <p:nvPr/>
        </p:nvGrpSpPr>
        <p:grpSpPr bwMode="auto">
          <a:xfrm>
            <a:off x="3882230" y="181133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92" name="Группа 9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5" name="Пятиугольник 94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96" name="Прямоугольник 95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93" name="Овал 92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94" name="Овал 93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4" name="Группа 73"/>
          <p:cNvGrpSpPr>
            <a:grpSpLocks/>
          </p:cNvGrpSpPr>
          <p:nvPr/>
        </p:nvGrpSpPr>
        <p:grpSpPr bwMode="auto">
          <a:xfrm>
            <a:off x="3894930" y="285908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7" name="Группа 8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0" name="Пятиугольник 89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91" name="Прямоугольник 90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88" name="Овал 87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89" name="Овал 88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5" name="Группа 74"/>
          <p:cNvGrpSpPr>
            <a:grpSpLocks/>
          </p:cNvGrpSpPr>
          <p:nvPr/>
        </p:nvGrpSpPr>
        <p:grpSpPr bwMode="auto">
          <a:xfrm>
            <a:off x="3915563" y="3871913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2" name="Группа 8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2"/>
              <a:chOff x="1932464" y="1474154"/>
              <a:chExt cx="505936" cy="883402"/>
            </a:xfrm>
            <a:grpFill/>
          </p:grpSpPr>
          <p:sp>
            <p:nvSpPr>
              <p:cNvPr id="85" name="Пятиугольник 84"/>
              <p:cNvSpPr/>
              <p:nvPr/>
            </p:nvSpPr>
            <p:spPr bwMode="auto">
              <a:xfrm>
                <a:off x="2046656" y="1496358"/>
                <a:ext cx="391744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86" name="Прямоугольник 85"/>
              <p:cNvSpPr/>
              <p:nvPr/>
            </p:nvSpPr>
            <p:spPr bwMode="auto">
              <a:xfrm>
                <a:off x="1932464" y="1474154"/>
                <a:ext cx="228385" cy="8834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83" name="Овал 82"/>
            <p:cNvSpPr/>
            <p:nvPr/>
          </p:nvSpPr>
          <p:spPr>
            <a:xfrm>
              <a:off x="2135473" y="2309976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84" name="Овал 83"/>
            <p:cNvSpPr/>
            <p:nvPr/>
          </p:nvSpPr>
          <p:spPr>
            <a:xfrm>
              <a:off x="2114855" y="1474154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6" name="Группа 75"/>
          <p:cNvGrpSpPr>
            <a:grpSpLocks/>
          </p:cNvGrpSpPr>
          <p:nvPr/>
        </p:nvGrpSpPr>
        <p:grpSpPr bwMode="auto">
          <a:xfrm>
            <a:off x="3888580" y="4959351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77" name="Группа 7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1"/>
              <a:chOff x="1932464" y="1474154"/>
              <a:chExt cx="505936" cy="883401"/>
            </a:xfrm>
            <a:grpFill/>
          </p:grpSpPr>
          <p:sp>
            <p:nvSpPr>
              <p:cNvPr id="80" name="Пятиугольник 79"/>
              <p:cNvSpPr/>
              <p:nvPr/>
            </p:nvSpPr>
            <p:spPr bwMode="auto">
              <a:xfrm>
                <a:off x="2046657" y="1496358"/>
                <a:ext cx="391743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81" name="Прямоугольник 80"/>
              <p:cNvSpPr/>
              <p:nvPr/>
            </p:nvSpPr>
            <p:spPr bwMode="auto">
              <a:xfrm>
                <a:off x="1932464" y="1474154"/>
                <a:ext cx="228385" cy="8834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78" name="Овал 77"/>
            <p:cNvSpPr/>
            <p:nvPr/>
          </p:nvSpPr>
          <p:spPr>
            <a:xfrm>
              <a:off x="2135473" y="2309976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2114854" y="1474154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sp>
        <p:nvSpPr>
          <p:cNvPr id="98" name="Прямоугольник 97"/>
          <p:cNvSpPr>
            <a:spLocks noChangeArrowheads="1"/>
          </p:cNvSpPr>
          <p:nvPr/>
        </p:nvSpPr>
        <p:spPr bwMode="auto">
          <a:xfrm>
            <a:off x="1012230" y="1875824"/>
            <a:ext cx="1777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Заявка</a:t>
            </a:r>
            <a:endParaRPr lang="ru-RU" altLang="ru-RU" sz="32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9" name="Прямоугольник 98"/>
          <p:cNvSpPr>
            <a:spLocks noChangeArrowheads="1"/>
          </p:cNvSpPr>
          <p:nvPr/>
        </p:nvSpPr>
        <p:spPr bwMode="auto">
          <a:xfrm>
            <a:off x="977334" y="2951094"/>
            <a:ext cx="3221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</a:rPr>
              <a:t>Планирование</a:t>
            </a:r>
            <a:endParaRPr lang="ru-RU" altLang="ru-RU" sz="3200" b="1" dirty="0">
              <a:solidFill>
                <a:srgbClr val="FFC000"/>
              </a:solidFill>
            </a:endParaRPr>
          </a:p>
        </p:txBody>
      </p:sp>
      <p:sp>
        <p:nvSpPr>
          <p:cNvPr id="100" name="Прямоугольник 99"/>
          <p:cNvSpPr>
            <a:spLocks noChangeArrowheads="1"/>
          </p:cNvSpPr>
          <p:nvPr/>
        </p:nvSpPr>
        <p:spPr bwMode="auto">
          <a:xfrm>
            <a:off x="979047" y="4109748"/>
            <a:ext cx="28082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Реализация</a:t>
            </a:r>
          </a:p>
        </p:txBody>
      </p:sp>
      <p:sp>
        <p:nvSpPr>
          <p:cNvPr id="101" name="Прямоугольник 100"/>
          <p:cNvSpPr>
            <a:spLocks noChangeArrowheads="1"/>
          </p:cNvSpPr>
          <p:nvPr/>
        </p:nvSpPr>
        <p:spPr bwMode="auto">
          <a:xfrm>
            <a:off x="980890" y="5109081"/>
            <a:ext cx="26861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Внедрение</a:t>
            </a:r>
          </a:p>
        </p:txBody>
      </p:sp>
      <p:sp>
        <p:nvSpPr>
          <p:cNvPr id="102" name="Прямоугольник 101"/>
          <p:cNvSpPr/>
          <p:nvPr/>
        </p:nvSpPr>
        <p:spPr>
          <a:xfrm>
            <a:off x="4388643" y="1024810"/>
            <a:ext cx="1309395" cy="26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Отрицание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5858244" y="1037003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Гнев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9866877" y="1017267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Принятие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8286235" y="1024810"/>
            <a:ext cx="1442981" cy="271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Депрессия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6" name="Прямоугольник 105"/>
          <p:cNvSpPr/>
          <p:nvPr/>
        </p:nvSpPr>
        <p:spPr>
          <a:xfrm>
            <a:off x="7126339" y="1030382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Торг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47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3118" y="344344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Представление объектов и временных рядов в приложениях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" y="1683328"/>
            <a:ext cx="6558214" cy="4294623"/>
          </a:xfrm>
          <a:prstGeom prst="rect">
            <a:avLst/>
          </a:prstGeom>
          <a:ln>
            <a:solidFill>
              <a:srgbClr val="FFAF17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70" y="1683328"/>
            <a:ext cx="5460584" cy="4294623"/>
          </a:xfrm>
          <a:prstGeom prst="rect">
            <a:avLst/>
          </a:prstGeom>
          <a:ln>
            <a:solidFill>
              <a:srgbClr val="FFAF1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25502" y="995802"/>
            <a:ext cx="5735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и их свойства в модульной БД</a:t>
            </a:r>
            <a:endParaRPr lang="ru-RU" sz="2400" b="1" dirty="0">
              <a:solidFill>
                <a:srgbClr val="FFAF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3832" y="947513"/>
            <a:ext cx="51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выгрузки временного ряда</a:t>
            </a:r>
            <a:endParaRPr lang="ru-RU" sz="2400" b="1" dirty="0">
              <a:solidFill>
                <a:srgbClr val="FFAF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0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расчёта после перехода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59" y="20202"/>
            <a:ext cx="850261" cy="689847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563240" y="853696"/>
            <a:ext cx="1525895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Module DB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8501" y="1106217"/>
            <a:ext cx="975668" cy="546203"/>
          </a:xfrm>
          <a:prstGeom prst="rect">
            <a:avLst/>
          </a:prstGeom>
        </p:spPr>
      </p:pic>
      <p:sp>
        <p:nvSpPr>
          <p:cNvPr id="27" name="Прямоугольник с одним вырезанным углом 26"/>
          <p:cNvSpPr/>
          <p:nvPr/>
        </p:nvSpPr>
        <p:spPr>
          <a:xfrm rot="10800000" flipV="1">
            <a:off x="88885" y="1198551"/>
            <a:ext cx="2339682" cy="4856577"/>
          </a:xfrm>
          <a:prstGeom prst="snip1Rect">
            <a:avLst>
              <a:gd name="adj" fmla="val 0"/>
            </a:avLst>
          </a:prstGeom>
          <a:solidFill>
            <a:srgbClr val="6B6B6B"/>
          </a:solidFill>
          <a:ln w="9525">
            <a:solidFill>
              <a:srgbClr val="FFAF17"/>
            </a:solidFill>
            <a:miter lim="800000"/>
            <a:headEnd/>
            <a:tailEnd/>
          </a:ln>
        </p:spPr>
        <p:txBody>
          <a:bodyPr wrap="none" lIns="97707" tIns="48854" rIns="97707" bIns="48854" anchor="t"/>
          <a:lstStyle/>
          <a:p>
            <a:pPr algn="ctr">
              <a:defRPr/>
            </a:pPr>
            <a:r>
              <a:rPr lang="ru-RU" b="1" dirty="0" smtClean="0">
                <a:solidFill>
                  <a:srgbClr val="FFAF17"/>
                </a:solidFill>
              </a:rPr>
              <a:t>Резервуар №52</a:t>
            </a:r>
            <a:endParaRPr lang="en-US" b="1" dirty="0" smtClean="0">
              <a:solidFill>
                <a:srgbClr val="FFAF17"/>
              </a:solidFill>
            </a:endParaRPr>
          </a:p>
          <a:p>
            <a:pPr algn="ctr">
              <a:defRPr/>
            </a:pPr>
            <a:endParaRPr lang="en-US" b="1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Уровень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>
                <a:solidFill>
                  <a:srgbClr val="FFAF17"/>
                </a:solidFill>
              </a:rPr>
              <a:t>Т</a:t>
            </a:r>
            <a:r>
              <a:rPr lang="ru-RU" dirty="0" smtClean="0">
                <a:solidFill>
                  <a:srgbClr val="FFAF17"/>
                </a:solidFill>
              </a:rPr>
              <a:t>емпература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 smtClean="0">
                <a:solidFill>
                  <a:srgbClr val="FFAF17"/>
                </a:solidFill>
              </a:rPr>
              <a:t>Плотность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Масса общая</a:t>
            </a:r>
            <a:r>
              <a:rPr lang="en-US" dirty="0" smtClean="0">
                <a:solidFill>
                  <a:srgbClr val="FFAF17"/>
                </a:solidFill>
              </a:rPr>
              <a:t> 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Объём общий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Град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Понтон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Уровень м.п.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1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2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3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4</a:t>
            </a: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3657314" y="798240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Входные параметры</a:t>
            </a:r>
            <a:endParaRPr lang="ru-RU" dirty="0"/>
          </a:p>
        </p:txBody>
      </p:sp>
      <p:sp>
        <p:nvSpPr>
          <p:cNvPr id="30" name="Прямоугольник с одним вырезанным углом 29"/>
          <p:cNvSpPr/>
          <p:nvPr/>
        </p:nvSpPr>
        <p:spPr>
          <a:xfrm rot="10800000" flipV="1">
            <a:off x="3742373" y="1182715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/>
              <a:t>У</a:t>
            </a:r>
            <a:r>
              <a:rPr lang="ru-RU" dirty="0" smtClean="0"/>
              <a:t>ровень</a:t>
            </a:r>
            <a:endParaRPr lang="ru-RU" dirty="0"/>
          </a:p>
        </p:txBody>
      </p:sp>
      <p:sp>
        <p:nvSpPr>
          <p:cNvPr id="31" name="Прямоугольник с одним вырезанным углом 30"/>
          <p:cNvSpPr/>
          <p:nvPr/>
        </p:nvSpPr>
        <p:spPr>
          <a:xfrm rot="10800000" flipV="1">
            <a:off x="3742373" y="1652422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</a:t>
            </a:r>
            <a:r>
              <a:rPr lang="ru-RU" dirty="0" smtClean="0"/>
              <a:t>Уровень м.п.</a:t>
            </a:r>
            <a:endParaRPr lang="ru-RU" dirty="0"/>
          </a:p>
        </p:txBody>
      </p:sp>
      <p:sp>
        <p:nvSpPr>
          <p:cNvPr id="33" name="Прямоугольник с одним вырезанным углом 32"/>
          <p:cNvSpPr/>
          <p:nvPr/>
        </p:nvSpPr>
        <p:spPr>
          <a:xfrm rot="10800000" flipV="1">
            <a:off x="3742373" y="2124114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Const| x</a:t>
            </a:r>
            <a:endParaRPr 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97637" y="1556716"/>
            <a:ext cx="966532" cy="54620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06770" y="2007214"/>
            <a:ext cx="966533" cy="546203"/>
          </a:xfrm>
          <a:prstGeom prst="rect">
            <a:avLst/>
          </a:prstGeom>
        </p:spPr>
      </p:pic>
      <p:sp>
        <p:nvSpPr>
          <p:cNvPr id="42" name="Заголовок 1"/>
          <p:cNvSpPr txBox="1">
            <a:spLocks/>
          </p:cNvSpPr>
          <p:nvPr/>
        </p:nvSpPr>
        <p:spPr>
          <a:xfrm>
            <a:off x="8766258" y="847274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</a:t>
            </a:r>
            <a:r>
              <a:rPr lang="ru-RU" dirty="0"/>
              <a:t>ы</a:t>
            </a:r>
            <a:r>
              <a:rPr lang="ru-RU" dirty="0" smtClean="0"/>
              <a:t>ходные параметры</a:t>
            </a:r>
            <a:endParaRPr lang="ru-RU" dirty="0"/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 rot="10800000" flipV="1">
            <a:off x="9000173" y="2720307"/>
            <a:ext cx="226147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Масса общая</a:t>
            </a:r>
            <a:endParaRPr lang="ru-RU" dirty="0"/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 rot="10800000" flipV="1">
            <a:off x="9000173" y="3190014"/>
            <a:ext cx="226147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x</a:t>
            </a:r>
            <a:endParaRPr lang="ru-RU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07458" y="2643809"/>
            <a:ext cx="1242889" cy="546203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3369" y="3136514"/>
            <a:ext cx="1242889" cy="546203"/>
          </a:xfrm>
          <a:prstGeom prst="rect">
            <a:avLst/>
          </a:prstGeom>
        </p:spPr>
      </p:pic>
      <p:grpSp>
        <p:nvGrpSpPr>
          <p:cNvPr id="76" name="Группа 75"/>
          <p:cNvGrpSpPr/>
          <p:nvPr/>
        </p:nvGrpSpPr>
        <p:grpSpPr>
          <a:xfrm>
            <a:off x="6922181" y="1284608"/>
            <a:ext cx="12702" cy="5201054"/>
            <a:chOff x="6922181" y="1284608"/>
            <a:chExt cx="12702" cy="5201054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6922181" y="16313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6930119" y="19671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6930119" y="230286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930119" y="266719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6934883" y="303629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6930119" y="12846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6930437" y="33839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6930119" y="624277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6922181" y="41448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6930119" y="44806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6930119" y="481638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6930119" y="518072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934883" y="554981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930119" y="37981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30437" y="58974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Заголовок 1"/>
          <p:cNvSpPr txBox="1">
            <a:spLocks/>
          </p:cNvSpPr>
          <p:nvPr/>
        </p:nvSpPr>
        <p:spPr>
          <a:xfrm>
            <a:off x="6410654" y="770436"/>
            <a:ext cx="1225467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Расчёт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0334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расчёта после перехода с оптимизацией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59" y="20202"/>
            <a:ext cx="850261" cy="689847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563240" y="853696"/>
            <a:ext cx="1525895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Module DB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6209" y="1123323"/>
            <a:ext cx="740954" cy="546203"/>
          </a:xfrm>
          <a:prstGeom prst="rect">
            <a:avLst/>
          </a:prstGeom>
        </p:spPr>
      </p:pic>
      <p:sp>
        <p:nvSpPr>
          <p:cNvPr id="27" name="Прямоугольник с одним вырезанным углом 26"/>
          <p:cNvSpPr/>
          <p:nvPr/>
        </p:nvSpPr>
        <p:spPr>
          <a:xfrm rot="10800000" flipV="1">
            <a:off x="88885" y="1198551"/>
            <a:ext cx="2339682" cy="4856577"/>
          </a:xfrm>
          <a:prstGeom prst="snip1Rect">
            <a:avLst>
              <a:gd name="adj" fmla="val 0"/>
            </a:avLst>
          </a:prstGeom>
          <a:solidFill>
            <a:srgbClr val="6B6B6B"/>
          </a:solidFill>
          <a:ln w="9525">
            <a:solidFill>
              <a:srgbClr val="FFAF17"/>
            </a:solidFill>
            <a:miter lim="800000"/>
            <a:headEnd/>
            <a:tailEnd/>
          </a:ln>
        </p:spPr>
        <p:txBody>
          <a:bodyPr wrap="none" lIns="97707" tIns="48854" rIns="97707" bIns="48854" anchor="t"/>
          <a:lstStyle/>
          <a:p>
            <a:pPr algn="ctr">
              <a:defRPr/>
            </a:pPr>
            <a:r>
              <a:rPr lang="ru-RU" b="1" dirty="0" smtClean="0">
                <a:solidFill>
                  <a:srgbClr val="FFAF17"/>
                </a:solidFill>
              </a:rPr>
              <a:t>Резервуар №52</a:t>
            </a:r>
            <a:endParaRPr lang="en-US" b="1" dirty="0" smtClean="0">
              <a:solidFill>
                <a:srgbClr val="FFAF17"/>
              </a:solidFill>
            </a:endParaRPr>
          </a:p>
          <a:p>
            <a:pPr algn="ctr">
              <a:defRPr/>
            </a:pPr>
            <a:endParaRPr lang="en-US" b="1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Уровень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>
                <a:solidFill>
                  <a:srgbClr val="FFAF17"/>
                </a:solidFill>
              </a:rPr>
              <a:t>Т</a:t>
            </a:r>
            <a:r>
              <a:rPr lang="ru-RU" dirty="0" smtClean="0">
                <a:solidFill>
                  <a:srgbClr val="FFAF17"/>
                </a:solidFill>
              </a:rPr>
              <a:t>емпература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 smtClean="0">
                <a:solidFill>
                  <a:srgbClr val="FFAF17"/>
                </a:solidFill>
              </a:rPr>
              <a:t>Плотность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Масса общая</a:t>
            </a:r>
            <a:r>
              <a:rPr lang="en-US" dirty="0" smtClean="0">
                <a:solidFill>
                  <a:srgbClr val="FFAF17"/>
                </a:solidFill>
              </a:rPr>
              <a:t> 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Объём общий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Град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Понтон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Уровень м.п.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1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2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3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4</a:t>
            </a: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5022324" y="815347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Входные параметры</a:t>
            </a:r>
            <a:endParaRPr lang="ru-RU" dirty="0"/>
          </a:p>
        </p:txBody>
      </p:sp>
      <p:sp>
        <p:nvSpPr>
          <p:cNvPr id="30" name="Прямоугольник с одним вырезанным углом 29"/>
          <p:cNvSpPr/>
          <p:nvPr/>
        </p:nvSpPr>
        <p:spPr>
          <a:xfrm rot="10800000" flipV="1">
            <a:off x="5107383" y="1199822"/>
            <a:ext cx="234744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/>
              <a:t>У</a:t>
            </a:r>
            <a:r>
              <a:rPr lang="ru-RU" dirty="0" smtClean="0"/>
              <a:t>ровень</a:t>
            </a:r>
            <a:endParaRPr lang="ru-RU" dirty="0"/>
          </a:p>
        </p:txBody>
      </p:sp>
      <p:sp>
        <p:nvSpPr>
          <p:cNvPr id="31" name="Прямоугольник с одним вырезанным углом 30"/>
          <p:cNvSpPr/>
          <p:nvPr/>
        </p:nvSpPr>
        <p:spPr>
          <a:xfrm rot="10800000" flipV="1">
            <a:off x="5107382" y="1669529"/>
            <a:ext cx="2347443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</a:t>
            </a:r>
            <a:r>
              <a:rPr lang="ru-RU" dirty="0" smtClean="0"/>
              <a:t>Уровень м.п.</a:t>
            </a:r>
            <a:endParaRPr lang="ru-RU" dirty="0"/>
          </a:p>
        </p:txBody>
      </p:sp>
      <p:sp>
        <p:nvSpPr>
          <p:cNvPr id="33" name="Прямоугольник с одним вырезанным углом 32"/>
          <p:cNvSpPr/>
          <p:nvPr/>
        </p:nvSpPr>
        <p:spPr>
          <a:xfrm rot="10800000" flipV="1">
            <a:off x="5107383" y="2141221"/>
            <a:ext cx="234744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Const| x</a:t>
            </a:r>
            <a:endParaRPr 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6209" y="1573822"/>
            <a:ext cx="731121" cy="54620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45857" y="2024321"/>
            <a:ext cx="721879" cy="546203"/>
          </a:xfrm>
          <a:prstGeom prst="rect">
            <a:avLst/>
          </a:prstGeom>
        </p:spPr>
      </p:pic>
      <p:sp>
        <p:nvSpPr>
          <p:cNvPr id="42" name="Заголовок 1"/>
          <p:cNvSpPr txBox="1">
            <a:spLocks/>
          </p:cNvSpPr>
          <p:nvPr/>
        </p:nvSpPr>
        <p:spPr>
          <a:xfrm>
            <a:off x="8766258" y="847274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</a:t>
            </a:r>
            <a:r>
              <a:rPr lang="ru-RU" dirty="0"/>
              <a:t>ы</a:t>
            </a:r>
            <a:r>
              <a:rPr lang="ru-RU" dirty="0" smtClean="0"/>
              <a:t>ходные параметры</a:t>
            </a:r>
            <a:endParaRPr lang="ru-RU" dirty="0"/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 rot="10800000" flipV="1">
            <a:off x="9550779" y="2724109"/>
            <a:ext cx="226147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Масса общая</a:t>
            </a:r>
            <a:endParaRPr lang="ru-RU" dirty="0"/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 rot="10800000" flipV="1">
            <a:off x="9550779" y="3193816"/>
            <a:ext cx="226147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x</a:t>
            </a:r>
            <a:endParaRPr lang="ru-RU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8064" y="2647611"/>
            <a:ext cx="1242889" cy="546203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73975" y="3140316"/>
            <a:ext cx="1242889" cy="546203"/>
          </a:xfrm>
          <a:prstGeom prst="rect">
            <a:avLst/>
          </a:prstGeom>
        </p:spPr>
      </p:pic>
      <p:grpSp>
        <p:nvGrpSpPr>
          <p:cNvPr id="76" name="Группа 75"/>
          <p:cNvGrpSpPr/>
          <p:nvPr/>
        </p:nvGrpSpPr>
        <p:grpSpPr>
          <a:xfrm>
            <a:off x="7966353" y="1330349"/>
            <a:ext cx="12702" cy="5201054"/>
            <a:chOff x="6922181" y="1284608"/>
            <a:chExt cx="12702" cy="5201054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6922181" y="16313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6930119" y="19671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6930119" y="230286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930119" y="266719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6934883" y="303629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6930119" y="12846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6930437" y="33839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6930119" y="624277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6922181" y="41448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6930119" y="44806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6930119" y="481638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6930119" y="518072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934883" y="554981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930119" y="37981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30437" y="58974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Заголовок 1"/>
          <p:cNvSpPr txBox="1">
            <a:spLocks/>
          </p:cNvSpPr>
          <p:nvPr/>
        </p:nvSpPr>
        <p:spPr>
          <a:xfrm>
            <a:off x="7454826" y="816177"/>
            <a:ext cx="1225467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Расчёт</a:t>
            </a:r>
            <a:endParaRPr lang="ru-RU" dirty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35" y="1897811"/>
            <a:ext cx="510548" cy="546203"/>
          </a:xfrm>
          <a:prstGeom prst="rect">
            <a:avLst/>
          </a:prstGeom>
        </p:spPr>
      </p:pic>
      <p:sp>
        <p:nvSpPr>
          <p:cNvPr id="38" name="Прямоугольник с одним вырезанным углом 37"/>
          <p:cNvSpPr/>
          <p:nvPr/>
        </p:nvSpPr>
        <p:spPr bwMode="auto">
          <a:xfrm rot="10800000" flipV="1">
            <a:off x="3135447" y="1748530"/>
            <a:ext cx="1150937" cy="772962"/>
          </a:xfrm>
          <a:prstGeom prst="snip1Rect">
            <a:avLst>
              <a:gd name="adj" fmla="val 0"/>
            </a:avLst>
          </a:prstGeom>
          <a:solidFill>
            <a:srgbClr val="FFD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List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 с одним вырезанным углом 38"/>
          <p:cNvSpPr/>
          <p:nvPr/>
        </p:nvSpPr>
        <p:spPr bwMode="auto">
          <a:xfrm rot="10800000" flipV="1">
            <a:off x="3956445" y="3383951"/>
            <a:ext cx="1150937" cy="772962"/>
          </a:xfrm>
          <a:prstGeom prst="snip1Rect">
            <a:avLst>
              <a:gd name="adj" fmla="val 0"/>
            </a:avLst>
          </a:prstGeom>
          <a:solidFill>
            <a:srgbClr val="FFD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List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9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8A2AD6C-F4AA-8667-A3C8-D4E6C207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C879BD7-7C09-0B35-4B39-C6D369995B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12236" cy="685800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64A07807-7231-3552-C781-E68C2D44E091}"/>
              </a:ext>
            </a:extLst>
          </p:cNvPr>
          <p:cNvSpPr/>
          <p:nvPr/>
        </p:nvSpPr>
        <p:spPr>
          <a:xfrm>
            <a:off x="1" y="0"/>
            <a:ext cx="601223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72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EC3C096-2AE2-3493-D237-3289FC8E8C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54" y="6417847"/>
            <a:ext cx="1063763" cy="242130"/>
          </a:xfrm>
          <a:prstGeom prst="rect">
            <a:avLst/>
          </a:prstGeom>
        </p:spPr>
      </p:pic>
      <p:sp>
        <p:nvSpPr>
          <p:cNvPr id="5" name="Подзаголовок 4">
            <a:extLst>
              <a:ext uri="{FF2B5EF4-FFF2-40B4-BE49-F238E27FC236}">
                <a16:creationId xmlns="" xmlns:a16="http://schemas.microsoft.com/office/drawing/2014/main" id="{F219CCB2-C584-EFF7-5B74-114C6B09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015" y="2504107"/>
            <a:ext cx="8536603" cy="1655762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ПРИСОЕДИНЯЙСЯ К КОМАНДЕ </a:t>
            </a:r>
            <a:b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</a:br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Times New Roman" panose="02020603050405020304" pitchFamily="18" charset="0"/>
                <a:cs typeface="Arial Black" panose="020B0604020202020204" pitchFamily="34" charset="0"/>
              </a:rPr>
              <a:t>ООО «СИБИНТЕК-СОФТ»</a:t>
            </a:r>
            <a:endParaRPr lang="ru-RU" sz="3600" b="1" dirty="0">
              <a:solidFill>
                <a:srgbClr val="FFD032"/>
              </a:solidFill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5EF6551D-40E8-B14C-1313-5C182947B321}"/>
              </a:ext>
            </a:extLst>
          </p:cNvPr>
          <p:cNvGrpSpPr/>
          <p:nvPr/>
        </p:nvGrpSpPr>
        <p:grpSpPr>
          <a:xfrm>
            <a:off x="2740997" y="3660111"/>
            <a:ext cx="5645357" cy="90377"/>
            <a:chOff x="732560" y="3657191"/>
            <a:chExt cx="5645357" cy="90377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06434458-EBAC-6C31-B1CE-906290784192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8984701-7F92-134B-7F69-4F088685ED10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822937" y="3702380"/>
              <a:ext cx="5554980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FE97D96-A1CC-0518-5A06-B18D9A06A285}"/>
              </a:ext>
            </a:extLst>
          </p:cNvPr>
          <p:cNvSpPr/>
          <p:nvPr/>
        </p:nvSpPr>
        <p:spPr>
          <a:xfrm>
            <a:off x="2831374" y="4019423"/>
            <a:ext cx="2585120" cy="183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Стать профи в ИТ</a:t>
            </a:r>
          </a:p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Быть участником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масштабных проектов</a:t>
            </a:r>
          </a:p>
          <a:p>
            <a:pPr marL="213750" indent="-213750"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Решать интересные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задачи и ставить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амбициозные цели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5">
            <a:extLst>
              <a:ext uri="{FF2B5EF4-FFF2-40B4-BE49-F238E27FC236}">
                <a16:creationId xmlns="" xmlns:a16="http://schemas.microsoft.com/office/drawing/2014/main" id="{668A6C72-0698-080C-CCD6-568885932D62}"/>
              </a:ext>
            </a:extLst>
          </p:cNvPr>
          <p:cNvSpPr txBox="1">
            <a:spLocks/>
          </p:cNvSpPr>
          <p:nvPr/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21531A-85F2-47FE-8D0F-81ADD42F1539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264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СИБИНТЕК СЕГОДНЯ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07904" y="3019113"/>
            <a:ext cx="2464296" cy="1268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143" indent="-118682" algn="just" defTabSz="316493" fontAlgn="auto">
              <a:spcBef>
                <a:spcPts val="156"/>
              </a:spcBef>
              <a:spcAft>
                <a:spcPts val="0"/>
              </a:spcAft>
              <a:buFontTx/>
              <a:buAutoNum type="arabicPeriod" startAt="3"/>
              <a:defRPr/>
            </a:pPr>
            <a:endParaRPr lang="en-US" sz="700" dirty="0">
              <a:solidFill>
                <a:srgbClr val="5350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687041" y="736323"/>
            <a:ext cx="9759192" cy="4522804"/>
            <a:chOff x="9165718" y="1613693"/>
            <a:chExt cx="7001187" cy="3828752"/>
          </a:xfrm>
        </p:grpSpPr>
        <p:grpSp>
          <p:nvGrpSpPr>
            <p:cNvPr id="8" name="Группа 131"/>
            <p:cNvGrpSpPr>
              <a:grpSpLocks/>
            </p:cNvGrpSpPr>
            <p:nvPr/>
          </p:nvGrpSpPr>
          <p:grpSpPr bwMode="auto">
            <a:xfrm>
              <a:off x="9355145" y="1613693"/>
              <a:ext cx="6811760" cy="3828752"/>
              <a:chOff x="319388" y="1812997"/>
              <a:chExt cx="6614872" cy="3538940"/>
            </a:xfrm>
          </p:grpSpPr>
          <p:grpSp>
            <p:nvGrpSpPr>
              <p:cNvPr id="10" name="Группа 132"/>
              <p:cNvGrpSpPr>
                <a:grpSpLocks/>
              </p:cNvGrpSpPr>
              <p:nvPr/>
            </p:nvGrpSpPr>
            <p:grpSpPr bwMode="auto">
              <a:xfrm>
                <a:off x="319388" y="1812997"/>
                <a:ext cx="6614872" cy="3538940"/>
                <a:chOff x="2925764" y="1225538"/>
                <a:chExt cx="6614987" cy="3540094"/>
              </a:xfrm>
            </p:grpSpPr>
            <p:grpSp>
              <p:nvGrpSpPr>
                <p:cNvPr id="16" name="Group 14"/>
                <p:cNvGrpSpPr>
                  <a:grpSpLocks noChangeAspect="1"/>
                </p:cNvGrpSpPr>
                <p:nvPr/>
              </p:nvGrpSpPr>
              <p:grpSpPr bwMode="auto">
                <a:xfrm>
                  <a:off x="2925764" y="1225538"/>
                  <a:ext cx="6515101" cy="3540094"/>
                  <a:chOff x="1005" y="1295"/>
                  <a:chExt cx="4104" cy="2230"/>
                </a:xfrm>
              </p:grpSpPr>
              <p:sp>
                <p:nvSpPr>
                  <p:cNvPr id="128" name="AutoShape 1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1006" y="1295"/>
                    <a:ext cx="4102" cy="2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Freeform 16"/>
                  <p:cNvSpPr>
                    <a:spLocks/>
                  </p:cNvSpPr>
                  <p:nvPr/>
                </p:nvSpPr>
                <p:spPr bwMode="auto">
                  <a:xfrm>
                    <a:off x="1180" y="1640"/>
                    <a:ext cx="161" cy="218"/>
                  </a:xfrm>
                  <a:custGeom>
                    <a:avLst/>
                    <a:gdLst>
                      <a:gd name="T0" fmla="*/ 88 w 161"/>
                      <a:gd name="T1" fmla="*/ 0 h 218"/>
                      <a:gd name="T2" fmla="*/ 0 w 161"/>
                      <a:gd name="T3" fmla="*/ 0 h 218"/>
                      <a:gd name="T4" fmla="*/ 0 w 161"/>
                      <a:gd name="T5" fmla="*/ 150 h 218"/>
                      <a:gd name="T6" fmla="*/ 74 w 161"/>
                      <a:gd name="T7" fmla="*/ 150 h 218"/>
                      <a:gd name="T8" fmla="*/ 74 w 161"/>
                      <a:gd name="T9" fmla="*/ 218 h 218"/>
                      <a:gd name="T10" fmla="*/ 161 w 161"/>
                      <a:gd name="T11" fmla="*/ 218 h 218"/>
                      <a:gd name="T12" fmla="*/ 161 w 161"/>
                      <a:gd name="T13" fmla="*/ 68 h 218"/>
                      <a:gd name="T14" fmla="*/ 88 w 161"/>
                      <a:gd name="T15" fmla="*/ 68 h 218"/>
                      <a:gd name="T16" fmla="*/ 88 w 161"/>
                      <a:gd name="T17" fmla="*/ 0 h 2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1" h="218">
                        <a:moveTo>
                          <a:pt x="88" y="0"/>
                        </a:moveTo>
                        <a:lnTo>
                          <a:pt x="0" y="0"/>
                        </a:lnTo>
                        <a:lnTo>
                          <a:pt x="0" y="150"/>
                        </a:lnTo>
                        <a:lnTo>
                          <a:pt x="74" y="150"/>
                        </a:lnTo>
                        <a:lnTo>
                          <a:pt x="74" y="218"/>
                        </a:lnTo>
                        <a:lnTo>
                          <a:pt x="161" y="218"/>
                        </a:lnTo>
                        <a:lnTo>
                          <a:pt x="161" y="68"/>
                        </a:lnTo>
                        <a:lnTo>
                          <a:pt x="88" y="68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 w="19050">
                    <a:solidFill>
                      <a:srgbClr val="F6CC45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Freeform 17"/>
                  <p:cNvSpPr>
                    <a:spLocks/>
                  </p:cNvSpPr>
                  <p:nvPr/>
                </p:nvSpPr>
                <p:spPr bwMode="auto">
                  <a:xfrm>
                    <a:off x="1141" y="1727"/>
                    <a:ext cx="161" cy="218"/>
                  </a:xfrm>
                  <a:custGeom>
                    <a:avLst/>
                    <a:gdLst>
                      <a:gd name="T0" fmla="*/ 88 w 161"/>
                      <a:gd name="T1" fmla="*/ 0 h 218"/>
                      <a:gd name="T2" fmla="*/ 0 w 161"/>
                      <a:gd name="T3" fmla="*/ 0 h 218"/>
                      <a:gd name="T4" fmla="*/ 0 w 161"/>
                      <a:gd name="T5" fmla="*/ 150 h 218"/>
                      <a:gd name="T6" fmla="*/ 74 w 161"/>
                      <a:gd name="T7" fmla="*/ 150 h 218"/>
                      <a:gd name="T8" fmla="*/ 74 w 161"/>
                      <a:gd name="T9" fmla="*/ 218 h 218"/>
                      <a:gd name="T10" fmla="*/ 161 w 161"/>
                      <a:gd name="T11" fmla="*/ 218 h 218"/>
                      <a:gd name="T12" fmla="*/ 161 w 161"/>
                      <a:gd name="T13" fmla="*/ 68 h 218"/>
                      <a:gd name="T14" fmla="*/ 88 w 161"/>
                      <a:gd name="T15" fmla="*/ 68 h 218"/>
                      <a:gd name="T16" fmla="*/ 88 w 161"/>
                      <a:gd name="T17" fmla="*/ 0 h 2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1" h="218">
                        <a:moveTo>
                          <a:pt x="88" y="0"/>
                        </a:moveTo>
                        <a:lnTo>
                          <a:pt x="0" y="0"/>
                        </a:lnTo>
                        <a:lnTo>
                          <a:pt x="0" y="150"/>
                        </a:lnTo>
                        <a:lnTo>
                          <a:pt x="74" y="150"/>
                        </a:lnTo>
                        <a:lnTo>
                          <a:pt x="74" y="218"/>
                        </a:lnTo>
                        <a:lnTo>
                          <a:pt x="161" y="218"/>
                        </a:lnTo>
                        <a:lnTo>
                          <a:pt x="161" y="68"/>
                        </a:lnTo>
                        <a:lnTo>
                          <a:pt x="88" y="68"/>
                        </a:lnTo>
                        <a:lnTo>
                          <a:pt x="88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Freeform 18"/>
                  <p:cNvSpPr>
                    <a:spLocks/>
                  </p:cNvSpPr>
                  <p:nvPr/>
                </p:nvSpPr>
                <p:spPr bwMode="auto">
                  <a:xfrm>
                    <a:off x="1005" y="1295"/>
                    <a:ext cx="4104" cy="2230"/>
                  </a:xfrm>
                  <a:custGeom>
                    <a:avLst/>
                    <a:gdLst>
                      <a:gd name="T0" fmla="*/ 3803 w 4104"/>
                      <a:gd name="T1" fmla="*/ 648 h 2230"/>
                      <a:gd name="T2" fmla="*/ 3955 w 4104"/>
                      <a:gd name="T3" fmla="*/ 860 h 2230"/>
                      <a:gd name="T4" fmla="*/ 4104 w 4104"/>
                      <a:gd name="T5" fmla="*/ 1219 h 2230"/>
                      <a:gd name="T6" fmla="*/ 3943 w 4104"/>
                      <a:gd name="T7" fmla="*/ 1880 h 2230"/>
                      <a:gd name="T8" fmla="*/ 3946 w 4104"/>
                      <a:gd name="T9" fmla="*/ 1301 h 2230"/>
                      <a:gd name="T10" fmla="*/ 3800 w 4104"/>
                      <a:gd name="T11" fmla="*/ 1162 h 2230"/>
                      <a:gd name="T12" fmla="*/ 3649 w 4104"/>
                      <a:gd name="T13" fmla="*/ 801 h 2230"/>
                      <a:gd name="T14" fmla="*/ 3508 w 4104"/>
                      <a:gd name="T15" fmla="*/ 1162 h 2230"/>
                      <a:gd name="T16" fmla="*/ 3348 w 4104"/>
                      <a:gd name="T17" fmla="*/ 1301 h 2230"/>
                      <a:gd name="T18" fmla="*/ 3579 w 4104"/>
                      <a:gd name="T19" fmla="*/ 1355 h 2230"/>
                      <a:gd name="T20" fmla="*/ 3731 w 4104"/>
                      <a:gd name="T21" fmla="*/ 1497 h 2230"/>
                      <a:gd name="T22" fmla="*/ 3806 w 4104"/>
                      <a:gd name="T23" fmla="*/ 1786 h 2230"/>
                      <a:gd name="T24" fmla="*/ 3797 w 4104"/>
                      <a:gd name="T25" fmla="*/ 1796 h 2230"/>
                      <a:gd name="T26" fmla="*/ 3657 w 4104"/>
                      <a:gd name="T27" fmla="*/ 1716 h 2230"/>
                      <a:gd name="T28" fmla="*/ 3582 w 4104"/>
                      <a:gd name="T29" fmla="*/ 2230 h 2230"/>
                      <a:gd name="T30" fmla="*/ 3421 w 4104"/>
                      <a:gd name="T31" fmla="*/ 2070 h 2230"/>
                      <a:gd name="T32" fmla="*/ 3423 w 4104"/>
                      <a:gd name="T33" fmla="*/ 1935 h 2230"/>
                      <a:gd name="T34" fmla="*/ 3123 w 4104"/>
                      <a:gd name="T35" fmla="*/ 1794 h 2230"/>
                      <a:gd name="T36" fmla="*/ 2975 w 4104"/>
                      <a:gd name="T37" fmla="*/ 1935 h 2230"/>
                      <a:gd name="T38" fmla="*/ 2694 w 4104"/>
                      <a:gd name="T39" fmla="*/ 2081 h 2230"/>
                      <a:gd name="T40" fmla="*/ 2297 w 4104"/>
                      <a:gd name="T41" fmla="*/ 2081 h 2230"/>
                      <a:gd name="T42" fmla="*/ 2163 w 4104"/>
                      <a:gd name="T43" fmla="*/ 2155 h 2230"/>
                      <a:gd name="T44" fmla="*/ 1992 w 4104"/>
                      <a:gd name="T45" fmla="*/ 2007 h 2230"/>
                      <a:gd name="T46" fmla="*/ 1865 w 4104"/>
                      <a:gd name="T47" fmla="*/ 2155 h 2230"/>
                      <a:gd name="T48" fmla="*/ 1632 w 4104"/>
                      <a:gd name="T49" fmla="*/ 2007 h 2230"/>
                      <a:gd name="T50" fmla="*/ 1487 w 4104"/>
                      <a:gd name="T51" fmla="*/ 1794 h 2230"/>
                      <a:gd name="T52" fmla="*/ 1335 w 4104"/>
                      <a:gd name="T53" fmla="*/ 1651 h 2230"/>
                      <a:gd name="T54" fmla="*/ 967 w 4104"/>
                      <a:gd name="T55" fmla="*/ 1651 h 2230"/>
                      <a:gd name="T56" fmla="*/ 736 w 4104"/>
                      <a:gd name="T57" fmla="*/ 1651 h 2230"/>
                      <a:gd name="T58" fmla="*/ 516 w 4104"/>
                      <a:gd name="T59" fmla="*/ 1432 h 2230"/>
                      <a:gd name="T60" fmla="*/ 225 w 4104"/>
                      <a:gd name="T61" fmla="*/ 1654 h 2230"/>
                      <a:gd name="T62" fmla="*/ 65 w 4104"/>
                      <a:gd name="T63" fmla="*/ 1654 h 2230"/>
                      <a:gd name="T64" fmla="*/ 0 w 4104"/>
                      <a:gd name="T65" fmla="*/ 1227 h 2230"/>
                      <a:gd name="T66" fmla="*/ 295 w 4104"/>
                      <a:gd name="T67" fmla="*/ 793 h 2230"/>
                      <a:gd name="T68" fmla="*/ 519 w 4104"/>
                      <a:gd name="T69" fmla="*/ 583 h 2230"/>
                      <a:gd name="T70" fmla="*/ 888 w 4104"/>
                      <a:gd name="T71" fmla="*/ 437 h 2230"/>
                      <a:gd name="T72" fmla="*/ 1116 w 4104"/>
                      <a:gd name="T73" fmla="*/ 291 h 2230"/>
                      <a:gd name="T74" fmla="*/ 1180 w 4104"/>
                      <a:gd name="T75" fmla="*/ 725 h 2230"/>
                      <a:gd name="T76" fmla="*/ 1486 w 4104"/>
                      <a:gd name="T77" fmla="*/ 434 h 2230"/>
                      <a:gd name="T78" fmla="*/ 1568 w 4104"/>
                      <a:gd name="T79" fmla="*/ 588 h 2230"/>
                      <a:gd name="T80" fmla="*/ 1633 w 4104"/>
                      <a:gd name="T81" fmla="*/ 722 h 2230"/>
                      <a:gd name="T82" fmla="*/ 1788 w 4104"/>
                      <a:gd name="T83" fmla="*/ 722 h 2230"/>
                      <a:gd name="T84" fmla="*/ 2080 w 4104"/>
                      <a:gd name="T85" fmla="*/ 573 h 2230"/>
                      <a:gd name="T86" fmla="*/ 2142 w 4104"/>
                      <a:gd name="T87" fmla="*/ 435 h 2230"/>
                      <a:gd name="T88" fmla="*/ 2243 w 4104"/>
                      <a:gd name="T89" fmla="*/ 431 h 2230"/>
                      <a:gd name="T90" fmla="*/ 2389 w 4104"/>
                      <a:gd name="T91" fmla="*/ 573 h 2230"/>
                      <a:gd name="T92" fmla="*/ 2457 w 4104"/>
                      <a:gd name="T93" fmla="*/ 722 h 2230"/>
                      <a:gd name="T94" fmla="*/ 2754 w 4104"/>
                      <a:gd name="T95" fmla="*/ 722 h 2230"/>
                      <a:gd name="T96" fmla="*/ 2898 w 4104"/>
                      <a:gd name="T97" fmla="*/ 580 h 2230"/>
                      <a:gd name="T98" fmla="*/ 2673 w 4104"/>
                      <a:gd name="T99" fmla="*/ 434 h 2230"/>
                      <a:gd name="T100" fmla="*/ 2982 w 4104"/>
                      <a:gd name="T101" fmla="*/ 505 h 2230"/>
                      <a:gd name="T102" fmla="*/ 3271 w 4104"/>
                      <a:gd name="T103" fmla="*/ 363 h 2230"/>
                      <a:gd name="T104" fmla="*/ 3423 w 4104"/>
                      <a:gd name="T105" fmla="*/ 217 h 2230"/>
                      <a:gd name="T106" fmla="*/ 3645 w 4104"/>
                      <a:gd name="T107" fmla="*/ 75 h 2230"/>
                      <a:gd name="T108" fmla="*/ 3875 w 4104"/>
                      <a:gd name="T109" fmla="*/ 75 h 223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0" t="0" r="r" b="b"/>
                    <a:pathLst>
                      <a:path w="4104" h="2230">
                        <a:moveTo>
                          <a:pt x="3731" y="289"/>
                        </a:moveTo>
                        <a:lnTo>
                          <a:pt x="3879" y="289"/>
                        </a:lnTo>
                        <a:lnTo>
                          <a:pt x="3879" y="648"/>
                        </a:lnTo>
                        <a:lnTo>
                          <a:pt x="3803" y="648"/>
                        </a:lnTo>
                        <a:lnTo>
                          <a:pt x="3803" y="722"/>
                        </a:lnTo>
                        <a:lnTo>
                          <a:pt x="3879" y="722"/>
                        </a:lnTo>
                        <a:lnTo>
                          <a:pt x="3879" y="860"/>
                        </a:lnTo>
                        <a:lnTo>
                          <a:pt x="3955" y="860"/>
                        </a:lnTo>
                        <a:lnTo>
                          <a:pt x="3955" y="934"/>
                        </a:lnTo>
                        <a:lnTo>
                          <a:pt x="4033" y="934"/>
                        </a:lnTo>
                        <a:lnTo>
                          <a:pt x="4033" y="1219"/>
                        </a:lnTo>
                        <a:lnTo>
                          <a:pt x="4104" y="1219"/>
                        </a:lnTo>
                        <a:lnTo>
                          <a:pt x="4104" y="1728"/>
                        </a:lnTo>
                        <a:lnTo>
                          <a:pt x="4029" y="1728"/>
                        </a:lnTo>
                        <a:lnTo>
                          <a:pt x="4029" y="1880"/>
                        </a:lnTo>
                        <a:lnTo>
                          <a:pt x="3943" y="1880"/>
                        </a:lnTo>
                        <a:lnTo>
                          <a:pt x="3943" y="1718"/>
                        </a:lnTo>
                        <a:lnTo>
                          <a:pt x="4017" y="1718"/>
                        </a:lnTo>
                        <a:lnTo>
                          <a:pt x="4017" y="1301"/>
                        </a:lnTo>
                        <a:lnTo>
                          <a:pt x="3946" y="1301"/>
                        </a:lnTo>
                        <a:lnTo>
                          <a:pt x="3946" y="1230"/>
                        </a:lnTo>
                        <a:lnTo>
                          <a:pt x="3875" y="1230"/>
                        </a:lnTo>
                        <a:lnTo>
                          <a:pt x="3875" y="1162"/>
                        </a:lnTo>
                        <a:lnTo>
                          <a:pt x="3800" y="1162"/>
                        </a:lnTo>
                        <a:lnTo>
                          <a:pt x="3800" y="1084"/>
                        </a:lnTo>
                        <a:lnTo>
                          <a:pt x="3722" y="1084"/>
                        </a:lnTo>
                        <a:lnTo>
                          <a:pt x="3722" y="801"/>
                        </a:lnTo>
                        <a:lnTo>
                          <a:pt x="3649" y="801"/>
                        </a:lnTo>
                        <a:lnTo>
                          <a:pt x="3649" y="862"/>
                        </a:lnTo>
                        <a:lnTo>
                          <a:pt x="3649" y="1081"/>
                        </a:lnTo>
                        <a:lnTo>
                          <a:pt x="3508" y="1081"/>
                        </a:lnTo>
                        <a:lnTo>
                          <a:pt x="3508" y="1162"/>
                        </a:lnTo>
                        <a:lnTo>
                          <a:pt x="3426" y="1162"/>
                        </a:lnTo>
                        <a:lnTo>
                          <a:pt x="3426" y="1216"/>
                        </a:lnTo>
                        <a:lnTo>
                          <a:pt x="3426" y="1301"/>
                        </a:lnTo>
                        <a:lnTo>
                          <a:pt x="3348" y="1301"/>
                        </a:lnTo>
                        <a:lnTo>
                          <a:pt x="3348" y="1431"/>
                        </a:lnTo>
                        <a:lnTo>
                          <a:pt x="3492" y="1431"/>
                        </a:lnTo>
                        <a:lnTo>
                          <a:pt x="3492" y="1355"/>
                        </a:lnTo>
                        <a:lnTo>
                          <a:pt x="3579" y="1355"/>
                        </a:lnTo>
                        <a:lnTo>
                          <a:pt x="3579" y="1431"/>
                        </a:lnTo>
                        <a:lnTo>
                          <a:pt x="3649" y="1431"/>
                        </a:lnTo>
                        <a:lnTo>
                          <a:pt x="3649" y="1497"/>
                        </a:lnTo>
                        <a:lnTo>
                          <a:pt x="3731" y="1497"/>
                        </a:lnTo>
                        <a:lnTo>
                          <a:pt x="3731" y="1574"/>
                        </a:lnTo>
                        <a:lnTo>
                          <a:pt x="3806" y="1574"/>
                        </a:lnTo>
                        <a:lnTo>
                          <a:pt x="3806" y="1651"/>
                        </a:lnTo>
                        <a:lnTo>
                          <a:pt x="3806" y="1786"/>
                        </a:lnTo>
                        <a:lnTo>
                          <a:pt x="3883" y="1786"/>
                        </a:lnTo>
                        <a:lnTo>
                          <a:pt x="3883" y="1871"/>
                        </a:lnTo>
                        <a:lnTo>
                          <a:pt x="3797" y="1871"/>
                        </a:lnTo>
                        <a:lnTo>
                          <a:pt x="3797" y="1796"/>
                        </a:lnTo>
                        <a:lnTo>
                          <a:pt x="3719" y="1796"/>
                        </a:lnTo>
                        <a:lnTo>
                          <a:pt x="3719" y="1651"/>
                        </a:lnTo>
                        <a:lnTo>
                          <a:pt x="3657" y="1651"/>
                        </a:lnTo>
                        <a:lnTo>
                          <a:pt x="3657" y="1716"/>
                        </a:lnTo>
                        <a:lnTo>
                          <a:pt x="3657" y="1794"/>
                        </a:lnTo>
                        <a:lnTo>
                          <a:pt x="3657" y="2149"/>
                        </a:lnTo>
                        <a:lnTo>
                          <a:pt x="3582" y="2149"/>
                        </a:lnTo>
                        <a:lnTo>
                          <a:pt x="3582" y="2230"/>
                        </a:lnTo>
                        <a:lnTo>
                          <a:pt x="3495" y="2230"/>
                        </a:lnTo>
                        <a:lnTo>
                          <a:pt x="3495" y="2155"/>
                        </a:lnTo>
                        <a:lnTo>
                          <a:pt x="3421" y="2155"/>
                        </a:lnTo>
                        <a:lnTo>
                          <a:pt x="3421" y="2070"/>
                        </a:lnTo>
                        <a:lnTo>
                          <a:pt x="3499" y="2070"/>
                        </a:lnTo>
                        <a:lnTo>
                          <a:pt x="3499" y="1871"/>
                        </a:lnTo>
                        <a:lnTo>
                          <a:pt x="3423" y="1871"/>
                        </a:lnTo>
                        <a:lnTo>
                          <a:pt x="3423" y="1935"/>
                        </a:lnTo>
                        <a:lnTo>
                          <a:pt x="3194" y="1935"/>
                        </a:lnTo>
                        <a:lnTo>
                          <a:pt x="3194" y="1867"/>
                        </a:lnTo>
                        <a:lnTo>
                          <a:pt x="3123" y="1867"/>
                        </a:lnTo>
                        <a:lnTo>
                          <a:pt x="3123" y="1794"/>
                        </a:lnTo>
                        <a:lnTo>
                          <a:pt x="2907" y="1794"/>
                        </a:lnTo>
                        <a:lnTo>
                          <a:pt x="2907" y="1850"/>
                        </a:lnTo>
                        <a:lnTo>
                          <a:pt x="2975" y="1850"/>
                        </a:lnTo>
                        <a:lnTo>
                          <a:pt x="2975" y="1935"/>
                        </a:lnTo>
                        <a:lnTo>
                          <a:pt x="2975" y="2007"/>
                        </a:lnTo>
                        <a:lnTo>
                          <a:pt x="2843" y="2007"/>
                        </a:lnTo>
                        <a:lnTo>
                          <a:pt x="2843" y="2081"/>
                        </a:lnTo>
                        <a:lnTo>
                          <a:pt x="2694" y="2081"/>
                        </a:lnTo>
                        <a:lnTo>
                          <a:pt x="2694" y="2155"/>
                        </a:lnTo>
                        <a:lnTo>
                          <a:pt x="2514" y="2155"/>
                        </a:lnTo>
                        <a:lnTo>
                          <a:pt x="2514" y="2081"/>
                        </a:lnTo>
                        <a:lnTo>
                          <a:pt x="2297" y="2081"/>
                        </a:lnTo>
                        <a:lnTo>
                          <a:pt x="2297" y="2007"/>
                        </a:lnTo>
                        <a:lnTo>
                          <a:pt x="2163" y="2007"/>
                        </a:lnTo>
                        <a:lnTo>
                          <a:pt x="2163" y="2084"/>
                        </a:lnTo>
                        <a:lnTo>
                          <a:pt x="2163" y="2155"/>
                        </a:lnTo>
                        <a:lnTo>
                          <a:pt x="2076" y="2155"/>
                        </a:lnTo>
                        <a:lnTo>
                          <a:pt x="2076" y="2084"/>
                        </a:lnTo>
                        <a:lnTo>
                          <a:pt x="1992" y="2084"/>
                        </a:lnTo>
                        <a:lnTo>
                          <a:pt x="1992" y="2007"/>
                        </a:lnTo>
                        <a:lnTo>
                          <a:pt x="1930" y="2007"/>
                        </a:lnTo>
                        <a:lnTo>
                          <a:pt x="1930" y="2081"/>
                        </a:lnTo>
                        <a:lnTo>
                          <a:pt x="1865" y="2081"/>
                        </a:lnTo>
                        <a:lnTo>
                          <a:pt x="1865" y="2155"/>
                        </a:lnTo>
                        <a:lnTo>
                          <a:pt x="1700" y="2155"/>
                        </a:lnTo>
                        <a:lnTo>
                          <a:pt x="1700" y="2081"/>
                        </a:lnTo>
                        <a:lnTo>
                          <a:pt x="1632" y="2081"/>
                        </a:lnTo>
                        <a:lnTo>
                          <a:pt x="1632" y="2007"/>
                        </a:lnTo>
                        <a:lnTo>
                          <a:pt x="1555" y="2007"/>
                        </a:lnTo>
                        <a:lnTo>
                          <a:pt x="1555" y="1933"/>
                        </a:lnTo>
                        <a:lnTo>
                          <a:pt x="1487" y="1933"/>
                        </a:lnTo>
                        <a:lnTo>
                          <a:pt x="1487" y="1794"/>
                        </a:lnTo>
                        <a:lnTo>
                          <a:pt x="1410" y="1794"/>
                        </a:lnTo>
                        <a:lnTo>
                          <a:pt x="1410" y="1726"/>
                        </a:lnTo>
                        <a:lnTo>
                          <a:pt x="1335" y="1726"/>
                        </a:lnTo>
                        <a:lnTo>
                          <a:pt x="1335" y="1651"/>
                        </a:lnTo>
                        <a:lnTo>
                          <a:pt x="1257" y="1651"/>
                        </a:lnTo>
                        <a:lnTo>
                          <a:pt x="1257" y="1578"/>
                        </a:lnTo>
                        <a:lnTo>
                          <a:pt x="967" y="1578"/>
                        </a:lnTo>
                        <a:lnTo>
                          <a:pt x="967" y="1651"/>
                        </a:lnTo>
                        <a:lnTo>
                          <a:pt x="967" y="1725"/>
                        </a:lnTo>
                        <a:lnTo>
                          <a:pt x="881" y="1725"/>
                        </a:lnTo>
                        <a:lnTo>
                          <a:pt x="881" y="1651"/>
                        </a:lnTo>
                        <a:lnTo>
                          <a:pt x="736" y="1651"/>
                        </a:lnTo>
                        <a:lnTo>
                          <a:pt x="736" y="1578"/>
                        </a:lnTo>
                        <a:lnTo>
                          <a:pt x="668" y="1578"/>
                        </a:lnTo>
                        <a:lnTo>
                          <a:pt x="668" y="1432"/>
                        </a:lnTo>
                        <a:lnTo>
                          <a:pt x="516" y="1432"/>
                        </a:lnTo>
                        <a:lnTo>
                          <a:pt x="516" y="1509"/>
                        </a:lnTo>
                        <a:lnTo>
                          <a:pt x="445" y="1509"/>
                        </a:lnTo>
                        <a:lnTo>
                          <a:pt x="445" y="1654"/>
                        </a:lnTo>
                        <a:lnTo>
                          <a:pt x="225" y="1654"/>
                        </a:lnTo>
                        <a:lnTo>
                          <a:pt x="225" y="1793"/>
                        </a:lnTo>
                        <a:lnTo>
                          <a:pt x="139" y="1793"/>
                        </a:lnTo>
                        <a:lnTo>
                          <a:pt x="139" y="1654"/>
                        </a:lnTo>
                        <a:lnTo>
                          <a:pt x="65" y="1654"/>
                        </a:lnTo>
                        <a:lnTo>
                          <a:pt x="65" y="1509"/>
                        </a:lnTo>
                        <a:lnTo>
                          <a:pt x="0" y="1509"/>
                        </a:lnTo>
                        <a:lnTo>
                          <a:pt x="0" y="1431"/>
                        </a:lnTo>
                        <a:lnTo>
                          <a:pt x="0" y="1227"/>
                        </a:lnTo>
                        <a:lnTo>
                          <a:pt x="217" y="1227"/>
                        </a:lnTo>
                        <a:lnTo>
                          <a:pt x="217" y="861"/>
                        </a:lnTo>
                        <a:lnTo>
                          <a:pt x="295" y="861"/>
                        </a:lnTo>
                        <a:lnTo>
                          <a:pt x="295" y="793"/>
                        </a:lnTo>
                        <a:lnTo>
                          <a:pt x="363" y="793"/>
                        </a:lnTo>
                        <a:lnTo>
                          <a:pt x="363" y="726"/>
                        </a:lnTo>
                        <a:lnTo>
                          <a:pt x="363" y="583"/>
                        </a:lnTo>
                        <a:lnTo>
                          <a:pt x="519" y="583"/>
                        </a:lnTo>
                        <a:lnTo>
                          <a:pt x="519" y="512"/>
                        </a:lnTo>
                        <a:lnTo>
                          <a:pt x="807" y="512"/>
                        </a:lnTo>
                        <a:lnTo>
                          <a:pt x="807" y="437"/>
                        </a:lnTo>
                        <a:lnTo>
                          <a:pt x="888" y="437"/>
                        </a:lnTo>
                        <a:lnTo>
                          <a:pt x="888" y="363"/>
                        </a:lnTo>
                        <a:lnTo>
                          <a:pt x="959" y="363"/>
                        </a:lnTo>
                        <a:lnTo>
                          <a:pt x="959" y="291"/>
                        </a:lnTo>
                        <a:lnTo>
                          <a:pt x="1116" y="291"/>
                        </a:lnTo>
                        <a:lnTo>
                          <a:pt x="1116" y="370"/>
                        </a:lnTo>
                        <a:lnTo>
                          <a:pt x="1116" y="583"/>
                        </a:lnTo>
                        <a:lnTo>
                          <a:pt x="1180" y="583"/>
                        </a:lnTo>
                        <a:lnTo>
                          <a:pt x="1180" y="725"/>
                        </a:lnTo>
                        <a:lnTo>
                          <a:pt x="1403" y="725"/>
                        </a:lnTo>
                        <a:lnTo>
                          <a:pt x="1403" y="509"/>
                        </a:lnTo>
                        <a:lnTo>
                          <a:pt x="1486" y="509"/>
                        </a:lnTo>
                        <a:lnTo>
                          <a:pt x="1486" y="434"/>
                        </a:lnTo>
                        <a:lnTo>
                          <a:pt x="1708" y="434"/>
                        </a:lnTo>
                        <a:lnTo>
                          <a:pt x="1708" y="512"/>
                        </a:lnTo>
                        <a:lnTo>
                          <a:pt x="1568" y="512"/>
                        </a:lnTo>
                        <a:lnTo>
                          <a:pt x="1568" y="588"/>
                        </a:lnTo>
                        <a:lnTo>
                          <a:pt x="1492" y="588"/>
                        </a:lnTo>
                        <a:lnTo>
                          <a:pt x="1492" y="793"/>
                        </a:lnTo>
                        <a:lnTo>
                          <a:pt x="1633" y="793"/>
                        </a:lnTo>
                        <a:lnTo>
                          <a:pt x="1633" y="722"/>
                        </a:lnTo>
                        <a:lnTo>
                          <a:pt x="1705" y="722"/>
                        </a:lnTo>
                        <a:lnTo>
                          <a:pt x="1705" y="647"/>
                        </a:lnTo>
                        <a:lnTo>
                          <a:pt x="1788" y="647"/>
                        </a:lnTo>
                        <a:lnTo>
                          <a:pt x="1788" y="722"/>
                        </a:lnTo>
                        <a:lnTo>
                          <a:pt x="1999" y="722"/>
                        </a:lnTo>
                        <a:lnTo>
                          <a:pt x="1999" y="648"/>
                        </a:lnTo>
                        <a:lnTo>
                          <a:pt x="2080" y="648"/>
                        </a:lnTo>
                        <a:lnTo>
                          <a:pt x="2080" y="573"/>
                        </a:lnTo>
                        <a:lnTo>
                          <a:pt x="2216" y="573"/>
                        </a:lnTo>
                        <a:lnTo>
                          <a:pt x="2216" y="503"/>
                        </a:lnTo>
                        <a:lnTo>
                          <a:pt x="2142" y="503"/>
                        </a:lnTo>
                        <a:lnTo>
                          <a:pt x="2142" y="435"/>
                        </a:lnTo>
                        <a:lnTo>
                          <a:pt x="2071" y="435"/>
                        </a:lnTo>
                        <a:lnTo>
                          <a:pt x="2071" y="288"/>
                        </a:lnTo>
                        <a:lnTo>
                          <a:pt x="2243" y="288"/>
                        </a:lnTo>
                        <a:lnTo>
                          <a:pt x="2243" y="431"/>
                        </a:lnTo>
                        <a:lnTo>
                          <a:pt x="2314" y="431"/>
                        </a:lnTo>
                        <a:lnTo>
                          <a:pt x="2314" y="502"/>
                        </a:lnTo>
                        <a:lnTo>
                          <a:pt x="2389" y="502"/>
                        </a:lnTo>
                        <a:lnTo>
                          <a:pt x="2389" y="573"/>
                        </a:lnTo>
                        <a:lnTo>
                          <a:pt x="2457" y="573"/>
                        </a:lnTo>
                        <a:lnTo>
                          <a:pt x="2457" y="648"/>
                        </a:lnTo>
                        <a:lnTo>
                          <a:pt x="2457" y="652"/>
                        </a:lnTo>
                        <a:lnTo>
                          <a:pt x="2457" y="722"/>
                        </a:lnTo>
                        <a:lnTo>
                          <a:pt x="2603" y="722"/>
                        </a:lnTo>
                        <a:lnTo>
                          <a:pt x="2603" y="648"/>
                        </a:lnTo>
                        <a:lnTo>
                          <a:pt x="2754" y="648"/>
                        </a:lnTo>
                        <a:lnTo>
                          <a:pt x="2754" y="722"/>
                        </a:lnTo>
                        <a:lnTo>
                          <a:pt x="2827" y="722"/>
                        </a:lnTo>
                        <a:lnTo>
                          <a:pt x="2827" y="648"/>
                        </a:lnTo>
                        <a:lnTo>
                          <a:pt x="2898" y="648"/>
                        </a:lnTo>
                        <a:lnTo>
                          <a:pt x="2898" y="580"/>
                        </a:lnTo>
                        <a:lnTo>
                          <a:pt x="2754" y="580"/>
                        </a:lnTo>
                        <a:lnTo>
                          <a:pt x="2754" y="512"/>
                        </a:lnTo>
                        <a:lnTo>
                          <a:pt x="2673" y="512"/>
                        </a:lnTo>
                        <a:lnTo>
                          <a:pt x="2673" y="434"/>
                        </a:lnTo>
                        <a:lnTo>
                          <a:pt x="2754" y="434"/>
                        </a:lnTo>
                        <a:lnTo>
                          <a:pt x="2754" y="359"/>
                        </a:lnTo>
                        <a:lnTo>
                          <a:pt x="2982" y="359"/>
                        </a:lnTo>
                        <a:lnTo>
                          <a:pt x="2982" y="505"/>
                        </a:lnTo>
                        <a:lnTo>
                          <a:pt x="3130" y="505"/>
                        </a:lnTo>
                        <a:lnTo>
                          <a:pt x="3130" y="427"/>
                        </a:lnTo>
                        <a:lnTo>
                          <a:pt x="3271" y="427"/>
                        </a:lnTo>
                        <a:lnTo>
                          <a:pt x="3271" y="363"/>
                        </a:lnTo>
                        <a:lnTo>
                          <a:pt x="3350" y="363"/>
                        </a:lnTo>
                        <a:lnTo>
                          <a:pt x="3350" y="294"/>
                        </a:lnTo>
                        <a:lnTo>
                          <a:pt x="3350" y="217"/>
                        </a:lnTo>
                        <a:lnTo>
                          <a:pt x="3423" y="217"/>
                        </a:lnTo>
                        <a:lnTo>
                          <a:pt x="3423" y="145"/>
                        </a:lnTo>
                        <a:lnTo>
                          <a:pt x="3572" y="145"/>
                        </a:lnTo>
                        <a:lnTo>
                          <a:pt x="3572" y="75"/>
                        </a:lnTo>
                        <a:lnTo>
                          <a:pt x="3645" y="75"/>
                        </a:lnTo>
                        <a:lnTo>
                          <a:pt x="3645" y="0"/>
                        </a:lnTo>
                        <a:lnTo>
                          <a:pt x="3807" y="0"/>
                        </a:lnTo>
                        <a:lnTo>
                          <a:pt x="3807" y="75"/>
                        </a:lnTo>
                        <a:lnTo>
                          <a:pt x="3875" y="75"/>
                        </a:lnTo>
                        <a:lnTo>
                          <a:pt x="3875" y="151"/>
                        </a:lnTo>
                        <a:lnTo>
                          <a:pt x="3731" y="151"/>
                        </a:lnTo>
                        <a:lnTo>
                          <a:pt x="3731" y="289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 w="19050">
                    <a:solidFill>
                      <a:srgbClr val="FFD200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40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" name="Freeform 131"/>
                <p:cNvSpPr>
                  <a:spLocks/>
                </p:cNvSpPr>
                <p:nvPr/>
              </p:nvSpPr>
              <p:spPr bwMode="auto">
                <a:xfrm rot="518698">
                  <a:off x="4865441" y="2723030"/>
                  <a:ext cx="1052540" cy="751127"/>
                </a:xfrm>
                <a:custGeom>
                  <a:avLst/>
                  <a:gdLst/>
                  <a:ahLst/>
                  <a:cxnLst>
                    <a:cxn ang="0">
                      <a:pos x="982" y="1239"/>
                    </a:cxn>
                    <a:cxn ang="0">
                      <a:pos x="1036" y="1198"/>
                    </a:cxn>
                    <a:cxn ang="0">
                      <a:pos x="1082" y="1136"/>
                    </a:cxn>
                    <a:cxn ang="0">
                      <a:pos x="1149" y="1027"/>
                    </a:cxn>
                    <a:cxn ang="0">
                      <a:pos x="1223" y="1044"/>
                    </a:cxn>
                    <a:cxn ang="0">
                      <a:pos x="1350" y="1068"/>
                    </a:cxn>
                    <a:cxn ang="0">
                      <a:pos x="1449" y="1099"/>
                    </a:cxn>
                    <a:cxn ang="0">
                      <a:pos x="1512" y="1108"/>
                    </a:cxn>
                    <a:cxn ang="0">
                      <a:pos x="1590" y="1059"/>
                    </a:cxn>
                    <a:cxn ang="0">
                      <a:pos x="1643" y="1090"/>
                    </a:cxn>
                    <a:cxn ang="0">
                      <a:pos x="1673" y="1059"/>
                    </a:cxn>
                    <a:cxn ang="0">
                      <a:pos x="1766" y="1008"/>
                    </a:cxn>
                    <a:cxn ang="0">
                      <a:pos x="1739" y="972"/>
                    </a:cxn>
                    <a:cxn ang="0">
                      <a:pos x="1684" y="908"/>
                    </a:cxn>
                    <a:cxn ang="0">
                      <a:pos x="1646" y="838"/>
                    </a:cxn>
                    <a:cxn ang="0">
                      <a:pos x="1589" y="823"/>
                    </a:cxn>
                    <a:cxn ang="0">
                      <a:pos x="1550" y="775"/>
                    </a:cxn>
                    <a:cxn ang="0">
                      <a:pos x="1498" y="779"/>
                    </a:cxn>
                    <a:cxn ang="0">
                      <a:pos x="1452" y="720"/>
                    </a:cxn>
                    <a:cxn ang="0">
                      <a:pos x="1405" y="737"/>
                    </a:cxn>
                    <a:cxn ang="0">
                      <a:pos x="1350" y="779"/>
                    </a:cxn>
                    <a:cxn ang="0">
                      <a:pos x="1229" y="760"/>
                    </a:cxn>
                    <a:cxn ang="0">
                      <a:pos x="1149" y="672"/>
                    </a:cxn>
                    <a:cxn ang="0">
                      <a:pos x="998" y="632"/>
                    </a:cxn>
                    <a:cxn ang="0">
                      <a:pos x="859" y="570"/>
                    </a:cxn>
                    <a:cxn ang="0">
                      <a:pos x="836" y="508"/>
                    </a:cxn>
                    <a:cxn ang="0">
                      <a:pos x="811" y="437"/>
                    </a:cxn>
                    <a:cxn ang="0">
                      <a:pos x="745" y="357"/>
                    </a:cxn>
                    <a:cxn ang="0">
                      <a:pos x="693" y="367"/>
                    </a:cxn>
                    <a:cxn ang="0">
                      <a:pos x="649" y="367"/>
                    </a:cxn>
                    <a:cxn ang="0">
                      <a:pos x="597" y="363"/>
                    </a:cxn>
                    <a:cxn ang="0">
                      <a:pos x="555" y="256"/>
                    </a:cxn>
                    <a:cxn ang="0">
                      <a:pos x="424" y="249"/>
                    </a:cxn>
                    <a:cxn ang="0">
                      <a:pos x="385" y="210"/>
                    </a:cxn>
                    <a:cxn ang="0">
                      <a:pos x="349" y="169"/>
                    </a:cxn>
                    <a:cxn ang="0">
                      <a:pos x="384" y="91"/>
                    </a:cxn>
                    <a:cxn ang="0">
                      <a:pos x="378" y="0"/>
                    </a:cxn>
                    <a:cxn ang="0">
                      <a:pos x="293" y="56"/>
                    </a:cxn>
                    <a:cxn ang="0">
                      <a:pos x="245" y="62"/>
                    </a:cxn>
                    <a:cxn ang="0">
                      <a:pos x="189" y="63"/>
                    </a:cxn>
                    <a:cxn ang="0">
                      <a:pos x="143" y="169"/>
                    </a:cxn>
                    <a:cxn ang="0">
                      <a:pos x="81" y="244"/>
                    </a:cxn>
                    <a:cxn ang="0">
                      <a:pos x="30" y="396"/>
                    </a:cxn>
                    <a:cxn ang="0">
                      <a:pos x="3" y="455"/>
                    </a:cxn>
                    <a:cxn ang="0">
                      <a:pos x="40" y="514"/>
                    </a:cxn>
                    <a:cxn ang="0">
                      <a:pos x="120" y="613"/>
                    </a:cxn>
                    <a:cxn ang="0">
                      <a:pos x="154" y="672"/>
                    </a:cxn>
                    <a:cxn ang="0">
                      <a:pos x="145" y="760"/>
                    </a:cxn>
                    <a:cxn ang="0">
                      <a:pos x="149" y="926"/>
                    </a:cxn>
                    <a:cxn ang="0">
                      <a:pos x="173" y="975"/>
                    </a:cxn>
                    <a:cxn ang="0">
                      <a:pos x="227" y="1024"/>
                    </a:cxn>
                    <a:cxn ang="0">
                      <a:pos x="262" y="1127"/>
                    </a:cxn>
                    <a:cxn ang="0">
                      <a:pos x="330" y="1107"/>
                    </a:cxn>
                    <a:cxn ang="0">
                      <a:pos x="418" y="1088"/>
                    </a:cxn>
                    <a:cxn ang="0">
                      <a:pos x="468" y="1064"/>
                    </a:cxn>
                    <a:cxn ang="0">
                      <a:pos x="505" y="1045"/>
                    </a:cxn>
                    <a:cxn ang="0">
                      <a:pos x="538" y="1008"/>
                    </a:cxn>
                    <a:cxn ang="0">
                      <a:pos x="627" y="1047"/>
                    </a:cxn>
                    <a:cxn ang="0">
                      <a:pos x="690" y="1066"/>
                    </a:cxn>
                    <a:cxn ang="0">
                      <a:pos x="749" y="1183"/>
                    </a:cxn>
                    <a:cxn ang="0">
                      <a:pos x="829" y="1273"/>
                    </a:cxn>
                  </a:cxnLst>
                  <a:rect l="0" t="0" r="r" b="b"/>
                  <a:pathLst>
                    <a:path w="1771" h="1307">
                      <a:moveTo>
                        <a:pt x="932" y="1307"/>
                      </a:moveTo>
                      <a:lnTo>
                        <a:pt x="954" y="1307"/>
                      </a:lnTo>
                      <a:lnTo>
                        <a:pt x="954" y="1307"/>
                      </a:lnTo>
                      <a:lnTo>
                        <a:pt x="954" y="1307"/>
                      </a:lnTo>
                      <a:lnTo>
                        <a:pt x="960" y="1297"/>
                      </a:lnTo>
                      <a:lnTo>
                        <a:pt x="965" y="1287"/>
                      </a:lnTo>
                      <a:lnTo>
                        <a:pt x="972" y="1267"/>
                      </a:lnTo>
                      <a:lnTo>
                        <a:pt x="979" y="1247"/>
                      </a:lnTo>
                      <a:lnTo>
                        <a:pt x="982" y="1239"/>
                      </a:lnTo>
                      <a:lnTo>
                        <a:pt x="987" y="1230"/>
                      </a:lnTo>
                      <a:lnTo>
                        <a:pt x="987" y="1230"/>
                      </a:lnTo>
                      <a:lnTo>
                        <a:pt x="991" y="1224"/>
                      </a:lnTo>
                      <a:lnTo>
                        <a:pt x="995" y="1219"/>
                      </a:lnTo>
                      <a:lnTo>
                        <a:pt x="1000" y="1215"/>
                      </a:lnTo>
                      <a:lnTo>
                        <a:pt x="1004" y="1212"/>
                      </a:lnTo>
                      <a:lnTo>
                        <a:pt x="1014" y="1206"/>
                      </a:lnTo>
                      <a:lnTo>
                        <a:pt x="1026" y="1201"/>
                      </a:lnTo>
                      <a:lnTo>
                        <a:pt x="1036" y="1198"/>
                      </a:lnTo>
                      <a:lnTo>
                        <a:pt x="1047" y="1193"/>
                      </a:lnTo>
                      <a:lnTo>
                        <a:pt x="1052" y="1190"/>
                      </a:lnTo>
                      <a:lnTo>
                        <a:pt x="1057" y="1185"/>
                      </a:lnTo>
                      <a:lnTo>
                        <a:pt x="1061" y="1181"/>
                      </a:lnTo>
                      <a:lnTo>
                        <a:pt x="1064" y="1175"/>
                      </a:lnTo>
                      <a:lnTo>
                        <a:pt x="1064" y="1175"/>
                      </a:lnTo>
                      <a:lnTo>
                        <a:pt x="1069" y="1168"/>
                      </a:lnTo>
                      <a:lnTo>
                        <a:pt x="1073" y="1159"/>
                      </a:lnTo>
                      <a:lnTo>
                        <a:pt x="1082" y="1136"/>
                      </a:lnTo>
                      <a:lnTo>
                        <a:pt x="1090" y="1112"/>
                      </a:lnTo>
                      <a:lnTo>
                        <a:pt x="1100" y="1086"/>
                      </a:lnTo>
                      <a:lnTo>
                        <a:pt x="1105" y="1074"/>
                      </a:lnTo>
                      <a:lnTo>
                        <a:pt x="1110" y="1063"/>
                      </a:lnTo>
                      <a:lnTo>
                        <a:pt x="1117" y="1052"/>
                      </a:lnTo>
                      <a:lnTo>
                        <a:pt x="1124" y="1043"/>
                      </a:lnTo>
                      <a:lnTo>
                        <a:pt x="1131" y="1036"/>
                      </a:lnTo>
                      <a:lnTo>
                        <a:pt x="1140" y="1030"/>
                      </a:lnTo>
                      <a:lnTo>
                        <a:pt x="1149" y="1027"/>
                      </a:lnTo>
                      <a:lnTo>
                        <a:pt x="1159" y="1024"/>
                      </a:lnTo>
                      <a:lnTo>
                        <a:pt x="1159" y="1024"/>
                      </a:lnTo>
                      <a:lnTo>
                        <a:pt x="1169" y="1025"/>
                      </a:lnTo>
                      <a:lnTo>
                        <a:pt x="1178" y="1028"/>
                      </a:lnTo>
                      <a:lnTo>
                        <a:pt x="1187" y="1030"/>
                      </a:lnTo>
                      <a:lnTo>
                        <a:pt x="1195" y="1032"/>
                      </a:lnTo>
                      <a:lnTo>
                        <a:pt x="1210" y="1039"/>
                      </a:lnTo>
                      <a:lnTo>
                        <a:pt x="1223" y="1044"/>
                      </a:lnTo>
                      <a:lnTo>
                        <a:pt x="1223" y="1044"/>
                      </a:lnTo>
                      <a:lnTo>
                        <a:pt x="1285" y="1044"/>
                      </a:lnTo>
                      <a:lnTo>
                        <a:pt x="1285" y="1044"/>
                      </a:lnTo>
                      <a:lnTo>
                        <a:pt x="1285" y="1044"/>
                      </a:lnTo>
                      <a:lnTo>
                        <a:pt x="1295" y="1051"/>
                      </a:lnTo>
                      <a:lnTo>
                        <a:pt x="1306" y="1056"/>
                      </a:lnTo>
                      <a:lnTo>
                        <a:pt x="1316" y="1061"/>
                      </a:lnTo>
                      <a:lnTo>
                        <a:pt x="1326" y="1064"/>
                      </a:lnTo>
                      <a:lnTo>
                        <a:pt x="1339" y="1067"/>
                      </a:lnTo>
                      <a:lnTo>
                        <a:pt x="1350" y="1068"/>
                      </a:lnTo>
                      <a:lnTo>
                        <a:pt x="1377" y="1069"/>
                      </a:lnTo>
                      <a:lnTo>
                        <a:pt x="1377" y="1069"/>
                      </a:lnTo>
                      <a:lnTo>
                        <a:pt x="1387" y="1069"/>
                      </a:lnTo>
                      <a:lnTo>
                        <a:pt x="1397" y="1070"/>
                      </a:lnTo>
                      <a:lnTo>
                        <a:pt x="1405" y="1073"/>
                      </a:lnTo>
                      <a:lnTo>
                        <a:pt x="1413" y="1076"/>
                      </a:lnTo>
                      <a:lnTo>
                        <a:pt x="1426" y="1083"/>
                      </a:lnTo>
                      <a:lnTo>
                        <a:pt x="1438" y="1091"/>
                      </a:lnTo>
                      <a:lnTo>
                        <a:pt x="1449" y="1099"/>
                      </a:lnTo>
                      <a:lnTo>
                        <a:pt x="1462" y="1106"/>
                      </a:lnTo>
                      <a:lnTo>
                        <a:pt x="1469" y="1109"/>
                      </a:lnTo>
                      <a:lnTo>
                        <a:pt x="1477" y="1111"/>
                      </a:lnTo>
                      <a:lnTo>
                        <a:pt x="1485" y="1113"/>
                      </a:lnTo>
                      <a:lnTo>
                        <a:pt x="1494" y="1113"/>
                      </a:lnTo>
                      <a:lnTo>
                        <a:pt x="1494" y="1113"/>
                      </a:lnTo>
                      <a:lnTo>
                        <a:pt x="1500" y="1113"/>
                      </a:lnTo>
                      <a:lnTo>
                        <a:pt x="1506" y="1111"/>
                      </a:lnTo>
                      <a:lnTo>
                        <a:pt x="1512" y="1108"/>
                      </a:lnTo>
                      <a:lnTo>
                        <a:pt x="1516" y="1105"/>
                      </a:lnTo>
                      <a:lnTo>
                        <a:pt x="1527" y="1096"/>
                      </a:lnTo>
                      <a:lnTo>
                        <a:pt x="1536" y="1085"/>
                      </a:lnTo>
                      <a:lnTo>
                        <a:pt x="1547" y="1076"/>
                      </a:lnTo>
                      <a:lnTo>
                        <a:pt x="1559" y="1067"/>
                      </a:lnTo>
                      <a:lnTo>
                        <a:pt x="1566" y="1063"/>
                      </a:lnTo>
                      <a:lnTo>
                        <a:pt x="1573" y="1061"/>
                      </a:lnTo>
                      <a:lnTo>
                        <a:pt x="1581" y="1059"/>
                      </a:lnTo>
                      <a:lnTo>
                        <a:pt x="1590" y="1059"/>
                      </a:lnTo>
                      <a:lnTo>
                        <a:pt x="1590" y="1059"/>
                      </a:lnTo>
                      <a:lnTo>
                        <a:pt x="1594" y="1059"/>
                      </a:lnTo>
                      <a:lnTo>
                        <a:pt x="1599" y="1060"/>
                      </a:lnTo>
                      <a:lnTo>
                        <a:pt x="1607" y="1063"/>
                      </a:lnTo>
                      <a:lnTo>
                        <a:pt x="1614" y="1069"/>
                      </a:lnTo>
                      <a:lnTo>
                        <a:pt x="1621" y="1075"/>
                      </a:lnTo>
                      <a:lnTo>
                        <a:pt x="1628" y="1081"/>
                      </a:lnTo>
                      <a:lnTo>
                        <a:pt x="1636" y="1086"/>
                      </a:lnTo>
                      <a:lnTo>
                        <a:pt x="1643" y="1090"/>
                      </a:lnTo>
                      <a:lnTo>
                        <a:pt x="1647" y="1091"/>
                      </a:lnTo>
                      <a:lnTo>
                        <a:pt x="1652" y="1091"/>
                      </a:lnTo>
                      <a:lnTo>
                        <a:pt x="1652" y="1091"/>
                      </a:lnTo>
                      <a:lnTo>
                        <a:pt x="1653" y="1085"/>
                      </a:lnTo>
                      <a:lnTo>
                        <a:pt x="1654" y="1081"/>
                      </a:lnTo>
                      <a:lnTo>
                        <a:pt x="1655" y="1076"/>
                      </a:lnTo>
                      <a:lnTo>
                        <a:pt x="1658" y="1071"/>
                      </a:lnTo>
                      <a:lnTo>
                        <a:pt x="1665" y="1064"/>
                      </a:lnTo>
                      <a:lnTo>
                        <a:pt x="1673" y="1059"/>
                      </a:lnTo>
                      <a:lnTo>
                        <a:pt x="1682" y="1054"/>
                      </a:lnTo>
                      <a:lnTo>
                        <a:pt x="1692" y="1050"/>
                      </a:lnTo>
                      <a:lnTo>
                        <a:pt x="1715" y="1041"/>
                      </a:lnTo>
                      <a:lnTo>
                        <a:pt x="1727" y="1037"/>
                      </a:lnTo>
                      <a:lnTo>
                        <a:pt x="1737" y="1032"/>
                      </a:lnTo>
                      <a:lnTo>
                        <a:pt x="1747" y="1027"/>
                      </a:lnTo>
                      <a:lnTo>
                        <a:pt x="1756" y="1021"/>
                      </a:lnTo>
                      <a:lnTo>
                        <a:pt x="1764" y="1013"/>
                      </a:lnTo>
                      <a:lnTo>
                        <a:pt x="1766" y="1008"/>
                      </a:lnTo>
                      <a:lnTo>
                        <a:pt x="1768" y="1002"/>
                      </a:lnTo>
                      <a:lnTo>
                        <a:pt x="1769" y="998"/>
                      </a:lnTo>
                      <a:lnTo>
                        <a:pt x="1771" y="991"/>
                      </a:lnTo>
                      <a:lnTo>
                        <a:pt x="1771" y="984"/>
                      </a:lnTo>
                      <a:lnTo>
                        <a:pt x="1771" y="977"/>
                      </a:lnTo>
                      <a:lnTo>
                        <a:pt x="1771" y="977"/>
                      </a:lnTo>
                      <a:lnTo>
                        <a:pt x="1759" y="977"/>
                      </a:lnTo>
                      <a:lnTo>
                        <a:pt x="1749" y="975"/>
                      </a:lnTo>
                      <a:lnTo>
                        <a:pt x="1739" y="972"/>
                      </a:lnTo>
                      <a:lnTo>
                        <a:pt x="1730" y="968"/>
                      </a:lnTo>
                      <a:lnTo>
                        <a:pt x="1722" y="963"/>
                      </a:lnTo>
                      <a:lnTo>
                        <a:pt x="1715" y="957"/>
                      </a:lnTo>
                      <a:lnTo>
                        <a:pt x="1708" y="951"/>
                      </a:lnTo>
                      <a:lnTo>
                        <a:pt x="1701" y="944"/>
                      </a:lnTo>
                      <a:lnTo>
                        <a:pt x="1696" y="936"/>
                      </a:lnTo>
                      <a:lnTo>
                        <a:pt x="1691" y="926"/>
                      </a:lnTo>
                      <a:lnTo>
                        <a:pt x="1688" y="917"/>
                      </a:lnTo>
                      <a:lnTo>
                        <a:pt x="1684" y="908"/>
                      </a:lnTo>
                      <a:lnTo>
                        <a:pt x="1681" y="896"/>
                      </a:lnTo>
                      <a:lnTo>
                        <a:pt x="1680" y="886"/>
                      </a:lnTo>
                      <a:lnTo>
                        <a:pt x="1678" y="875"/>
                      </a:lnTo>
                      <a:lnTo>
                        <a:pt x="1677" y="863"/>
                      </a:lnTo>
                      <a:lnTo>
                        <a:pt x="1677" y="863"/>
                      </a:lnTo>
                      <a:lnTo>
                        <a:pt x="1672" y="860"/>
                      </a:lnTo>
                      <a:lnTo>
                        <a:pt x="1666" y="856"/>
                      </a:lnTo>
                      <a:lnTo>
                        <a:pt x="1655" y="847"/>
                      </a:lnTo>
                      <a:lnTo>
                        <a:pt x="1646" y="838"/>
                      </a:lnTo>
                      <a:lnTo>
                        <a:pt x="1640" y="833"/>
                      </a:lnTo>
                      <a:lnTo>
                        <a:pt x="1634" y="830"/>
                      </a:lnTo>
                      <a:lnTo>
                        <a:pt x="1634" y="830"/>
                      </a:lnTo>
                      <a:lnTo>
                        <a:pt x="1627" y="829"/>
                      </a:lnTo>
                      <a:lnTo>
                        <a:pt x="1621" y="827"/>
                      </a:lnTo>
                      <a:lnTo>
                        <a:pt x="1608" y="827"/>
                      </a:lnTo>
                      <a:lnTo>
                        <a:pt x="1601" y="827"/>
                      </a:lnTo>
                      <a:lnTo>
                        <a:pt x="1596" y="826"/>
                      </a:lnTo>
                      <a:lnTo>
                        <a:pt x="1589" y="823"/>
                      </a:lnTo>
                      <a:lnTo>
                        <a:pt x="1583" y="819"/>
                      </a:lnTo>
                      <a:lnTo>
                        <a:pt x="1583" y="819"/>
                      </a:lnTo>
                      <a:lnTo>
                        <a:pt x="1577" y="815"/>
                      </a:lnTo>
                      <a:lnTo>
                        <a:pt x="1574" y="809"/>
                      </a:lnTo>
                      <a:lnTo>
                        <a:pt x="1569" y="798"/>
                      </a:lnTo>
                      <a:lnTo>
                        <a:pt x="1566" y="791"/>
                      </a:lnTo>
                      <a:lnTo>
                        <a:pt x="1562" y="785"/>
                      </a:lnTo>
                      <a:lnTo>
                        <a:pt x="1556" y="779"/>
                      </a:lnTo>
                      <a:lnTo>
                        <a:pt x="1550" y="775"/>
                      </a:lnTo>
                      <a:lnTo>
                        <a:pt x="1550" y="775"/>
                      </a:lnTo>
                      <a:lnTo>
                        <a:pt x="1545" y="775"/>
                      </a:lnTo>
                      <a:lnTo>
                        <a:pt x="1542" y="773"/>
                      </a:lnTo>
                      <a:lnTo>
                        <a:pt x="1533" y="775"/>
                      </a:lnTo>
                      <a:lnTo>
                        <a:pt x="1519" y="780"/>
                      </a:lnTo>
                      <a:lnTo>
                        <a:pt x="1512" y="783"/>
                      </a:lnTo>
                      <a:lnTo>
                        <a:pt x="1505" y="781"/>
                      </a:lnTo>
                      <a:lnTo>
                        <a:pt x="1501" y="780"/>
                      </a:lnTo>
                      <a:lnTo>
                        <a:pt x="1498" y="779"/>
                      </a:lnTo>
                      <a:lnTo>
                        <a:pt x="1494" y="776"/>
                      </a:lnTo>
                      <a:lnTo>
                        <a:pt x="1491" y="771"/>
                      </a:lnTo>
                      <a:lnTo>
                        <a:pt x="1491" y="771"/>
                      </a:lnTo>
                      <a:lnTo>
                        <a:pt x="1485" y="765"/>
                      </a:lnTo>
                      <a:lnTo>
                        <a:pt x="1481" y="758"/>
                      </a:lnTo>
                      <a:lnTo>
                        <a:pt x="1469" y="740"/>
                      </a:lnTo>
                      <a:lnTo>
                        <a:pt x="1463" y="731"/>
                      </a:lnTo>
                      <a:lnTo>
                        <a:pt x="1456" y="724"/>
                      </a:lnTo>
                      <a:lnTo>
                        <a:pt x="1452" y="720"/>
                      </a:lnTo>
                      <a:lnTo>
                        <a:pt x="1448" y="718"/>
                      </a:lnTo>
                      <a:lnTo>
                        <a:pt x="1444" y="717"/>
                      </a:lnTo>
                      <a:lnTo>
                        <a:pt x="1439" y="717"/>
                      </a:lnTo>
                      <a:lnTo>
                        <a:pt x="1439" y="717"/>
                      </a:lnTo>
                      <a:lnTo>
                        <a:pt x="1432" y="717"/>
                      </a:lnTo>
                      <a:lnTo>
                        <a:pt x="1425" y="719"/>
                      </a:lnTo>
                      <a:lnTo>
                        <a:pt x="1420" y="723"/>
                      </a:lnTo>
                      <a:lnTo>
                        <a:pt x="1414" y="726"/>
                      </a:lnTo>
                      <a:lnTo>
                        <a:pt x="1405" y="737"/>
                      </a:lnTo>
                      <a:lnTo>
                        <a:pt x="1397" y="748"/>
                      </a:lnTo>
                      <a:lnTo>
                        <a:pt x="1387" y="760"/>
                      </a:lnTo>
                      <a:lnTo>
                        <a:pt x="1383" y="764"/>
                      </a:lnTo>
                      <a:lnTo>
                        <a:pt x="1377" y="769"/>
                      </a:lnTo>
                      <a:lnTo>
                        <a:pt x="1371" y="773"/>
                      </a:lnTo>
                      <a:lnTo>
                        <a:pt x="1365" y="777"/>
                      </a:lnTo>
                      <a:lnTo>
                        <a:pt x="1359" y="778"/>
                      </a:lnTo>
                      <a:lnTo>
                        <a:pt x="1350" y="779"/>
                      </a:lnTo>
                      <a:lnTo>
                        <a:pt x="1350" y="779"/>
                      </a:lnTo>
                      <a:lnTo>
                        <a:pt x="1332" y="778"/>
                      </a:lnTo>
                      <a:lnTo>
                        <a:pt x="1314" y="776"/>
                      </a:lnTo>
                      <a:lnTo>
                        <a:pt x="1296" y="772"/>
                      </a:lnTo>
                      <a:lnTo>
                        <a:pt x="1277" y="771"/>
                      </a:lnTo>
                      <a:lnTo>
                        <a:pt x="1277" y="771"/>
                      </a:lnTo>
                      <a:lnTo>
                        <a:pt x="1263" y="771"/>
                      </a:lnTo>
                      <a:lnTo>
                        <a:pt x="1249" y="768"/>
                      </a:lnTo>
                      <a:lnTo>
                        <a:pt x="1239" y="764"/>
                      </a:lnTo>
                      <a:lnTo>
                        <a:pt x="1229" y="760"/>
                      </a:lnTo>
                      <a:lnTo>
                        <a:pt x="1220" y="754"/>
                      </a:lnTo>
                      <a:lnTo>
                        <a:pt x="1212" y="747"/>
                      </a:lnTo>
                      <a:lnTo>
                        <a:pt x="1206" y="739"/>
                      </a:lnTo>
                      <a:lnTo>
                        <a:pt x="1200" y="731"/>
                      </a:lnTo>
                      <a:lnTo>
                        <a:pt x="1187" y="714"/>
                      </a:lnTo>
                      <a:lnTo>
                        <a:pt x="1174" y="695"/>
                      </a:lnTo>
                      <a:lnTo>
                        <a:pt x="1166" y="687"/>
                      </a:lnTo>
                      <a:lnTo>
                        <a:pt x="1158" y="679"/>
                      </a:lnTo>
                      <a:lnTo>
                        <a:pt x="1149" y="672"/>
                      </a:lnTo>
                      <a:lnTo>
                        <a:pt x="1138" y="665"/>
                      </a:lnTo>
                      <a:lnTo>
                        <a:pt x="1138" y="665"/>
                      </a:lnTo>
                      <a:lnTo>
                        <a:pt x="1124" y="661"/>
                      </a:lnTo>
                      <a:lnTo>
                        <a:pt x="1107" y="656"/>
                      </a:lnTo>
                      <a:lnTo>
                        <a:pt x="1067" y="649"/>
                      </a:lnTo>
                      <a:lnTo>
                        <a:pt x="1047" y="646"/>
                      </a:lnTo>
                      <a:lnTo>
                        <a:pt x="1026" y="641"/>
                      </a:lnTo>
                      <a:lnTo>
                        <a:pt x="1008" y="635"/>
                      </a:lnTo>
                      <a:lnTo>
                        <a:pt x="998" y="632"/>
                      </a:lnTo>
                      <a:lnTo>
                        <a:pt x="991" y="628"/>
                      </a:lnTo>
                      <a:lnTo>
                        <a:pt x="991" y="628"/>
                      </a:lnTo>
                      <a:lnTo>
                        <a:pt x="981" y="623"/>
                      </a:lnTo>
                      <a:lnTo>
                        <a:pt x="973" y="617"/>
                      </a:lnTo>
                      <a:lnTo>
                        <a:pt x="958" y="603"/>
                      </a:lnTo>
                      <a:lnTo>
                        <a:pt x="944" y="587"/>
                      </a:lnTo>
                      <a:lnTo>
                        <a:pt x="928" y="570"/>
                      </a:lnTo>
                      <a:lnTo>
                        <a:pt x="928" y="570"/>
                      </a:lnTo>
                      <a:lnTo>
                        <a:pt x="859" y="570"/>
                      </a:lnTo>
                      <a:lnTo>
                        <a:pt x="859" y="570"/>
                      </a:lnTo>
                      <a:lnTo>
                        <a:pt x="859" y="570"/>
                      </a:lnTo>
                      <a:lnTo>
                        <a:pt x="855" y="565"/>
                      </a:lnTo>
                      <a:lnTo>
                        <a:pt x="851" y="560"/>
                      </a:lnTo>
                      <a:lnTo>
                        <a:pt x="845" y="551"/>
                      </a:lnTo>
                      <a:lnTo>
                        <a:pt x="843" y="541"/>
                      </a:lnTo>
                      <a:lnTo>
                        <a:pt x="841" y="531"/>
                      </a:lnTo>
                      <a:lnTo>
                        <a:pt x="838" y="519"/>
                      </a:lnTo>
                      <a:lnTo>
                        <a:pt x="836" y="508"/>
                      </a:lnTo>
                      <a:lnTo>
                        <a:pt x="833" y="496"/>
                      </a:lnTo>
                      <a:lnTo>
                        <a:pt x="829" y="490"/>
                      </a:lnTo>
                      <a:lnTo>
                        <a:pt x="826" y="485"/>
                      </a:lnTo>
                      <a:lnTo>
                        <a:pt x="826" y="485"/>
                      </a:lnTo>
                      <a:lnTo>
                        <a:pt x="820" y="473"/>
                      </a:lnTo>
                      <a:lnTo>
                        <a:pt x="815" y="459"/>
                      </a:lnTo>
                      <a:lnTo>
                        <a:pt x="812" y="448"/>
                      </a:lnTo>
                      <a:lnTo>
                        <a:pt x="811" y="437"/>
                      </a:lnTo>
                      <a:lnTo>
                        <a:pt x="811" y="437"/>
                      </a:lnTo>
                      <a:lnTo>
                        <a:pt x="811" y="409"/>
                      </a:lnTo>
                      <a:lnTo>
                        <a:pt x="811" y="409"/>
                      </a:lnTo>
                      <a:lnTo>
                        <a:pt x="810" y="405"/>
                      </a:lnTo>
                      <a:lnTo>
                        <a:pt x="809" y="402"/>
                      </a:lnTo>
                      <a:lnTo>
                        <a:pt x="799" y="392"/>
                      </a:lnTo>
                      <a:lnTo>
                        <a:pt x="788" y="383"/>
                      </a:lnTo>
                      <a:lnTo>
                        <a:pt x="774" y="373"/>
                      </a:lnTo>
                      <a:lnTo>
                        <a:pt x="759" y="364"/>
                      </a:lnTo>
                      <a:lnTo>
                        <a:pt x="745" y="357"/>
                      </a:lnTo>
                      <a:lnTo>
                        <a:pt x="734" y="351"/>
                      </a:lnTo>
                      <a:lnTo>
                        <a:pt x="727" y="349"/>
                      </a:lnTo>
                      <a:lnTo>
                        <a:pt x="727" y="349"/>
                      </a:lnTo>
                      <a:lnTo>
                        <a:pt x="722" y="350"/>
                      </a:lnTo>
                      <a:lnTo>
                        <a:pt x="719" y="352"/>
                      </a:lnTo>
                      <a:lnTo>
                        <a:pt x="711" y="358"/>
                      </a:lnTo>
                      <a:lnTo>
                        <a:pt x="703" y="365"/>
                      </a:lnTo>
                      <a:lnTo>
                        <a:pt x="698" y="367"/>
                      </a:lnTo>
                      <a:lnTo>
                        <a:pt x="693" y="367"/>
                      </a:lnTo>
                      <a:lnTo>
                        <a:pt x="693" y="367"/>
                      </a:lnTo>
                      <a:lnTo>
                        <a:pt x="687" y="367"/>
                      </a:lnTo>
                      <a:lnTo>
                        <a:pt x="682" y="365"/>
                      </a:lnTo>
                      <a:lnTo>
                        <a:pt x="678" y="361"/>
                      </a:lnTo>
                      <a:lnTo>
                        <a:pt x="675" y="357"/>
                      </a:lnTo>
                      <a:lnTo>
                        <a:pt x="675" y="357"/>
                      </a:lnTo>
                      <a:lnTo>
                        <a:pt x="668" y="358"/>
                      </a:lnTo>
                      <a:lnTo>
                        <a:pt x="661" y="360"/>
                      </a:lnTo>
                      <a:lnTo>
                        <a:pt x="649" y="367"/>
                      </a:lnTo>
                      <a:lnTo>
                        <a:pt x="637" y="372"/>
                      </a:lnTo>
                      <a:lnTo>
                        <a:pt x="630" y="374"/>
                      </a:lnTo>
                      <a:lnTo>
                        <a:pt x="623" y="374"/>
                      </a:lnTo>
                      <a:lnTo>
                        <a:pt x="623" y="374"/>
                      </a:lnTo>
                      <a:lnTo>
                        <a:pt x="618" y="374"/>
                      </a:lnTo>
                      <a:lnTo>
                        <a:pt x="613" y="373"/>
                      </a:lnTo>
                      <a:lnTo>
                        <a:pt x="608" y="372"/>
                      </a:lnTo>
                      <a:lnTo>
                        <a:pt x="604" y="369"/>
                      </a:lnTo>
                      <a:lnTo>
                        <a:pt x="597" y="363"/>
                      </a:lnTo>
                      <a:lnTo>
                        <a:pt x="592" y="355"/>
                      </a:lnTo>
                      <a:lnTo>
                        <a:pt x="588" y="345"/>
                      </a:lnTo>
                      <a:lnTo>
                        <a:pt x="584" y="335"/>
                      </a:lnTo>
                      <a:lnTo>
                        <a:pt x="578" y="312"/>
                      </a:lnTo>
                      <a:lnTo>
                        <a:pt x="574" y="289"/>
                      </a:lnTo>
                      <a:lnTo>
                        <a:pt x="570" y="279"/>
                      </a:lnTo>
                      <a:lnTo>
                        <a:pt x="567" y="269"/>
                      </a:lnTo>
                      <a:lnTo>
                        <a:pt x="562" y="261"/>
                      </a:lnTo>
                      <a:lnTo>
                        <a:pt x="555" y="256"/>
                      </a:lnTo>
                      <a:lnTo>
                        <a:pt x="552" y="253"/>
                      </a:lnTo>
                      <a:lnTo>
                        <a:pt x="548" y="251"/>
                      </a:lnTo>
                      <a:lnTo>
                        <a:pt x="544" y="250"/>
                      </a:lnTo>
                      <a:lnTo>
                        <a:pt x="539" y="250"/>
                      </a:lnTo>
                      <a:lnTo>
                        <a:pt x="539" y="250"/>
                      </a:lnTo>
                      <a:lnTo>
                        <a:pt x="447" y="250"/>
                      </a:lnTo>
                      <a:lnTo>
                        <a:pt x="447" y="250"/>
                      </a:lnTo>
                      <a:lnTo>
                        <a:pt x="436" y="250"/>
                      </a:lnTo>
                      <a:lnTo>
                        <a:pt x="424" y="249"/>
                      </a:lnTo>
                      <a:lnTo>
                        <a:pt x="414" y="246"/>
                      </a:lnTo>
                      <a:lnTo>
                        <a:pt x="405" y="244"/>
                      </a:lnTo>
                      <a:lnTo>
                        <a:pt x="397" y="238"/>
                      </a:lnTo>
                      <a:lnTo>
                        <a:pt x="393" y="235"/>
                      </a:lnTo>
                      <a:lnTo>
                        <a:pt x="391" y="231"/>
                      </a:lnTo>
                      <a:lnTo>
                        <a:pt x="389" y="227"/>
                      </a:lnTo>
                      <a:lnTo>
                        <a:pt x="386" y="222"/>
                      </a:lnTo>
                      <a:lnTo>
                        <a:pt x="386" y="215"/>
                      </a:lnTo>
                      <a:lnTo>
                        <a:pt x="385" y="210"/>
                      </a:lnTo>
                      <a:lnTo>
                        <a:pt x="385" y="210"/>
                      </a:lnTo>
                      <a:lnTo>
                        <a:pt x="378" y="207"/>
                      </a:lnTo>
                      <a:lnTo>
                        <a:pt x="372" y="205"/>
                      </a:lnTo>
                      <a:lnTo>
                        <a:pt x="366" y="201"/>
                      </a:lnTo>
                      <a:lnTo>
                        <a:pt x="361" y="198"/>
                      </a:lnTo>
                      <a:lnTo>
                        <a:pt x="355" y="192"/>
                      </a:lnTo>
                      <a:lnTo>
                        <a:pt x="352" y="185"/>
                      </a:lnTo>
                      <a:lnTo>
                        <a:pt x="349" y="178"/>
                      </a:lnTo>
                      <a:lnTo>
                        <a:pt x="349" y="169"/>
                      </a:lnTo>
                      <a:lnTo>
                        <a:pt x="349" y="169"/>
                      </a:lnTo>
                      <a:lnTo>
                        <a:pt x="349" y="162"/>
                      </a:lnTo>
                      <a:lnTo>
                        <a:pt x="351" y="157"/>
                      </a:lnTo>
                      <a:lnTo>
                        <a:pt x="355" y="145"/>
                      </a:lnTo>
                      <a:lnTo>
                        <a:pt x="361" y="135"/>
                      </a:lnTo>
                      <a:lnTo>
                        <a:pt x="367" y="124"/>
                      </a:lnTo>
                      <a:lnTo>
                        <a:pt x="374" y="114"/>
                      </a:lnTo>
                      <a:lnTo>
                        <a:pt x="379" y="104"/>
                      </a:lnTo>
                      <a:lnTo>
                        <a:pt x="384" y="91"/>
                      </a:lnTo>
                      <a:lnTo>
                        <a:pt x="385" y="84"/>
                      </a:lnTo>
                      <a:lnTo>
                        <a:pt x="385" y="77"/>
                      </a:lnTo>
                      <a:lnTo>
                        <a:pt x="385" y="77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85" y="16"/>
                      </a:lnTo>
                      <a:lnTo>
                        <a:pt x="383" y="12"/>
                      </a:lnTo>
                      <a:lnTo>
                        <a:pt x="380" y="7"/>
                      </a:lnTo>
                      <a:lnTo>
                        <a:pt x="378" y="0"/>
                      </a:lnTo>
                      <a:lnTo>
                        <a:pt x="378" y="0"/>
                      </a:lnTo>
                      <a:lnTo>
                        <a:pt x="369" y="4"/>
                      </a:lnTo>
                      <a:lnTo>
                        <a:pt x="360" y="7"/>
                      </a:lnTo>
                      <a:lnTo>
                        <a:pt x="351" y="12"/>
                      </a:lnTo>
                      <a:lnTo>
                        <a:pt x="342" y="17"/>
                      </a:lnTo>
                      <a:lnTo>
                        <a:pt x="328" y="29"/>
                      </a:lnTo>
                      <a:lnTo>
                        <a:pt x="314" y="40"/>
                      </a:lnTo>
                      <a:lnTo>
                        <a:pt x="300" y="52"/>
                      </a:lnTo>
                      <a:lnTo>
                        <a:pt x="293" y="56"/>
                      </a:lnTo>
                      <a:lnTo>
                        <a:pt x="285" y="61"/>
                      </a:lnTo>
                      <a:lnTo>
                        <a:pt x="277" y="65"/>
                      </a:lnTo>
                      <a:lnTo>
                        <a:pt x="269" y="68"/>
                      </a:lnTo>
                      <a:lnTo>
                        <a:pt x="260" y="69"/>
                      </a:lnTo>
                      <a:lnTo>
                        <a:pt x="249" y="70"/>
                      </a:lnTo>
                      <a:lnTo>
                        <a:pt x="249" y="70"/>
                      </a:lnTo>
                      <a:lnTo>
                        <a:pt x="248" y="69"/>
                      </a:lnTo>
                      <a:lnTo>
                        <a:pt x="247" y="68"/>
                      </a:lnTo>
                      <a:lnTo>
                        <a:pt x="245" y="62"/>
                      </a:lnTo>
                      <a:lnTo>
                        <a:pt x="242" y="56"/>
                      </a:lnTo>
                      <a:lnTo>
                        <a:pt x="242" y="52"/>
                      </a:lnTo>
                      <a:lnTo>
                        <a:pt x="242" y="52"/>
                      </a:lnTo>
                      <a:lnTo>
                        <a:pt x="224" y="52"/>
                      </a:lnTo>
                      <a:lnTo>
                        <a:pt x="224" y="52"/>
                      </a:lnTo>
                      <a:lnTo>
                        <a:pt x="214" y="53"/>
                      </a:lnTo>
                      <a:lnTo>
                        <a:pt x="204" y="54"/>
                      </a:lnTo>
                      <a:lnTo>
                        <a:pt x="196" y="58"/>
                      </a:lnTo>
                      <a:lnTo>
                        <a:pt x="189" y="63"/>
                      </a:lnTo>
                      <a:lnTo>
                        <a:pt x="183" y="69"/>
                      </a:lnTo>
                      <a:lnTo>
                        <a:pt x="177" y="75"/>
                      </a:lnTo>
                      <a:lnTo>
                        <a:pt x="171" y="83"/>
                      </a:lnTo>
                      <a:lnTo>
                        <a:pt x="166" y="91"/>
                      </a:lnTo>
                      <a:lnTo>
                        <a:pt x="158" y="109"/>
                      </a:lnTo>
                      <a:lnTo>
                        <a:pt x="153" y="129"/>
                      </a:lnTo>
                      <a:lnTo>
                        <a:pt x="147" y="150"/>
                      </a:lnTo>
                      <a:lnTo>
                        <a:pt x="143" y="169"/>
                      </a:lnTo>
                      <a:lnTo>
                        <a:pt x="143" y="169"/>
                      </a:lnTo>
                      <a:lnTo>
                        <a:pt x="142" y="173"/>
                      </a:lnTo>
                      <a:lnTo>
                        <a:pt x="141" y="176"/>
                      </a:lnTo>
                      <a:lnTo>
                        <a:pt x="137" y="184"/>
                      </a:lnTo>
                      <a:lnTo>
                        <a:pt x="128" y="192"/>
                      </a:lnTo>
                      <a:lnTo>
                        <a:pt x="119" y="203"/>
                      </a:lnTo>
                      <a:lnTo>
                        <a:pt x="101" y="221"/>
                      </a:lnTo>
                      <a:lnTo>
                        <a:pt x="88" y="235"/>
                      </a:lnTo>
                      <a:lnTo>
                        <a:pt x="88" y="235"/>
                      </a:lnTo>
                      <a:lnTo>
                        <a:pt x="81" y="244"/>
                      </a:lnTo>
                      <a:lnTo>
                        <a:pt x="76" y="252"/>
                      </a:lnTo>
                      <a:lnTo>
                        <a:pt x="67" y="269"/>
                      </a:lnTo>
                      <a:lnTo>
                        <a:pt x="61" y="288"/>
                      </a:lnTo>
                      <a:lnTo>
                        <a:pt x="55" y="306"/>
                      </a:lnTo>
                      <a:lnTo>
                        <a:pt x="46" y="346"/>
                      </a:lnTo>
                      <a:lnTo>
                        <a:pt x="40" y="367"/>
                      </a:lnTo>
                      <a:lnTo>
                        <a:pt x="33" y="389"/>
                      </a:lnTo>
                      <a:lnTo>
                        <a:pt x="33" y="389"/>
                      </a:lnTo>
                      <a:lnTo>
                        <a:pt x="30" y="396"/>
                      </a:lnTo>
                      <a:lnTo>
                        <a:pt x="25" y="403"/>
                      </a:lnTo>
                      <a:lnTo>
                        <a:pt x="13" y="418"/>
                      </a:lnTo>
                      <a:lnTo>
                        <a:pt x="9" y="425"/>
                      </a:lnTo>
                      <a:lnTo>
                        <a:pt x="4" y="433"/>
                      </a:lnTo>
                      <a:lnTo>
                        <a:pt x="1" y="440"/>
                      </a:lnTo>
                      <a:lnTo>
                        <a:pt x="0" y="448"/>
                      </a:lnTo>
                      <a:lnTo>
                        <a:pt x="0" y="448"/>
                      </a:lnTo>
                      <a:lnTo>
                        <a:pt x="1" y="451"/>
                      </a:lnTo>
                      <a:lnTo>
                        <a:pt x="3" y="455"/>
                      </a:lnTo>
                      <a:lnTo>
                        <a:pt x="9" y="460"/>
                      </a:lnTo>
                      <a:lnTo>
                        <a:pt x="15" y="466"/>
                      </a:lnTo>
                      <a:lnTo>
                        <a:pt x="17" y="468"/>
                      </a:lnTo>
                      <a:lnTo>
                        <a:pt x="18" y="471"/>
                      </a:lnTo>
                      <a:lnTo>
                        <a:pt x="18" y="471"/>
                      </a:lnTo>
                      <a:lnTo>
                        <a:pt x="23" y="483"/>
                      </a:lnTo>
                      <a:lnTo>
                        <a:pt x="28" y="495"/>
                      </a:lnTo>
                      <a:lnTo>
                        <a:pt x="34" y="505"/>
                      </a:lnTo>
                      <a:lnTo>
                        <a:pt x="40" y="514"/>
                      </a:lnTo>
                      <a:lnTo>
                        <a:pt x="47" y="523"/>
                      </a:lnTo>
                      <a:lnTo>
                        <a:pt x="55" y="531"/>
                      </a:lnTo>
                      <a:lnTo>
                        <a:pt x="70" y="544"/>
                      </a:lnTo>
                      <a:lnTo>
                        <a:pt x="85" y="558"/>
                      </a:lnTo>
                      <a:lnTo>
                        <a:pt x="99" y="574"/>
                      </a:lnTo>
                      <a:lnTo>
                        <a:pt x="105" y="582"/>
                      </a:lnTo>
                      <a:lnTo>
                        <a:pt x="111" y="592"/>
                      </a:lnTo>
                      <a:lnTo>
                        <a:pt x="116" y="602"/>
                      </a:lnTo>
                      <a:lnTo>
                        <a:pt x="120" y="613"/>
                      </a:lnTo>
                      <a:lnTo>
                        <a:pt x="120" y="613"/>
                      </a:lnTo>
                      <a:lnTo>
                        <a:pt x="125" y="620"/>
                      </a:lnTo>
                      <a:lnTo>
                        <a:pt x="131" y="627"/>
                      </a:lnTo>
                      <a:lnTo>
                        <a:pt x="141" y="640"/>
                      </a:lnTo>
                      <a:lnTo>
                        <a:pt x="146" y="648"/>
                      </a:lnTo>
                      <a:lnTo>
                        <a:pt x="150" y="655"/>
                      </a:lnTo>
                      <a:lnTo>
                        <a:pt x="153" y="663"/>
                      </a:lnTo>
                      <a:lnTo>
                        <a:pt x="154" y="672"/>
                      </a:lnTo>
                      <a:lnTo>
                        <a:pt x="154" y="672"/>
                      </a:lnTo>
                      <a:lnTo>
                        <a:pt x="154" y="680"/>
                      </a:lnTo>
                      <a:lnTo>
                        <a:pt x="153" y="688"/>
                      </a:lnTo>
                      <a:lnTo>
                        <a:pt x="148" y="702"/>
                      </a:lnTo>
                      <a:lnTo>
                        <a:pt x="145" y="716"/>
                      </a:lnTo>
                      <a:lnTo>
                        <a:pt x="143" y="723"/>
                      </a:lnTo>
                      <a:lnTo>
                        <a:pt x="143" y="731"/>
                      </a:lnTo>
                      <a:lnTo>
                        <a:pt x="143" y="731"/>
                      </a:lnTo>
                      <a:lnTo>
                        <a:pt x="143" y="746"/>
                      </a:lnTo>
                      <a:lnTo>
                        <a:pt x="145" y="760"/>
                      </a:lnTo>
                      <a:lnTo>
                        <a:pt x="148" y="788"/>
                      </a:lnTo>
                      <a:lnTo>
                        <a:pt x="153" y="816"/>
                      </a:lnTo>
                      <a:lnTo>
                        <a:pt x="154" y="830"/>
                      </a:lnTo>
                      <a:lnTo>
                        <a:pt x="154" y="845"/>
                      </a:lnTo>
                      <a:lnTo>
                        <a:pt x="154" y="845"/>
                      </a:lnTo>
                      <a:lnTo>
                        <a:pt x="154" y="911"/>
                      </a:lnTo>
                      <a:lnTo>
                        <a:pt x="154" y="911"/>
                      </a:lnTo>
                      <a:lnTo>
                        <a:pt x="153" y="918"/>
                      </a:lnTo>
                      <a:lnTo>
                        <a:pt x="149" y="926"/>
                      </a:lnTo>
                      <a:lnTo>
                        <a:pt x="147" y="937"/>
                      </a:lnTo>
                      <a:lnTo>
                        <a:pt x="146" y="943"/>
                      </a:lnTo>
                      <a:lnTo>
                        <a:pt x="147" y="948"/>
                      </a:lnTo>
                      <a:lnTo>
                        <a:pt x="147" y="948"/>
                      </a:lnTo>
                      <a:lnTo>
                        <a:pt x="149" y="954"/>
                      </a:lnTo>
                      <a:lnTo>
                        <a:pt x="153" y="960"/>
                      </a:lnTo>
                      <a:lnTo>
                        <a:pt x="157" y="964"/>
                      </a:lnTo>
                      <a:lnTo>
                        <a:pt x="162" y="968"/>
                      </a:lnTo>
                      <a:lnTo>
                        <a:pt x="173" y="975"/>
                      </a:lnTo>
                      <a:lnTo>
                        <a:pt x="185" y="979"/>
                      </a:lnTo>
                      <a:lnTo>
                        <a:pt x="198" y="984"/>
                      </a:lnTo>
                      <a:lnTo>
                        <a:pt x="209" y="990"/>
                      </a:lnTo>
                      <a:lnTo>
                        <a:pt x="214" y="994"/>
                      </a:lnTo>
                      <a:lnTo>
                        <a:pt x="217" y="999"/>
                      </a:lnTo>
                      <a:lnTo>
                        <a:pt x="222" y="1004"/>
                      </a:lnTo>
                      <a:lnTo>
                        <a:pt x="224" y="1010"/>
                      </a:lnTo>
                      <a:lnTo>
                        <a:pt x="224" y="1010"/>
                      </a:lnTo>
                      <a:lnTo>
                        <a:pt x="227" y="1024"/>
                      </a:lnTo>
                      <a:lnTo>
                        <a:pt x="232" y="1041"/>
                      </a:lnTo>
                      <a:lnTo>
                        <a:pt x="239" y="1076"/>
                      </a:lnTo>
                      <a:lnTo>
                        <a:pt x="246" y="1117"/>
                      </a:lnTo>
                      <a:lnTo>
                        <a:pt x="246" y="1117"/>
                      </a:lnTo>
                      <a:lnTo>
                        <a:pt x="249" y="1117"/>
                      </a:lnTo>
                      <a:lnTo>
                        <a:pt x="249" y="1117"/>
                      </a:lnTo>
                      <a:lnTo>
                        <a:pt x="249" y="1117"/>
                      </a:lnTo>
                      <a:lnTo>
                        <a:pt x="255" y="1122"/>
                      </a:lnTo>
                      <a:lnTo>
                        <a:pt x="262" y="1127"/>
                      </a:lnTo>
                      <a:lnTo>
                        <a:pt x="271" y="1130"/>
                      </a:lnTo>
                      <a:lnTo>
                        <a:pt x="276" y="1131"/>
                      </a:lnTo>
                      <a:lnTo>
                        <a:pt x="283" y="1132"/>
                      </a:lnTo>
                      <a:lnTo>
                        <a:pt x="283" y="1132"/>
                      </a:lnTo>
                      <a:lnTo>
                        <a:pt x="295" y="1131"/>
                      </a:lnTo>
                      <a:lnTo>
                        <a:pt x="305" y="1128"/>
                      </a:lnTo>
                      <a:lnTo>
                        <a:pt x="313" y="1124"/>
                      </a:lnTo>
                      <a:lnTo>
                        <a:pt x="319" y="1119"/>
                      </a:lnTo>
                      <a:lnTo>
                        <a:pt x="330" y="1107"/>
                      </a:lnTo>
                      <a:lnTo>
                        <a:pt x="336" y="1100"/>
                      </a:lnTo>
                      <a:lnTo>
                        <a:pt x="341" y="1094"/>
                      </a:lnTo>
                      <a:lnTo>
                        <a:pt x="341" y="1094"/>
                      </a:lnTo>
                      <a:lnTo>
                        <a:pt x="348" y="1092"/>
                      </a:lnTo>
                      <a:lnTo>
                        <a:pt x="355" y="1090"/>
                      </a:lnTo>
                      <a:lnTo>
                        <a:pt x="370" y="1088"/>
                      </a:lnTo>
                      <a:lnTo>
                        <a:pt x="386" y="1086"/>
                      </a:lnTo>
                      <a:lnTo>
                        <a:pt x="402" y="1088"/>
                      </a:lnTo>
                      <a:lnTo>
                        <a:pt x="418" y="1088"/>
                      </a:lnTo>
                      <a:lnTo>
                        <a:pt x="432" y="1088"/>
                      </a:lnTo>
                      <a:lnTo>
                        <a:pt x="439" y="1086"/>
                      </a:lnTo>
                      <a:lnTo>
                        <a:pt x="445" y="1085"/>
                      </a:lnTo>
                      <a:lnTo>
                        <a:pt x="451" y="1083"/>
                      </a:lnTo>
                      <a:lnTo>
                        <a:pt x="455" y="1081"/>
                      </a:lnTo>
                      <a:lnTo>
                        <a:pt x="455" y="1081"/>
                      </a:lnTo>
                      <a:lnTo>
                        <a:pt x="459" y="1078"/>
                      </a:lnTo>
                      <a:lnTo>
                        <a:pt x="462" y="1074"/>
                      </a:lnTo>
                      <a:lnTo>
                        <a:pt x="468" y="1064"/>
                      </a:lnTo>
                      <a:lnTo>
                        <a:pt x="473" y="1055"/>
                      </a:lnTo>
                      <a:lnTo>
                        <a:pt x="475" y="1052"/>
                      </a:lnTo>
                      <a:lnTo>
                        <a:pt x="477" y="1051"/>
                      </a:lnTo>
                      <a:lnTo>
                        <a:pt x="477" y="1051"/>
                      </a:lnTo>
                      <a:lnTo>
                        <a:pt x="483" y="1047"/>
                      </a:lnTo>
                      <a:lnTo>
                        <a:pt x="489" y="1046"/>
                      </a:lnTo>
                      <a:lnTo>
                        <a:pt x="493" y="1045"/>
                      </a:lnTo>
                      <a:lnTo>
                        <a:pt x="499" y="1045"/>
                      </a:lnTo>
                      <a:lnTo>
                        <a:pt x="505" y="1045"/>
                      </a:lnTo>
                      <a:lnTo>
                        <a:pt x="510" y="1045"/>
                      </a:lnTo>
                      <a:lnTo>
                        <a:pt x="516" y="1043"/>
                      </a:lnTo>
                      <a:lnTo>
                        <a:pt x="521" y="1039"/>
                      </a:lnTo>
                      <a:lnTo>
                        <a:pt x="521" y="1039"/>
                      </a:lnTo>
                      <a:lnTo>
                        <a:pt x="525" y="1036"/>
                      </a:lnTo>
                      <a:lnTo>
                        <a:pt x="529" y="1031"/>
                      </a:lnTo>
                      <a:lnTo>
                        <a:pt x="532" y="1018"/>
                      </a:lnTo>
                      <a:lnTo>
                        <a:pt x="536" y="1013"/>
                      </a:lnTo>
                      <a:lnTo>
                        <a:pt x="538" y="1008"/>
                      </a:lnTo>
                      <a:lnTo>
                        <a:pt x="543" y="1005"/>
                      </a:lnTo>
                      <a:lnTo>
                        <a:pt x="546" y="1004"/>
                      </a:lnTo>
                      <a:lnTo>
                        <a:pt x="550" y="1004"/>
                      </a:lnTo>
                      <a:lnTo>
                        <a:pt x="550" y="1004"/>
                      </a:lnTo>
                      <a:lnTo>
                        <a:pt x="557" y="1005"/>
                      </a:lnTo>
                      <a:lnTo>
                        <a:pt x="567" y="1009"/>
                      </a:lnTo>
                      <a:lnTo>
                        <a:pt x="590" y="1022"/>
                      </a:lnTo>
                      <a:lnTo>
                        <a:pt x="613" y="1037"/>
                      </a:lnTo>
                      <a:lnTo>
                        <a:pt x="627" y="1047"/>
                      </a:lnTo>
                      <a:lnTo>
                        <a:pt x="627" y="1047"/>
                      </a:lnTo>
                      <a:lnTo>
                        <a:pt x="635" y="1051"/>
                      </a:lnTo>
                      <a:lnTo>
                        <a:pt x="643" y="1053"/>
                      </a:lnTo>
                      <a:lnTo>
                        <a:pt x="659" y="1055"/>
                      </a:lnTo>
                      <a:lnTo>
                        <a:pt x="666" y="1056"/>
                      </a:lnTo>
                      <a:lnTo>
                        <a:pt x="674" y="1058"/>
                      </a:lnTo>
                      <a:lnTo>
                        <a:pt x="682" y="1061"/>
                      </a:lnTo>
                      <a:lnTo>
                        <a:pt x="690" y="1066"/>
                      </a:lnTo>
                      <a:lnTo>
                        <a:pt x="690" y="1066"/>
                      </a:lnTo>
                      <a:lnTo>
                        <a:pt x="703" y="1077"/>
                      </a:lnTo>
                      <a:lnTo>
                        <a:pt x="713" y="1089"/>
                      </a:lnTo>
                      <a:lnTo>
                        <a:pt x="722" y="1101"/>
                      </a:lnTo>
                      <a:lnTo>
                        <a:pt x="730" y="1114"/>
                      </a:lnTo>
                      <a:lnTo>
                        <a:pt x="736" y="1129"/>
                      </a:lnTo>
                      <a:lnTo>
                        <a:pt x="742" y="1145"/>
                      </a:lnTo>
                      <a:lnTo>
                        <a:pt x="745" y="1163"/>
                      </a:lnTo>
                      <a:lnTo>
                        <a:pt x="749" y="1183"/>
                      </a:lnTo>
                      <a:lnTo>
                        <a:pt x="749" y="1183"/>
                      </a:lnTo>
                      <a:lnTo>
                        <a:pt x="766" y="1209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89" y="1245"/>
                      </a:lnTo>
                      <a:lnTo>
                        <a:pt x="795" y="1252"/>
                      </a:lnTo>
                      <a:lnTo>
                        <a:pt x="802" y="1258"/>
                      </a:lnTo>
                      <a:lnTo>
                        <a:pt x="810" y="1264"/>
                      </a:lnTo>
                      <a:lnTo>
                        <a:pt x="819" y="1268"/>
                      </a:lnTo>
                      <a:lnTo>
                        <a:pt x="829" y="1273"/>
                      </a:lnTo>
                      <a:lnTo>
                        <a:pt x="850" y="1281"/>
                      </a:lnTo>
                      <a:lnTo>
                        <a:pt x="873" y="1288"/>
                      </a:lnTo>
                      <a:lnTo>
                        <a:pt x="895" y="1295"/>
                      </a:lnTo>
                      <a:lnTo>
                        <a:pt x="914" y="1302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>
                    <a:lnSpc>
                      <a:spcPct val="90000"/>
                    </a:lnSpc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Freeform 65"/>
                <p:cNvSpPr>
                  <a:spLocks/>
                </p:cNvSpPr>
                <p:nvPr/>
              </p:nvSpPr>
              <p:spPr bwMode="auto">
                <a:xfrm rot="536518">
                  <a:off x="3884340" y="2481653"/>
                  <a:ext cx="203205" cy="176268"/>
                </a:xfrm>
                <a:custGeom>
                  <a:avLst/>
                  <a:gdLst/>
                  <a:ahLst/>
                  <a:cxnLst>
                    <a:cxn ang="0">
                      <a:pos x="187" y="280"/>
                    </a:cxn>
                    <a:cxn ang="0">
                      <a:pos x="196" y="269"/>
                    </a:cxn>
                    <a:cxn ang="0">
                      <a:pos x="217" y="261"/>
                    </a:cxn>
                    <a:cxn ang="0">
                      <a:pos x="238" y="251"/>
                    </a:cxn>
                    <a:cxn ang="0">
                      <a:pos x="248" y="233"/>
                    </a:cxn>
                    <a:cxn ang="0">
                      <a:pos x="265" y="223"/>
                    </a:cxn>
                    <a:cxn ang="0">
                      <a:pos x="308" y="208"/>
                    </a:cxn>
                    <a:cxn ang="0">
                      <a:pos x="337" y="178"/>
                    </a:cxn>
                    <a:cxn ang="0">
                      <a:pos x="336" y="165"/>
                    </a:cxn>
                    <a:cxn ang="0">
                      <a:pos x="321" y="160"/>
                    </a:cxn>
                    <a:cxn ang="0">
                      <a:pos x="307" y="144"/>
                    </a:cxn>
                    <a:cxn ang="0">
                      <a:pos x="292" y="95"/>
                    </a:cxn>
                    <a:cxn ang="0">
                      <a:pos x="278" y="48"/>
                    </a:cxn>
                    <a:cxn ang="0">
                      <a:pos x="261" y="30"/>
                    </a:cxn>
                    <a:cxn ang="0">
                      <a:pos x="246" y="26"/>
                    </a:cxn>
                    <a:cxn ang="0">
                      <a:pos x="241" y="28"/>
                    </a:cxn>
                    <a:cxn ang="0">
                      <a:pos x="232" y="40"/>
                    </a:cxn>
                    <a:cxn ang="0">
                      <a:pos x="226" y="40"/>
                    </a:cxn>
                    <a:cxn ang="0">
                      <a:pos x="213" y="34"/>
                    </a:cxn>
                    <a:cxn ang="0">
                      <a:pos x="194" y="12"/>
                    </a:cxn>
                    <a:cxn ang="0">
                      <a:pos x="179" y="2"/>
                    </a:cxn>
                    <a:cxn ang="0">
                      <a:pos x="169" y="0"/>
                    </a:cxn>
                    <a:cxn ang="0">
                      <a:pos x="147" y="3"/>
                    </a:cxn>
                    <a:cxn ang="0">
                      <a:pos x="142" y="0"/>
                    </a:cxn>
                    <a:cxn ang="0">
                      <a:pos x="129" y="10"/>
                    </a:cxn>
                    <a:cxn ang="0">
                      <a:pos x="95" y="11"/>
                    </a:cxn>
                    <a:cxn ang="0">
                      <a:pos x="94" y="27"/>
                    </a:cxn>
                    <a:cxn ang="0">
                      <a:pos x="84" y="48"/>
                    </a:cxn>
                    <a:cxn ang="0">
                      <a:pos x="64" y="68"/>
                    </a:cxn>
                    <a:cxn ang="0">
                      <a:pos x="59" y="81"/>
                    </a:cxn>
                    <a:cxn ang="0">
                      <a:pos x="59" y="94"/>
                    </a:cxn>
                    <a:cxn ang="0">
                      <a:pos x="66" y="108"/>
                    </a:cxn>
                    <a:cxn ang="0">
                      <a:pos x="79" y="114"/>
                    </a:cxn>
                    <a:cxn ang="0">
                      <a:pos x="84" y="132"/>
                    </a:cxn>
                    <a:cxn ang="0">
                      <a:pos x="80" y="149"/>
                    </a:cxn>
                    <a:cxn ang="0">
                      <a:pos x="64" y="169"/>
                    </a:cxn>
                    <a:cxn ang="0">
                      <a:pos x="26" y="196"/>
                    </a:cxn>
                    <a:cxn ang="0">
                      <a:pos x="8" y="218"/>
                    </a:cxn>
                    <a:cxn ang="0">
                      <a:pos x="0" y="249"/>
                    </a:cxn>
                    <a:cxn ang="0">
                      <a:pos x="3" y="268"/>
                    </a:cxn>
                    <a:cxn ang="0">
                      <a:pos x="18" y="295"/>
                    </a:cxn>
                    <a:cxn ang="0">
                      <a:pos x="36" y="308"/>
                    </a:cxn>
                    <a:cxn ang="0">
                      <a:pos x="46" y="308"/>
                    </a:cxn>
                    <a:cxn ang="0">
                      <a:pos x="66" y="299"/>
                    </a:cxn>
                    <a:cxn ang="0">
                      <a:pos x="86" y="280"/>
                    </a:cxn>
                    <a:cxn ang="0">
                      <a:pos x="102" y="276"/>
                    </a:cxn>
                    <a:cxn ang="0">
                      <a:pos x="123" y="277"/>
                    </a:cxn>
                    <a:cxn ang="0">
                      <a:pos x="172" y="286"/>
                    </a:cxn>
                    <a:cxn ang="0">
                      <a:pos x="187" y="286"/>
                    </a:cxn>
                  </a:cxnLst>
                  <a:rect l="0" t="0" r="r" b="b"/>
                  <a:pathLst>
                    <a:path w="341" h="309">
                      <a:moveTo>
                        <a:pt x="187" y="286"/>
                      </a:moveTo>
                      <a:lnTo>
                        <a:pt x="187" y="286"/>
                      </a:lnTo>
                      <a:lnTo>
                        <a:pt x="187" y="280"/>
                      </a:lnTo>
                      <a:lnTo>
                        <a:pt x="189" y="276"/>
                      </a:lnTo>
                      <a:lnTo>
                        <a:pt x="193" y="271"/>
                      </a:lnTo>
                      <a:lnTo>
                        <a:pt x="196" y="269"/>
                      </a:lnTo>
                      <a:lnTo>
                        <a:pt x="201" y="267"/>
                      </a:lnTo>
                      <a:lnTo>
                        <a:pt x="206" y="264"/>
                      </a:lnTo>
                      <a:lnTo>
                        <a:pt x="217" y="261"/>
                      </a:lnTo>
                      <a:lnTo>
                        <a:pt x="227" y="257"/>
                      </a:lnTo>
                      <a:lnTo>
                        <a:pt x="233" y="254"/>
                      </a:lnTo>
                      <a:lnTo>
                        <a:pt x="238" y="251"/>
                      </a:lnTo>
                      <a:lnTo>
                        <a:pt x="242" y="246"/>
                      </a:lnTo>
                      <a:lnTo>
                        <a:pt x="246" y="240"/>
                      </a:lnTo>
                      <a:lnTo>
                        <a:pt x="248" y="233"/>
                      </a:lnTo>
                      <a:lnTo>
                        <a:pt x="249" y="224"/>
                      </a:lnTo>
                      <a:lnTo>
                        <a:pt x="249" y="224"/>
                      </a:lnTo>
                      <a:lnTo>
                        <a:pt x="265" y="223"/>
                      </a:lnTo>
                      <a:lnTo>
                        <a:pt x="280" y="221"/>
                      </a:lnTo>
                      <a:lnTo>
                        <a:pt x="295" y="215"/>
                      </a:lnTo>
                      <a:lnTo>
                        <a:pt x="308" y="208"/>
                      </a:lnTo>
                      <a:lnTo>
                        <a:pt x="320" y="200"/>
                      </a:lnTo>
                      <a:lnTo>
                        <a:pt x="329" y="190"/>
                      </a:lnTo>
                      <a:lnTo>
                        <a:pt x="337" y="178"/>
                      </a:lnTo>
                      <a:lnTo>
                        <a:pt x="341" y="165"/>
                      </a:lnTo>
                      <a:lnTo>
                        <a:pt x="341" y="165"/>
                      </a:lnTo>
                      <a:lnTo>
                        <a:pt x="336" y="165"/>
                      </a:lnTo>
                      <a:lnTo>
                        <a:pt x="330" y="163"/>
                      </a:lnTo>
                      <a:lnTo>
                        <a:pt x="325" y="162"/>
                      </a:lnTo>
                      <a:lnTo>
                        <a:pt x="321" y="160"/>
                      </a:lnTo>
                      <a:lnTo>
                        <a:pt x="317" y="156"/>
                      </a:lnTo>
                      <a:lnTo>
                        <a:pt x="314" y="153"/>
                      </a:lnTo>
                      <a:lnTo>
                        <a:pt x="307" y="144"/>
                      </a:lnTo>
                      <a:lnTo>
                        <a:pt x="302" y="133"/>
                      </a:lnTo>
                      <a:lnTo>
                        <a:pt x="299" y="122"/>
                      </a:lnTo>
                      <a:lnTo>
                        <a:pt x="292" y="95"/>
                      </a:lnTo>
                      <a:lnTo>
                        <a:pt x="286" y="70"/>
                      </a:lnTo>
                      <a:lnTo>
                        <a:pt x="283" y="58"/>
                      </a:lnTo>
                      <a:lnTo>
                        <a:pt x="278" y="48"/>
                      </a:lnTo>
                      <a:lnTo>
                        <a:pt x="272" y="39"/>
                      </a:lnTo>
                      <a:lnTo>
                        <a:pt x="265" y="32"/>
                      </a:lnTo>
                      <a:lnTo>
                        <a:pt x="261" y="30"/>
                      </a:lnTo>
                      <a:lnTo>
                        <a:pt x="256" y="27"/>
                      </a:lnTo>
                      <a:lnTo>
                        <a:pt x="252" y="26"/>
                      </a:lnTo>
                      <a:lnTo>
                        <a:pt x="246" y="26"/>
                      </a:lnTo>
                      <a:lnTo>
                        <a:pt x="246" y="26"/>
                      </a:lnTo>
                      <a:lnTo>
                        <a:pt x="244" y="26"/>
                      </a:lnTo>
                      <a:lnTo>
                        <a:pt x="241" y="28"/>
                      </a:lnTo>
                      <a:lnTo>
                        <a:pt x="237" y="33"/>
                      </a:lnTo>
                      <a:lnTo>
                        <a:pt x="234" y="39"/>
                      </a:lnTo>
                      <a:lnTo>
                        <a:pt x="232" y="40"/>
                      </a:lnTo>
                      <a:lnTo>
                        <a:pt x="231" y="41"/>
                      </a:lnTo>
                      <a:lnTo>
                        <a:pt x="231" y="41"/>
                      </a:lnTo>
                      <a:lnTo>
                        <a:pt x="226" y="40"/>
                      </a:lnTo>
                      <a:lnTo>
                        <a:pt x="222" y="39"/>
                      </a:lnTo>
                      <a:lnTo>
                        <a:pt x="217" y="37"/>
                      </a:lnTo>
                      <a:lnTo>
                        <a:pt x="213" y="34"/>
                      </a:lnTo>
                      <a:lnTo>
                        <a:pt x="207" y="27"/>
                      </a:lnTo>
                      <a:lnTo>
                        <a:pt x="200" y="20"/>
                      </a:lnTo>
                      <a:lnTo>
                        <a:pt x="194" y="12"/>
                      </a:lnTo>
                      <a:lnTo>
                        <a:pt x="187" y="7"/>
                      </a:lnTo>
                      <a:lnTo>
                        <a:pt x="183" y="4"/>
                      </a:lnTo>
                      <a:lnTo>
                        <a:pt x="179" y="2"/>
                      </a:lnTo>
                      <a:lnTo>
                        <a:pt x="175" y="1"/>
                      </a:lnTo>
                      <a:lnTo>
                        <a:pt x="169" y="0"/>
                      </a:lnTo>
                      <a:lnTo>
                        <a:pt x="169" y="0"/>
                      </a:lnTo>
                      <a:lnTo>
                        <a:pt x="161" y="1"/>
                      </a:lnTo>
                      <a:lnTo>
                        <a:pt x="153" y="3"/>
                      </a:lnTo>
                      <a:lnTo>
                        <a:pt x="147" y="3"/>
                      </a:lnTo>
                      <a:lnTo>
                        <a:pt x="145" y="2"/>
                      </a:lnTo>
                      <a:lnTo>
                        <a:pt x="142" y="0"/>
                      </a:lnTo>
                      <a:lnTo>
                        <a:pt x="142" y="0"/>
                      </a:lnTo>
                      <a:lnTo>
                        <a:pt x="138" y="4"/>
                      </a:lnTo>
                      <a:lnTo>
                        <a:pt x="132" y="8"/>
                      </a:lnTo>
                      <a:lnTo>
                        <a:pt x="129" y="10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95" y="11"/>
                      </a:lnTo>
                      <a:lnTo>
                        <a:pt x="95" y="11"/>
                      </a:lnTo>
                      <a:lnTo>
                        <a:pt x="95" y="20"/>
                      </a:lnTo>
                      <a:lnTo>
                        <a:pt x="94" y="27"/>
                      </a:lnTo>
                      <a:lnTo>
                        <a:pt x="92" y="34"/>
                      </a:lnTo>
                      <a:lnTo>
                        <a:pt x="89" y="40"/>
                      </a:lnTo>
                      <a:lnTo>
                        <a:pt x="84" y="48"/>
                      </a:lnTo>
                      <a:lnTo>
                        <a:pt x="77" y="55"/>
                      </a:lnTo>
                      <a:lnTo>
                        <a:pt x="70" y="61"/>
                      </a:lnTo>
                      <a:lnTo>
                        <a:pt x="64" y="68"/>
                      </a:lnTo>
                      <a:lnTo>
                        <a:pt x="62" y="72"/>
                      </a:lnTo>
                      <a:lnTo>
                        <a:pt x="61" y="77"/>
                      </a:lnTo>
                      <a:lnTo>
                        <a:pt x="59" y="81"/>
                      </a:lnTo>
                      <a:lnTo>
                        <a:pt x="58" y="88"/>
                      </a:lnTo>
                      <a:lnTo>
                        <a:pt x="58" y="88"/>
                      </a:lnTo>
                      <a:lnTo>
                        <a:pt x="59" y="94"/>
                      </a:lnTo>
                      <a:lnTo>
                        <a:pt x="61" y="100"/>
                      </a:lnTo>
                      <a:lnTo>
                        <a:pt x="63" y="104"/>
                      </a:lnTo>
                      <a:lnTo>
                        <a:pt x="66" y="108"/>
                      </a:lnTo>
                      <a:lnTo>
                        <a:pt x="70" y="110"/>
                      </a:lnTo>
                      <a:lnTo>
                        <a:pt x="74" y="112"/>
                      </a:lnTo>
                      <a:lnTo>
                        <a:pt x="79" y="114"/>
                      </a:lnTo>
                      <a:lnTo>
                        <a:pt x="84" y="114"/>
                      </a:lnTo>
                      <a:lnTo>
                        <a:pt x="84" y="114"/>
                      </a:lnTo>
                      <a:lnTo>
                        <a:pt x="84" y="132"/>
                      </a:lnTo>
                      <a:lnTo>
                        <a:pt x="84" y="132"/>
                      </a:lnTo>
                      <a:lnTo>
                        <a:pt x="84" y="141"/>
                      </a:lnTo>
                      <a:lnTo>
                        <a:pt x="80" y="149"/>
                      </a:lnTo>
                      <a:lnTo>
                        <a:pt x="77" y="156"/>
                      </a:lnTo>
                      <a:lnTo>
                        <a:pt x="71" y="163"/>
                      </a:lnTo>
                      <a:lnTo>
                        <a:pt x="64" y="169"/>
                      </a:lnTo>
                      <a:lnTo>
                        <a:pt x="57" y="175"/>
                      </a:lnTo>
                      <a:lnTo>
                        <a:pt x="42" y="185"/>
                      </a:lnTo>
                      <a:lnTo>
                        <a:pt x="26" y="196"/>
                      </a:lnTo>
                      <a:lnTo>
                        <a:pt x="19" y="203"/>
                      </a:lnTo>
                      <a:lnTo>
                        <a:pt x="13" y="210"/>
                      </a:lnTo>
                      <a:lnTo>
                        <a:pt x="8" y="218"/>
                      </a:lnTo>
                      <a:lnTo>
                        <a:pt x="4" y="228"/>
                      </a:lnTo>
                      <a:lnTo>
                        <a:pt x="1" y="238"/>
                      </a:lnTo>
                      <a:lnTo>
                        <a:pt x="0" y="249"/>
                      </a:lnTo>
                      <a:lnTo>
                        <a:pt x="0" y="249"/>
                      </a:lnTo>
                      <a:lnTo>
                        <a:pt x="1" y="259"/>
                      </a:lnTo>
                      <a:lnTo>
                        <a:pt x="3" y="268"/>
                      </a:lnTo>
                      <a:lnTo>
                        <a:pt x="7" y="278"/>
                      </a:lnTo>
                      <a:lnTo>
                        <a:pt x="12" y="287"/>
                      </a:lnTo>
                      <a:lnTo>
                        <a:pt x="18" y="295"/>
                      </a:lnTo>
                      <a:lnTo>
                        <a:pt x="25" y="302"/>
                      </a:lnTo>
                      <a:lnTo>
                        <a:pt x="32" y="307"/>
                      </a:lnTo>
                      <a:lnTo>
                        <a:pt x="36" y="308"/>
                      </a:lnTo>
                      <a:lnTo>
                        <a:pt x="40" y="309"/>
                      </a:lnTo>
                      <a:lnTo>
                        <a:pt x="40" y="309"/>
                      </a:lnTo>
                      <a:lnTo>
                        <a:pt x="46" y="308"/>
                      </a:lnTo>
                      <a:lnTo>
                        <a:pt x="50" y="307"/>
                      </a:lnTo>
                      <a:lnTo>
                        <a:pt x="58" y="304"/>
                      </a:lnTo>
                      <a:lnTo>
                        <a:pt x="66" y="299"/>
                      </a:lnTo>
                      <a:lnTo>
                        <a:pt x="72" y="292"/>
                      </a:lnTo>
                      <a:lnTo>
                        <a:pt x="79" y="286"/>
                      </a:lnTo>
                      <a:lnTo>
                        <a:pt x="86" y="280"/>
                      </a:lnTo>
                      <a:lnTo>
                        <a:pt x="94" y="277"/>
                      </a:lnTo>
                      <a:lnTo>
                        <a:pt x="97" y="276"/>
                      </a:lnTo>
                      <a:lnTo>
                        <a:pt x="102" y="276"/>
                      </a:lnTo>
                      <a:lnTo>
                        <a:pt x="102" y="276"/>
                      </a:lnTo>
                      <a:lnTo>
                        <a:pt x="114" y="276"/>
                      </a:lnTo>
                      <a:lnTo>
                        <a:pt x="123" y="277"/>
                      </a:lnTo>
                      <a:lnTo>
                        <a:pt x="142" y="282"/>
                      </a:lnTo>
                      <a:lnTo>
                        <a:pt x="163" y="285"/>
                      </a:lnTo>
                      <a:lnTo>
                        <a:pt x="172" y="286"/>
                      </a:lnTo>
                      <a:lnTo>
                        <a:pt x="184" y="286"/>
                      </a:lnTo>
                      <a:lnTo>
                        <a:pt x="184" y="286"/>
                      </a:lnTo>
                      <a:lnTo>
                        <a:pt x="187" y="286"/>
                      </a:lnTo>
                      <a:lnTo>
                        <a:pt x="187" y="286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Freeform 80"/>
                <p:cNvSpPr>
                  <a:spLocks/>
                </p:cNvSpPr>
                <p:nvPr/>
              </p:nvSpPr>
              <p:spPr bwMode="auto">
                <a:xfrm rot="536518">
                  <a:off x="3538256" y="2783375"/>
                  <a:ext cx="171454" cy="160389"/>
                </a:xfrm>
                <a:custGeom>
                  <a:avLst/>
                  <a:gdLst/>
                  <a:ahLst/>
                  <a:cxnLst>
                    <a:cxn ang="0">
                      <a:pos x="116" y="9"/>
                    </a:cxn>
                    <a:cxn ang="0">
                      <a:pos x="131" y="33"/>
                    </a:cxn>
                    <a:cxn ang="0">
                      <a:pos x="148" y="44"/>
                    </a:cxn>
                    <a:cxn ang="0">
                      <a:pos x="173" y="44"/>
                    </a:cxn>
                    <a:cxn ang="0">
                      <a:pos x="174" y="31"/>
                    </a:cxn>
                    <a:cxn ang="0">
                      <a:pos x="181" y="17"/>
                    </a:cxn>
                    <a:cxn ang="0">
                      <a:pos x="192" y="10"/>
                    </a:cxn>
                    <a:cxn ang="0">
                      <a:pos x="235" y="7"/>
                    </a:cxn>
                    <a:cxn ang="0">
                      <a:pos x="228" y="29"/>
                    </a:cxn>
                    <a:cxn ang="0">
                      <a:pos x="228" y="42"/>
                    </a:cxn>
                    <a:cxn ang="0">
                      <a:pos x="234" y="53"/>
                    </a:cxn>
                    <a:cxn ang="0">
                      <a:pos x="245" y="59"/>
                    </a:cxn>
                    <a:cxn ang="0">
                      <a:pos x="275" y="59"/>
                    </a:cxn>
                    <a:cxn ang="0">
                      <a:pos x="281" y="60"/>
                    </a:cxn>
                    <a:cxn ang="0">
                      <a:pos x="288" y="69"/>
                    </a:cxn>
                    <a:cxn ang="0">
                      <a:pos x="289" y="101"/>
                    </a:cxn>
                    <a:cxn ang="0">
                      <a:pos x="268" y="124"/>
                    </a:cxn>
                    <a:cxn ang="0">
                      <a:pos x="233" y="153"/>
                    </a:cxn>
                    <a:cxn ang="0">
                      <a:pos x="219" y="174"/>
                    </a:cxn>
                    <a:cxn ang="0">
                      <a:pos x="217" y="183"/>
                    </a:cxn>
                    <a:cxn ang="0">
                      <a:pos x="217" y="256"/>
                    </a:cxn>
                    <a:cxn ang="0">
                      <a:pos x="209" y="275"/>
                    </a:cxn>
                    <a:cxn ang="0">
                      <a:pos x="183" y="283"/>
                    </a:cxn>
                    <a:cxn ang="0">
                      <a:pos x="162" y="279"/>
                    </a:cxn>
                    <a:cxn ang="0">
                      <a:pos x="133" y="260"/>
                    </a:cxn>
                    <a:cxn ang="0">
                      <a:pos x="114" y="235"/>
                    </a:cxn>
                    <a:cxn ang="0">
                      <a:pos x="112" y="220"/>
                    </a:cxn>
                    <a:cxn ang="0">
                      <a:pos x="112" y="199"/>
                    </a:cxn>
                    <a:cxn ang="0">
                      <a:pos x="99" y="191"/>
                    </a:cxn>
                    <a:cxn ang="0">
                      <a:pos x="77" y="170"/>
                    </a:cxn>
                    <a:cxn ang="0">
                      <a:pos x="62" y="157"/>
                    </a:cxn>
                    <a:cxn ang="0">
                      <a:pos x="40" y="153"/>
                    </a:cxn>
                    <a:cxn ang="0">
                      <a:pos x="16" y="150"/>
                    </a:cxn>
                    <a:cxn ang="0">
                      <a:pos x="7" y="143"/>
                    </a:cxn>
                    <a:cxn ang="0">
                      <a:pos x="0" y="127"/>
                    </a:cxn>
                    <a:cxn ang="0">
                      <a:pos x="1" y="112"/>
                    </a:cxn>
                    <a:cxn ang="0">
                      <a:pos x="9" y="100"/>
                    </a:cxn>
                    <a:cxn ang="0">
                      <a:pos x="30" y="97"/>
                    </a:cxn>
                    <a:cxn ang="0">
                      <a:pos x="51" y="92"/>
                    </a:cxn>
                    <a:cxn ang="0">
                      <a:pos x="61" y="81"/>
                    </a:cxn>
                    <a:cxn ang="0">
                      <a:pos x="66" y="60"/>
                    </a:cxn>
                    <a:cxn ang="0">
                      <a:pos x="80" y="30"/>
                    </a:cxn>
                    <a:cxn ang="0">
                      <a:pos x="106" y="0"/>
                    </a:cxn>
                    <a:cxn ang="0">
                      <a:pos x="114" y="4"/>
                    </a:cxn>
                  </a:cxnLst>
                  <a:rect l="0" t="0" r="r" b="b"/>
                  <a:pathLst>
                    <a:path w="290" h="283">
                      <a:moveTo>
                        <a:pt x="114" y="4"/>
                      </a:moveTo>
                      <a:lnTo>
                        <a:pt x="114" y="4"/>
                      </a:lnTo>
                      <a:lnTo>
                        <a:pt x="116" y="9"/>
                      </a:lnTo>
                      <a:lnTo>
                        <a:pt x="119" y="15"/>
                      </a:lnTo>
                      <a:lnTo>
                        <a:pt x="127" y="28"/>
                      </a:lnTo>
                      <a:lnTo>
                        <a:pt x="131" y="33"/>
                      </a:lnTo>
                      <a:lnTo>
                        <a:pt x="136" y="38"/>
                      </a:lnTo>
                      <a:lnTo>
                        <a:pt x="142" y="42"/>
                      </a:lnTo>
                      <a:lnTo>
                        <a:pt x="148" y="44"/>
                      </a:lnTo>
                      <a:lnTo>
                        <a:pt x="148" y="44"/>
                      </a:lnTo>
                      <a:lnTo>
                        <a:pt x="173" y="44"/>
                      </a:lnTo>
                      <a:lnTo>
                        <a:pt x="173" y="44"/>
                      </a:lnTo>
                      <a:lnTo>
                        <a:pt x="173" y="44"/>
                      </a:lnTo>
                      <a:lnTo>
                        <a:pt x="173" y="37"/>
                      </a:lnTo>
                      <a:lnTo>
                        <a:pt x="174" y="31"/>
                      </a:lnTo>
                      <a:lnTo>
                        <a:pt x="176" y="25"/>
                      </a:lnTo>
                      <a:lnTo>
                        <a:pt x="179" y="21"/>
                      </a:lnTo>
                      <a:lnTo>
                        <a:pt x="181" y="17"/>
                      </a:lnTo>
                      <a:lnTo>
                        <a:pt x="184" y="14"/>
                      </a:lnTo>
                      <a:lnTo>
                        <a:pt x="189" y="12"/>
                      </a:lnTo>
                      <a:lnTo>
                        <a:pt x="192" y="10"/>
                      </a:lnTo>
                      <a:lnTo>
                        <a:pt x="203" y="8"/>
                      </a:lnTo>
                      <a:lnTo>
                        <a:pt x="213" y="7"/>
                      </a:lnTo>
                      <a:lnTo>
                        <a:pt x="235" y="7"/>
                      </a:lnTo>
                      <a:lnTo>
                        <a:pt x="235" y="7"/>
                      </a:lnTo>
                      <a:lnTo>
                        <a:pt x="230" y="22"/>
                      </a:lnTo>
                      <a:lnTo>
                        <a:pt x="228" y="29"/>
                      </a:lnTo>
                      <a:lnTo>
                        <a:pt x="228" y="37"/>
                      </a:lnTo>
                      <a:lnTo>
                        <a:pt x="228" y="37"/>
                      </a:lnTo>
                      <a:lnTo>
                        <a:pt x="228" y="42"/>
                      </a:lnTo>
                      <a:lnTo>
                        <a:pt x="229" y="46"/>
                      </a:lnTo>
                      <a:lnTo>
                        <a:pt x="232" y="50"/>
                      </a:lnTo>
                      <a:lnTo>
                        <a:pt x="234" y="53"/>
                      </a:lnTo>
                      <a:lnTo>
                        <a:pt x="236" y="55"/>
                      </a:lnTo>
                      <a:lnTo>
                        <a:pt x="241" y="58"/>
                      </a:lnTo>
                      <a:lnTo>
                        <a:pt x="245" y="59"/>
                      </a:lnTo>
                      <a:lnTo>
                        <a:pt x="250" y="59"/>
                      </a:lnTo>
                      <a:lnTo>
                        <a:pt x="250" y="59"/>
                      </a:lnTo>
                      <a:lnTo>
                        <a:pt x="275" y="59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1" y="60"/>
                      </a:lnTo>
                      <a:lnTo>
                        <a:pt x="283" y="61"/>
                      </a:lnTo>
                      <a:lnTo>
                        <a:pt x="286" y="63"/>
                      </a:lnTo>
                      <a:lnTo>
                        <a:pt x="288" y="69"/>
                      </a:lnTo>
                      <a:lnTo>
                        <a:pt x="289" y="76"/>
                      </a:lnTo>
                      <a:lnTo>
                        <a:pt x="289" y="92"/>
                      </a:lnTo>
                      <a:lnTo>
                        <a:pt x="289" y="101"/>
                      </a:lnTo>
                      <a:lnTo>
                        <a:pt x="290" y="109"/>
                      </a:lnTo>
                      <a:lnTo>
                        <a:pt x="290" y="109"/>
                      </a:lnTo>
                      <a:lnTo>
                        <a:pt x="268" y="124"/>
                      </a:lnTo>
                      <a:lnTo>
                        <a:pt x="256" y="132"/>
                      </a:lnTo>
                      <a:lnTo>
                        <a:pt x="244" y="143"/>
                      </a:lnTo>
                      <a:lnTo>
                        <a:pt x="233" y="153"/>
                      </a:lnTo>
                      <a:lnTo>
                        <a:pt x="225" y="163"/>
                      </a:lnTo>
                      <a:lnTo>
                        <a:pt x="221" y="168"/>
                      </a:lnTo>
                      <a:lnTo>
                        <a:pt x="219" y="174"/>
                      </a:lnTo>
                      <a:lnTo>
                        <a:pt x="217" y="178"/>
                      </a:lnTo>
                      <a:lnTo>
                        <a:pt x="217" y="183"/>
                      </a:lnTo>
                      <a:lnTo>
                        <a:pt x="217" y="183"/>
                      </a:lnTo>
                      <a:lnTo>
                        <a:pt x="217" y="235"/>
                      </a:lnTo>
                      <a:lnTo>
                        <a:pt x="217" y="235"/>
                      </a:lnTo>
                      <a:lnTo>
                        <a:pt x="217" y="256"/>
                      </a:lnTo>
                      <a:lnTo>
                        <a:pt x="214" y="264"/>
                      </a:lnTo>
                      <a:lnTo>
                        <a:pt x="212" y="271"/>
                      </a:lnTo>
                      <a:lnTo>
                        <a:pt x="209" y="275"/>
                      </a:lnTo>
                      <a:lnTo>
                        <a:pt x="203" y="280"/>
                      </a:lnTo>
                      <a:lnTo>
                        <a:pt x="195" y="282"/>
                      </a:lnTo>
                      <a:lnTo>
                        <a:pt x="183" y="283"/>
                      </a:lnTo>
                      <a:lnTo>
                        <a:pt x="183" y="283"/>
                      </a:lnTo>
                      <a:lnTo>
                        <a:pt x="174" y="282"/>
                      </a:lnTo>
                      <a:lnTo>
                        <a:pt x="162" y="279"/>
                      </a:lnTo>
                      <a:lnTo>
                        <a:pt x="152" y="274"/>
                      </a:lnTo>
                      <a:lnTo>
                        <a:pt x="142" y="267"/>
                      </a:lnTo>
                      <a:lnTo>
                        <a:pt x="133" y="260"/>
                      </a:lnTo>
                      <a:lnTo>
                        <a:pt x="125" y="252"/>
                      </a:lnTo>
                      <a:lnTo>
                        <a:pt x="119" y="243"/>
                      </a:lnTo>
                      <a:lnTo>
                        <a:pt x="114" y="235"/>
                      </a:lnTo>
                      <a:lnTo>
                        <a:pt x="114" y="235"/>
                      </a:lnTo>
                      <a:lnTo>
                        <a:pt x="113" y="227"/>
                      </a:lnTo>
                      <a:lnTo>
                        <a:pt x="112" y="220"/>
                      </a:lnTo>
                      <a:lnTo>
                        <a:pt x="113" y="208"/>
                      </a:lnTo>
                      <a:lnTo>
                        <a:pt x="113" y="204"/>
                      </a:lnTo>
                      <a:lnTo>
                        <a:pt x="112" y="199"/>
                      </a:lnTo>
                      <a:lnTo>
                        <a:pt x="107" y="195"/>
                      </a:lnTo>
                      <a:lnTo>
                        <a:pt x="99" y="191"/>
                      </a:lnTo>
                      <a:lnTo>
                        <a:pt x="99" y="191"/>
                      </a:lnTo>
                      <a:lnTo>
                        <a:pt x="93" y="188"/>
                      </a:lnTo>
                      <a:lnTo>
                        <a:pt x="88" y="183"/>
                      </a:lnTo>
                      <a:lnTo>
                        <a:pt x="77" y="170"/>
                      </a:lnTo>
                      <a:lnTo>
                        <a:pt x="73" y="165"/>
                      </a:lnTo>
                      <a:lnTo>
                        <a:pt x="67" y="160"/>
                      </a:lnTo>
                      <a:lnTo>
                        <a:pt x="62" y="157"/>
                      </a:lnTo>
                      <a:lnTo>
                        <a:pt x="55" y="154"/>
                      </a:lnTo>
                      <a:lnTo>
                        <a:pt x="55" y="154"/>
                      </a:lnTo>
                      <a:lnTo>
                        <a:pt x="40" y="153"/>
                      </a:lnTo>
                      <a:lnTo>
                        <a:pt x="27" y="152"/>
                      </a:lnTo>
                      <a:lnTo>
                        <a:pt x="22" y="152"/>
                      </a:lnTo>
                      <a:lnTo>
                        <a:pt x="16" y="150"/>
                      </a:lnTo>
                      <a:lnTo>
                        <a:pt x="12" y="147"/>
                      </a:lnTo>
                      <a:lnTo>
                        <a:pt x="7" y="143"/>
                      </a:lnTo>
                      <a:lnTo>
                        <a:pt x="7" y="143"/>
                      </a:lnTo>
                      <a:lnTo>
                        <a:pt x="4" y="137"/>
                      </a:lnTo>
                      <a:lnTo>
                        <a:pt x="1" y="131"/>
                      </a:lnTo>
                      <a:lnTo>
                        <a:pt x="0" y="127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1" y="112"/>
                      </a:lnTo>
                      <a:lnTo>
                        <a:pt x="3" y="107"/>
                      </a:lnTo>
                      <a:lnTo>
                        <a:pt x="6" y="104"/>
                      </a:lnTo>
                      <a:lnTo>
                        <a:pt x="9" y="100"/>
                      </a:lnTo>
                      <a:lnTo>
                        <a:pt x="14" y="99"/>
                      </a:lnTo>
                      <a:lnTo>
                        <a:pt x="19" y="98"/>
                      </a:lnTo>
                      <a:lnTo>
                        <a:pt x="30" y="97"/>
                      </a:lnTo>
                      <a:lnTo>
                        <a:pt x="42" y="96"/>
                      </a:lnTo>
                      <a:lnTo>
                        <a:pt x="46" y="94"/>
                      </a:lnTo>
                      <a:lnTo>
                        <a:pt x="51" y="92"/>
                      </a:lnTo>
                      <a:lnTo>
                        <a:pt x="55" y="90"/>
                      </a:lnTo>
                      <a:lnTo>
                        <a:pt x="59" y="85"/>
                      </a:lnTo>
                      <a:lnTo>
                        <a:pt x="61" y="81"/>
                      </a:lnTo>
                      <a:lnTo>
                        <a:pt x="62" y="74"/>
                      </a:lnTo>
                      <a:lnTo>
                        <a:pt x="62" y="74"/>
                      </a:lnTo>
                      <a:lnTo>
                        <a:pt x="66" y="60"/>
                      </a:lnTo>
                      <a:lnTo>
                        <a:pt x="69" y="48"/>
                      </a:lnTo>
                      <a:lnTo>
                        <a:pt x="74" y="39"/>
                      </a:lnTo>
                      <a:lnTo>
                        <a:pt x="80" y="30"/>
                      </a:lnTo>
                      <a:lnTo>
                        <a:pt x="85" y="22"/>
                      </a:lnTo>
                      <a:lnTo>
                        <a:pt x="91" y="14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14" y="4"/>
                      </a:lnTo>
                      <a:lnTo>
                        <a:pt x="114" y="4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Freeform 69"/>
                <p:cNvSpPr>
                  <a:spLocks/>
                </p:cNvSpPr>
                <p:nvPr/>
              </p:nvSpPr>
              <p:spPr bwMode="auto">
                <a:xfrm rot="536518">
                  <a:off x="3665259" y="2513413"/>
                  <a:ext cx="209555" cy="239789"/>
                </a:xfrm>
                <a:custGeom>
                  <a:avLst/>
                  <a:gdLst/>
                  <a:ahLst/>
                  <a:cxnLst>
                    <a:cxn ang="0">
                      <a:pos x="341" y="95"/>
                    </a:cxn>
                    <a:cxn ang="0">
                      <a:pos x="324" y="72"/>
                    </a:cxn>
                    <a:cxn ang="0">
                      <a:pos x="290" y="63"/>
                    </a:cxn>
                    <a:cxn ang="0">
                      <a:pos x="280" y="65"/>
                    </a:cxn>
                    <a:cxn ang="0">
                      <a:pos x="258" y="77"/>
                    </a:cxn>
                    <a:cxn ang="0">
                      <a:pos x="249" y="77"/>
                    </a:cxn>
                    <a:cxn ang="0">
                      <a:pos x="240" y="69"/>
                    </a:cxn>
                    <a:cxn ang="0">
                      <a:pos x="228" y="55"/>
                    </a:cxn>
                    <a:cxn ang="0">
                      <a:pos x="214" y="49"/>
                    </a:cxn>
                    <a:cxn ang="0">
                      <a:pos x="183" y="42"/>
                    </a:cxn>
                    <a:cxn ang="0">
                      <a:pos x="173" y="36"/>
                    </a:cxn>
                    <a:cxn ang="0">
                      <a:pos x="164" y="19"/>
                    </a:cxn>
                    <a:cxn ang="0">
                      <a:pos x="153" y="2"/>
                    </a:cxn>
                    <a:cxn ang="0">
                      <a:pos x="136" y="19"/>
                    </a:cxn>
                    <a:cxn ang="0">
                      <a:pos x="129" y="22"/>
                    </a:cxn>
                    <a:cxn ang="0">
                      <a:pos x="90" y="22"/>
                    </a:cxn>
                    <a:cxn ang="0">
                      <a:pos x="78" y="15"/>
                    </a:cxn>
                    <a:cxn ang="0">
                      <a:pos x="56" y="45"/>
                    </a:cxn>
                    <a:cxn ang="0">
                      <a:pos x="22" y="95"/>
                    </a:cxn>
                    <a:cxn ang="0">
                      <a:pos x="0" y="114"/>
                    </a:cxn>
                    <a:cxn ang="0">
                      <a:pos x="25" y="120"/>
                    </a:cxn>
                    <a:cxn ang="0">
                      <a:pos x="44" y="138"/>
                    </a:cxn>
                    <a:cxn ang="0">
                      <a:pos x="59" y="162"/>
                    </a:cxn>
                    <a:cxn ang="0">
                      <a:pos x="73" y="175"/>
                    </a:cxn>
                    <a:cxn ang="0">
                      <a:pos x="99" y="191"/>
                    </a:cxn>
                    <a:cxn ang="0">
                      <a:pos x="110" y="207"/>
                    </a:cxn>
                    <a:cxn ang="0">
                      <a:pos x="114" y="231"/>
                    </a:cxn>
                    <a:cxn ang="0">
                      <a:pos x="112" y="241"/>
                    </a:cxn>
                    <a:cxn ang="0">
                      <a:pos x="101" y="269"/>
                    </a:cxn>
                    <a:cxn ang="0">
                      <a:pos x="101" y="284"/>
                    </a:cxn>
                    <a:cxn ang="0">
                      <a:pos x="107" y="305"/>
                    </a:cxn>
                    <a:cxn ang="0">
                      <a:pos x="124" y="323"/>
                    </a:cxn>
                    <a:cxn ang="0">
                      <a:pos x="140" y="341"/>
                    </a:cxn>
                    <a:cxn ang="0">
                      <a:pos x="147" y="362"/>
                    </a:cxn>
                    <a:cxn ang="0">
                      <a:pos x="147" y="376"/>
                    </a:cxn>
                    <a:cxn ang="0">
                      <a:pos x="133" y="392"/>
                    </a:cxn>
                    <a:cxn ang="0">
                      <a:pos x="126" y="407"/>
                    </a:cxn>
                    <a:cxn ang="0">
                      <a:pos x="127" y="415"/>
                    </a:cxn>
                    <a:cxn ang="0">
                      <a:pos x="135" y="422"/>
                    </a:cxn>
                    <a:cxn ang="0">
                      <a:pos x="144" y="422"/>
                    </a:cxn>
                    <a:cxn ang="0">
                      <a:pos x="158" y="407"/>
                    </a:cxn>
                    <a:cxn ang="0">
                      <a:pos x="165" y="404"/>
                    </a:cxn>
                    <a:cxn ang="0">
                      <a:pos x="204" y="404"/>
                    </a:cxn>
                    <a:cxn ang="0">
                      <a:pos x="235" y="394"/>
                    </a:cxn>
                    <a:cxn ang="0">
                      <a:pos x="250" y="393"/>
                    </a:cxn>
                    <a:cxn ang="0">
                      <a:pos x="273" y="399"/>
                    </a:cxn>
                    <a:cxn ang="0">
                      <a:pos x="297" y="404"/>
                    </a:cxn>
                    <a:cxn ang="0">
                      <a:pos x="324" y="400"/>
                    </a:cxn>
                    <a:cxn ang="0">
                      <a:pos x="347" y="379"/>
                    </a:cxn>
                    <a:cxn ang="0">
                      <a:pos x="353" y="341"/>
                    </a:cxn>
                    <a:cxn ang="0">
                      <a:pos x="350" y="324"/>
                    </a:cxn>
                    <a:cxn ang="0">
                      <a:pos x="334" y="294"/>
                    </a:cxn>
                    <a:cxn ang="0">
                      <a:pos x="303" y="249"/>
                    </a:cxn>
                    <a:cxn ang="0">
                      <a:pos x="295" y="223"/>
                    </a:cxn>
                    <a:cxn ang="0">
                      <a:pos x="295" y="206"/>
                    </a:cxn>
                    <a:cxn ang="0">
                      <a:pos x="301" y="185"/>
                    </a:cxn>
                    <a:cxn ang="0">
                      <a:pos x="332" y="146"/>
                    </a:cxn>
                    <a:cxn ang="0">
                      <a:pos x="346" y="125"/>
                    </a:cxn>
                  </a:cxnLst>
                  <a:rect l="0" t="0" r="r" b="b"/>
                  <a:pathLst>
                    <a:path w="353" h="422">
                      <a:moveTo>
                        <a:pt x="349" y="114"/>
                      </a:moveTo>
                      <a:lnTo>
                        <a:pt x="349" y="114"/>
                      </a:lnTo>
                      <a:lnTo>
                        <a:pt x="341" y="95"/>
                      </a:lnTo>
                      <a:lnTo>
                        <a:pt x="336" y="86"/>
                      </a:lnTo>
                      <a:lnTo>
                        <a:pt x="331" y="79"/>
                      </a:lnTo>
                      <a:lnTo>
                        <a:pt x="324" y="72"/>
                      </a:lnTo>
                      <a:lnTo>
                        <a:pt x="316" y="66"/>
                      </a:lnTo>
                      <a:lnTo>
                        <a:pt x="304" y="64"/>
                      </a:lnTo>
                      <a:lnTo>
                        <a:pt x="290" y="63"/>
                      </a:lnTo>
                      <a:lnTo>
                        <a:pt x="290" y="63"/>
                      </a:lnTo>
                      <a:lnTo>
                        <a:pt x="286" y="63"/>
                      </a:lnTo>
                      <a:lnTo>
                        <a:pt x="280" y="65"/>
                      </a:lnTo>
                      <a:lnTo>
                        <a:pt x="271" y="70"/>
                      </a:lnTo>
                      <a:lnTo>
                        <a:pt x="262" y="74"/>
                      </a:lnTo>
                      <a:lnTo>
                        <a:pt x="258" y="77"/>
                      </a:lnTo>
                      <a:lnTo>
                        <a:pt x="254" y="77"/>
                      </a:lnTo>
                      <a:lnTo>
                        <a:pt x="254" y="77"/>
                      </a:lnTo>
                      <a:lnTo>
                        <a:pt x="249" y="77"/>
                      </a:lnTo>
                      <a:lnTo>
                        <a:pt x="246" y="74"/>
                      </a:lnTo>
                      <a:lnTo>
                        <a:pt x="242" y="72"/>
                      </a:lnTo>
                      <a:lnTo>
                        <a:pt x="240" y="69"/>
                      </a:lnTo>
                      <a:lnTo>
                        <a:pt x="235" y="62"/>
                      </a:lnTo>
                      <a:lnTo>
                        <a:pt x="232" y="58"/>
                      </a:lnTo>
                      <a:lnTo>
                        <a:pt x="228" y="55"/>
                      </a:lnTo>
                      <a:lnTo>
                        <a:pt x="228" y="55"/>
                      </a:lnTo>
                      <a:lnTo>
                        <a:pt x="221" y="51"/>
                      </a:lnTo>
                      <a:lnTo>
                        <a:pt x="214" y="49"/>
                      </a:lnTo>
                      <a:lnTo>
                        <a:pt x="203" y="46"/>
                      </a:lnTo>
                      <a:lnTo>
                        <a:pt x="193" y="45"/>
                      </a:lnTo>
                      <a:lnTo>
                        <a:pt x="183" y="42"/>
                      </a:lnTo>
                      <a:lnTo>
                        <a:pt x="180" y="41"/>
                      </a:lnTo>
                      <a:lnTo>
                        <a:pt x="176" y="39"/>
                      </a:lnTo>
                      <a:lnTo>
                        <a:pt x="173" y="36"/>
                      </a:lnTo>
                      <a:lnTo>
                        <a:pt x="170" y="32"/>
                      </a:lnTo>
                      <a:lnTo>
                        <a:pt x="167" y="26"/>
                      </a:lnTo>
                      <a:lnTo>
                        <a:pt x="164" y="19"/>
                      </a:lnTo>
                      <a:lnTo>
                        <a:pt x="158" y="0"/>
                      </a:lnTo>
                      <a:lnTo>
                        <a:pt x="158" y="0"/>
                      </a:lnTo>
                      <a:lnTo>
                        <a:pt x="153" y="2"/>
                      </a:lnTo>
                      <a:lnTo>
                        <a:pt x="149" y="5"/>
                      </a:lnTo>
                      <a:lnTo>
                        <a:pt x="142" y="12"/>
                      </a:lnTo>
                      <a:lnTo>
                        <a:pt x="136" y="19"/>
                      </a:lnTo>
                      <a:lnTo>
                        <a:pt x="133" y="22"/>
                      </a:lnTo>
                      <a:lnTo>
                        <a:pt x="129" y="22"/>
                      </a:lnTo>
                      <a:lnTo>
                        <a:pt x="129" y="2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0" y="22"/>
                      </a:lnTo>
                      <a:lnTo>
                        <a:pt x="86" y="19"/>
                      </a:lnTo>
                      <a:lnTo>
                        <a:pt x="81" y="17"/>
                      </a:lnTo>
                      <a:lnTo>
                        <a:pt x="78" y="15"/>
                      </a:lnTo>
                      <a:lnTo>
                        <a:pt x="78" y="15"/>
                      </a:lnTo>
                      <a:lnTo>
                        <a:pt x="65" y="30"/>
                      </a:lnTo>
                      <a:lnTo>
                        <a:pt x="56" y="45"/>
                      </a:lnTo>
                      <a:lnTo>
                        <a:pt x="40" y="71"/>
                      </a:lnTo>
                      <a:lnTo>
                        <a:pt x="31" y="84"/>
                      </a:lnTo>
                      <a:lnTo>
                        <a:pt x="22" y="95"/>
                      </a:lnTo>
                      <a:lnTo>
                        <a:pt x="13" y="104"/>
                      </a:lnTo>
                      <a:lnTo>
                        <a:pt x="7" y="109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14" y="117"/>
                      </a:lnTo>
                      <a:lnTo>
                        <a:pt x="25" y="120"/>
                      </a:lnTo>
                      <a:lnTo>
                        <a:pt x="33" y="125"/>
                      </a:lnTo>
                      <a:lnTo>
                        <a:pt x="40" y="131"/>
                      </a:lnTo>
                      <a:lnTo>
                        <a:pt x="44" y="138"/>
                      </a:lnTo>
                      <a:lnTo>
                        <a:pt x="50" y="145"/>
                      </a:lnTo>
                      <a:lnTo>
                        <a:pt x="59" y="162"/>
                      </a:lnTo>
                      <a:lnTo>
                        <a:pt x="59" y="162"/>
                      </a:lnTo>
                      <a:lnTo>
                        <a:pt x="61" y="165"/>
                      </a:lnTo>
                      <a:lnTo>
                        <a:pt x="65" y="169"/>
                      </a:lnTo>
                      <a:lnTo>
                        <a:pt x="73" y="175"/>
                      </a:lnTo>
                      <a:lnTo>
                        <a:pt x="81" y="179"/>
                      </a:lnTo>
                      <a:lnTo>
                        <a:pt x="91" y="184"/>
                      </a:lnTo>
                      <a:lnTo>
                        <a:pt x="99" y="191"/>
                      </a:lnTo>
                      <a:lnTo>
                        <a:pt x="104" y="195"/>
                      </a:lnTo>
                      <a:lnTo>
                        <a:pt x="107" y="200"/>
                      </a:lnTo>
                      <a:lnTo>
                        <a:pt x="110" y="207"/>
                      </a:lnTo>
                      <a:lnTo>
                        <a:pt x="112" y="214"/>
                      </a:lnTo>
                      <a:lnTo>
                        <a:pt x="114" y="222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3" y="237"/>
                      </a:lnTo>
                      <a:lnTo>
                        <a:pt x="112" y="241"/>
                      </a:lnTo>
                      <a:lnTo>
                        <a:pt x="107" y="252"/>
                      </a:lnTo>
                      <a:lnTo>
                        <a:pt x="102" y="263"/>
                      </a:lnTo>
                      <a:lnTo>
                        <a:pt x="101" y="269"/>
                      </a:lnTo>
                      <a:lnTo>
                        <a:pt x="99" y="276"/>
                      </a:lnTo>
                      <a:lnTo>
                        <a:pt x="99" y="276"/>
                      </a:lnTo>
                      <a:lnTo>
                        <a:pt x="101" y="284"/>
                      </a:lnTo>
                      <a:lnTo>
                        <a:pt x="102" y="292"/>
                      </a:lnTo>
                      <a:lnTo>
                        <a:pt x="104" y="299"/>
                      </a:lnTo>
                      <a:lnTo>
                        <a:pt x="107" y="305"/>
                      </a:lnTo>
                      <a:lnTo>
                        <a:pt x="111" y="310"/>
                      </a:lnTo>
                      <a:lnTo>
                        <a:pt x="114" y="315"/>
                      </a:lnTo>
                      <a:lnTo>
                        <a:pt x="124" y="323"/>
                      </a:lnTo>
                      <a:lnTo>
                        <a:pt x="133" y="332"/>
                      </a:lnTo>
                      <a:lnTo>
                        <a:pt x="136" y="337"/>
                      </a:lnTo>
                      <a:lnTo>
                        <a:pt x="140" y="341"/>
                      </a:lnTo>
                      <a:lnTo>
                        <a:pt x="143" y="347"/>
                      </a:lnTo>
                      <a:lnTo>
                        <a:pt x="145" y="354"/>
                      </a:lnTo>
                      <a:lnTo>
                        <a:pt x="147" y="362"/>
                      </a:lnTo>
                      <a:lnTo>
                        <a:pt x="148" y="371"/>
                      </a:lnTo>
                      <a:lnTo>
                        <a:pt x="148" y="371"/>
                      </a:lnTo>
                      <a:lnTo>
                        <a:pt x="147" y="376"/>
                      </a:lnTo>
                      <a:lnTo>
                        <a:pt x="144" y="381"/>
                      </a:lnTo>
                      <a:lnTo>
                        <a:pt x="136" y="389"/>
                      </a:lnTo>
                      <a:lnTo>
                        <a:pt x="133" y="392"/>
                      </a:lnTo>
                      <a:lnTo>
                        <a:pt x="129" y="397"/>
                      </a:lnTo>
                      <a:lnTo>
                        <a:pt x="127" y="401"/>
                      </a:lnTo>
                      <a:lnTo>
                        <a:pt x="126" y="407"/>
                      </a:lnTo>
                      <a:lnTo>
                        <a:pt x="126" y="407"/>
                      </a:lnTo>
                      <a:lnTo>
                        <a:pt x="126" y="412"/>
                      </a:lnTo>
                      <a:lnTo>
                        <a:pt x="127" y="415"/>
                      </a:lnTo>
                      <a:lnTo>
                        <a:pt x="128" y="417"/>
                      </a:lnTo>
                      <a:lnTo>
                        <a:pt x="130" y="420"/>
                      </a:lnTo>
                      <a:lnTo>
                        <a:pt x="135" y="422"/>
                      </a:lnTo>
                      <a:lnTo>
                        <a:pt x="141" y="422"/>
                      </a:lnTo>
                      <a:lnTo>
                        <a:pt x="141" y="422"/>
                      </a:lnTo>
                      <a:lnTo>
                        <a:pt x="144" y="422"/>
                      </a:lnTo>
                      <a:lnTo>
                        <a:pt x="148" y="420"/>
                      </a:lnTo>
                      <a:lnTo>
                        <a:pt x="152" y="413"/>
                      </a:lnTo>
                      <a:lnTo>
                        <a:pt x="158" y="407"/>
                      </a:lnTo>
                      <a:lnTo>
                        <a:pt x="162" y="405"/>
                      </a:lnTo>
                      <a:lnTo>
                        <a:pt x="165" y="404"/>
                      </a:lnTo>
                      <a:lnTo>
                        <a:pt x="165" y="404"/>
                      </a:lnTo>
                      <a:lnTo>
                        <a:pt x="199" y="404"/>
                      </a:lnTo>
                      <a:lnTo>
                        <a:pt x="199" y="404"/>
                      </a:lnTo>
                      <a:lnTo>
                        <a:pt x="204" y="404"/>
                      </a:lnTo>
                      <a:lnTo>
                        <a:pt x="210" y="402"/>
                      </a:lnTo>
                      <a:lnTo>
                        <a:pt x="223" y="399"/>
                      </a:lnTo>
                      <a:lnTo>
                        <a:pt x="235" y="394"/>
                      </a:lnTo>
                      <a:lnTo>
                        <a:pt x="242" y="393"/>
                      </a:lnTo>
                      <a:lnTo>
                        <a:pt x="250" y="393"/>
                      </a:lnTo>
                      <a:lnTo>
                        <a:pt x="250" y="393"/>
                      </a:lnTo>
                      <a:lnTo>
                        <a:pt x="257" y="393"/>
                      </a:lnTo>
                      <a:lnTo>
                        <a:pt x="263" y="394"/>
                      </a:lnTo>
                      <a:lnTo>
                        <a:pt x="273" y="399"/>
                      </a:lnTo>
                      <a:lnTo>
                        <a:pt x="283" y="402"/>
                      </a:lnTo>
                      <a:lnTo>
                        <a:pt x="290" y="404"/>
                      </a:lnTo>
                      <a:lnTo>
                        <a:pt x="297" y="404"/>
                      </a:lnTo>
                      <a:lnTo>
                        <a:pt x="297" y="404"/>
                      </a:lnTo>
                      <a:lnTo>
                        <a:pt x="312" y="404"/>
                      </a:lnTo>
                      <a:lnTo>
                        <a:pt x="324" y="400"/>
                      </a:lnTo>
                      <a:lnTo>
                        <a:pt x="333" y="394"/>
                      </a:lnTo>
                      <a:lnTo>
                        <a:pt x="341" y="387"/>
                      </a:lnTo>
                      <a:lnTo>
                        <a:pt x="347" y="379"/>
                      </a:lnTo>
                      <a:lnTo>
                        <a:pt x="350" y="368"/>
                      </a:lnTo>
                      <a:lnTo>
                        <a:pt x="353" y="356"/>
                      </a:lnTo>
                      <a:lnTo>
                        <a:pt x="353" y="341"/>
                      </a:lnTo>
                      <a:lnTo>
                        <a:pt x="353" y="341"/>
                      </a:lnTo>
                      <a:lnTo>
                        <a:pt x="353" y="333"/>
                      </a:lnTo>
                      <a:lnTo>
                        <a:pt x="350" y="324"/>
                      </a:lnTo>
                      <a:lnTo>
                        <a:pt x="348" y="317"/>
                      </a:lnTo>
                      <a:lnTo>
                        <a:pt x="343" y="309"/>
                      </a:lnTo>
                      <a:lnTo>
                        <a:pt x="334" y="294"/>
                      </a:lnTo>
                      <a:lnTo>
                        <a:pt x="324" y="280"/>
                      </a:lnTo>
                      <a:lnTo>
                        <a:pt x="313" y="265"/>
                      </a:lnTo>
                      <a:lnTo>
                        <a:pt x="303" y="249"/>
                      </a:lnTo>
                      <a:lnTo>
                        <a:pt x="300" y="241"/>
                      </a:lnTo>
                      <a:lnTo>
                        <a:pt x="297" y="232"/>
                      </a:lnTo>
                      <a:lnTo>
                        <a:pt x="295" y="223"/>
                      </a:lnTo>
                      <a:lnTo>
                        <a:pt x="294" y="213"/>
                      </a:lnTo>
                      <a:lnTo>
                        <a:pt x="294" y="213"/>
                      </a:lnTo>
                      <a:lnTo>
                        <a:pt x="295" y="206"/>
                      </a:lnTo>
                      <a:lnTo>
                        <a:pt x="296" y="198"/>
                      </a:lnTo>
                      <a:lnTo>
                        <a:pt x="297" y="192"/>
                      </a:lnTo>
                      <a:lnTo>
                        <a:pt x="301" y="185"/>
                      </a:lnTo>
                      <a:lnTo>
                        <a:pt x="307" y="175"/>
                      </a:lnTo>
                      <a:lnTo>
                        <a:pt x="315" y="164"/>
                      </a:lnTo>
                      <a:lnTo>
                        <a:pt x="332" y="146"/>
                      </a:lnTo>
                      <a:lnTo>
                        <a:pt x="340" y="137"/>
                      </a:lnTo>
                      <a:lnTo>
                        <a:pt x="346" y="125"/>
                      </a:lnTo>
                      <a:lnTo>
                        <a:pt x="346" y="125"/>
                      </a:lnTo>
                      <a:lnTo>
                        <a:pt x="349" y="114"/>
                      </a:lnTo>
                      <a:lnTo>
                        <a:pt x="349" y="114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>
                    <a:lnSpc>
                      <a:spcPct val="90000"/>
                    </a:lnSpc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34"/>
                <p:cNvSpPr>
                  <a:spLocks/>
                </p:cNvSpPr>
                <p:nvPr/>
              </p:nvSpPr>
              <p:spPr bwMode="auto">
                <a:xfrm rot="536518">
                  <a:off x="4668586" y="2111647"/>
                  <a:ext cx="744557" cy="443054"/>
                </a:xfrm>
                <a:custGeom>
                  <a:avLst/>
                  <a:gdLst/>
                  <a:ahLst/>
                  <a:cxnLst>
                    <a:cxn ang="0">
                      <a:pos x="1175" y="663"/>
                    </a:cxn>
                    <a:cxn ang="0">
                      <a:pos x="1042" y="755"/>
                    </a:cxn>
                    <a:cxn ang="0">
                      <a:pos x="958" y="779"/>
                    </a:cxn>
                    <a:cxn ang="0">
                      <a:pos x="664" y="642"/>
                    </a:cxn>
                    <a:cxn ang="0">
                      <a:pos x="508" y="528"/>
                    </a:cxn>
                    <a:cxn ang="0">
                      <a:pos x="453" y="501"/>
                    </a:cxn>
                    <a:cxn ang="0">
                      <a:pos x="337" y="524"/>
                    </a:cxn>
                    <a:cxn ang="0">
                      <a:pos x="217" y="519"/>
                    </a:cxn>
                    <a:cxn ang="0">
                      <a:pos x="171" y="494"/>
                    </a:cxn>
                    <a:cxn ang="0">
                      <a:pos x="116" y="508"/>
                    </a:cxn>
                    <a:cxn ang="0">
                      <a:pos x="85" y="451"/>
                    </a:cxn>
                    <a:cxn ang="0">
                      <a:pos x="16" y="357"/>
                    </a:cxn>
                    <a:cxn ang="0">
                      <a:pos x="9" y="290"/>
                    </a:cxn>
                    <a:cxn ang="0">
                      <a:pos x="37" y="282"/>
                    </a:cxn>
                    <a:cxn ang="0">
                      <a:pos x="67" y="236"/>
                    </a:cxn>
                    <a:cxn ang="0">
                      <a:pos x="45" y="188"/>
                    </a:cxn>
                    <a:cxn ang="0">
                      <a:pos x="85" y="142"/>
                    </a:cxn>
                    <a:cxn ang="0">
                      <a:pos x="162" y="80"/>
                    </a:cxn>
                    <a:cxn ang="0">
                      <a:pos x="164" y="6"/>
                    </a:cxn>
                    <a:cxn ang="0">
                      <a:pos x="205" y="42"/>
                    </a:cxn>
                    <a:cxn ang="0">
                      <a:pos x="263" y="124"/>
                    </a:cxn>
                    <a:cxn ang="0">
                      <a:pos x="256" y="205"/>
                    </a:cxn>
                    <a:cxn ang="0">
                      <a:pos x="195" y="200"/>
                    </a:cxn>
                    <a:cxn ang="0">
                      <a:pos x="140" y="200"/>
                    </a:cxn>
                    <a:cxn ang="0">
                      <a:pos x="117" y="230"/>
                    </a:cxn>
                    <a:cxn ang="0">
                      <a:pos x="129" y="326"/>
                    </a:cxn>
                    <a:cxn ang="0">
                      <a:pos x="183" y="374"/>
                    </a:cxn>
                    <a:cxn ang="0">
                      <a:pos x="230" y="330"/>
                    </a:cxn>
                    <a:cxn ang="0">
                      <a:pos x="316" y="288"/>
                    </a:cxn>
                    <a:cxn ang="0">
                      <a:pos x="450" y="296"/>
                    </a:cxn>
                    <a:cxn ang="0">
                      <a:pos x="549" y="320"/>
                    </a:cxn>
                    <a:cxn ang="0">
                      <a:pos x="577" y="325"/>
                    </a:cxn>
                    <a:cxn ang="0">
                      <a:pos x="676" y="291"/>
                    </a:cxn>
                    <a:cxn ang="0">
                      <a:pos x="686" y="310"/>
                    </a:cxn>
                    <a:cxn ang="0">
                      <a:pos x="633" y="345"/>
                    </a:cxn>
                    <a:cxn ang="0">
                      <a:pos x="594" y="364"/>
                    </a:cxn>
                    <a:cxn ang="0">
                      <a:pos x="629" y="393"/>
                    </a:cxn>
                    <a:cxn ang="0">
                      <a:pos x="667" y="418"/>
                    </a:cxn>
                    <a:cxn ang="0">
                      <a:pos x="709" y="408"/>
                    </a:cxn>
                    <a:cxn ang="0">
                      <a:pos x="809" y="433"/>
                    </a:cxn>
                    <a:cxn ang="0">
                      <a:pos x="933" y="418"/>
                    </a:cxn>
                    <a:cxn ang="0">
                      <a:pos x="936" y="459"/>
                    </a:cxn>
                    <a:cxn ang="0">
                      <a:pos x="901" y="496"/>
                    </a:cxn>
                    <a:cxn ang="0">
                      <a:pos x="910" y="543"/>
                    </a:cxn>
                    <a:cxn ang="0">
                      <a:pos x="946" y="519"/>
                    </a:cxn>
                    <a:cxn ang="0">
                      <a:pos x="957" y="478"/>
                    </a:cxn>
                    <a:cxn ang="0">
                      <a:pos x="1017" y="485"/>
                    </a:cxn>
                    <a:cxn ang="0">
                      <a:pos x="1023" y="421"/>
                    </a:cxn>
                    <a:cxn ang="0">
                      <a:pos x="1017" y="365"/>
                    </a:cxn>
                    <a:cxn ang="0">
                      <a:pos x="1060" y="344"/>
                    </a:cxn>
                    <a:cxn ang="0">
                      <a:pos x="1110" y="380"/>
                    </a:cxn>
                    <a:cxn ang="0">
                      <a:pos x="1230" y="460"/>
                    </a:cxn>
                    <a:cxn ang="0">
                      <a:pos x="1241" y="513"/>
                    </a:cxn>
                    <a:cxn ang="0">
                      <a:pos x="1213" y="566"/>
                    </a:cxn>
                    <a:cxn ang="0">
                      <a:pos x="1241" y="631"/>
                    </a:cxn>
                    <a:cxn ang="0">
                      <a:pos x="1237" y="649"/>
                    </a:cxn>
                  </a:cxnLst>
                  <a:rect l="0" t="0" r="r" b="b"/>
                  <a:pathLst>
                    <a:path w="1252" h="779">
                      <a:moveTo>
                        <a:pt x="1237" y="649"/>
                      </a:moveTo>
                      <a:lnTo>
                        <a:pt x="1237" y="649"/>
                      </a:lnTo>
                      <a:lnTo>
                        <a:pt x="1225" y="650"/>
                      </a:lnTo>
                      <a:lnTo>
                        <a:pt x="1215" y="651"/>
                      </a:lnTo>
                      <a:lnTo>
                        <a:pt x="1205" y="654"/>
                      </a:lnTo>
                      <a:lnTo>
                        <a:pt x="1194" y="656"/>
                      </a:lnTo>
                      <a:lnTo>
                        <a:pt x="1175" y="663"/>
                      </a:lnTo>
                      <a:lnTo>
                        <a:pt x="1156" y="672"/>
                      </a:lnTo>
                      <a:lnTo>
                        <a:pt x="1139" y="683"/>
                      </a:lnTo>
                      <a:lnTo>
                        <a:pt x="1123" y="694"/>
                      </a:lnTo>
                      <a:lnTo>
                        <a:pt x="1091" y="719"/>
                      </a:lnTo>
                      <a:lnTo>
                        <a:pt x="1075" y="732"/>
                      </a:lnTo>
                      <a:lnTo>
                        <a:pt x="1060" y="744"/>
                      </a:lnTo>
                      <a:lnTo>
                        <a:pt x="1042" y="755"/>
                      </a:lnTo>
                      <a:lnTo>
                        <a:pt x="1026" y="764"/>
                      </a:lnTo>
                      <a:lnTo>
                        <a:pt x="1008" y="771"/>
                      </a:lnTo>
                      <a:lnTo>
                        <a:pt x="999" y="775"/>
                      </a:lnTo>
                      <a:lnTo>
                        <a:pt x="989" y="777"/>
                      </a:lnTo>
                      <a:lnTo>
                        <a:pt x="979" y="778"/>
                      </a:lnTo>
                      <a:lnTo>
                        <a:pt x="969" y="779"/>
                      </a:lnTo>
                      <a:lnTo>
                        <a:pt x="958" y="779"/>
                      </a:lnTo>
                      <a:lnTo>
                        <a:pt x="948" y="778"/>
                      </a:lnTo>
                      <a:lnTo>
                        <a:pt x="948" y="778"/>
                      </a:lnTo>
                      <a:lnTo>
                        <a:pt x="928" y="770"/>
                      </a:lnTo>
                      <a:lnTo>
                        <a:pt x="893" y="754"/>
                      </a:lnTo>
                      <a:lnTo>
                        <a:pt x="785" y="702"/>
                      </a:lnTo>
                      <a:lnTo>
                        <a:pt x="724" y="672"/>
                      </a:lnTo>
                      <a:lnTo>
                        <a:pt x="664" y="642"/>
                      </a:lnTo>
                      <a:lnTo>
                        <a:pt x="611" y="615"/>
                      </a:lnTo>
                      <a:lnTo>
                        <a:pt x="569" y="591"/>
                      </a:lnTo>
                      <a:lnTo>
                        <a:pt x="569" y="591"/>
                      </a:lnTo>
                      <a:lnTo>
                        <a:pt x="560" y="585"/>
                      </a:lnTo>
                      <a:lnTo>
                        <a:pt x="552" y="578"/>
                      </a:lnTo>
                      <a:lnTo>
                        <a:pt x="537" y="562"/>
                      </a:lnTo>
                      <a:lnTo>
                        <a:pt x="508" y="528"/>
                      </a:lnTo>
                      <a:lnTo>
                        <a:pt x="501" y="521"/>
                      </a:lnTo>
                      <a:lnTo>
                        <a:pt x="493" y="515"/>
                      </a:lnTo>
                      <a:lnTo>
                        <a:pt x="487" y="509"/>
                      </a:lnTo>
                      <a:lnTo>
                        <a:pt x="478" y="504"/>
                      </a:lnTo>
                      <a:lnTo>
                        <a:pt x="470" y="502"/>
                      </a:lnTo>
                      <a:lnTo>
                        <a:pt x="462" y="500"/>
                      </a:lnTo>
                      <a:lnTo>
                        <a:pt x="453" y="501"/>
                      </a:lnTo>
                      <a:lnTo>
                        <a:pt x="444" y="503"/>
                      </a:lnTo>
                      <a:lnTo>
                        <a:pt x="444" y="503"/>
                      </a:lnTo>
                      <a:lnTo>
                        <a:pt x="423" y="510"/>
                      </a:lnTo>
                      <a:lnTo>
                        <a:pt x="403" y="516"/>
                      </a:lnTo>
                      <a:lnTo>
                        <a:pt x="382" y="519"/>
                      </a:lnTo>
                      <a:lnTo>
                        <a:pt x="360" y="521"/>
                      </a:lnTo>
                      <a:lnTo>
                        <a:pt x="337" y="524"/>
                      </a:lnTo>
                      <a:lnTo>
                        <a:pt x="314" y="524"/>
                      </a:lnTo>
                      <a:lnTo>
                        <a:pt x="264" y="525"/>
                      </a:lnTo>
                      <a:lnTo>
                        <a:pt x="264" y="525"/>
                      </a:lnTo>
                      <a:lnTo>
                        <a:pt x="251" y="524"/>
                      </a:lnTo>
                      <a:lnTo>
                        <a:pt x="239" y="524"/>
                      </a:lnTo>
                      <a:lnTo>
                        <a:pt x="228" y="521"/>
                      </a:lnTo>
                      <a:lnTo>
                        <a:pt x="217" y="519"/>
                      </a:lnTo>
                      <a:lnTo>
                        <a:pt x="208" y="515"/>
                      </a:lnTo>
                      <a:lnTo>
                        <a:pt x="200" y="509"/>
                      </a:lnTo>
                      <a:lnTo>
                        <a:pt x="193" y="502"/>
                      </a:lnTo>
                      <a:lnTo>
                        <a:pt x="187" y="492"/>
                      </a:lnTo>
                      <a:lnTo>
                        <a:pt x="187" y="492"/>
                      </a:lnTo>
                      <a:lnTo>
                        <a:pt x="179" y="493"/>
                      </a:lnTo>
                      <a:lnTo>
                        <a:pt x="171" y="494"/>
                      </a:lnTo>
                      <a:lnTo>
                        <a:pt x="156" y="501"/>
                      </a:lnTo>
                      <a:lnTo>
                        <a:pt x="140" y="507"/>
                      </a:lnTo>
                      <a:lnTo>
                        <a:pt x="133" y="509"/>
                      </a:lnTo>
                      <a:lnTo>
                        <a:pt x="125" y="510"/>
                      </a:lnTo>
                      <a:lnTo>
                        <a:pt x="125" y="510"/>
                      </a:lnTo>
                      <a:lnTo>
                        <a:pt x="121" y="509"/>
                      </a:lnTo>
                      <a:lnTo>
                        <a:pt x="116" y="508"/>
                      </a:lnTo>
                      <a:lnTo>
                        <a:pt x="113" y="507"/>
                      </a:lnTo>
                      <a:lnTo>
                        <a:pt x="109" y="504"/>
                      </a:lnTo>
                      <a:lnTo>
                        <a:pt x="103" y="497"/>
                      </a:lnTo>
                      <a:lnTo>
                        <a:pt x="99" y="489"/>
                      </a:lnTo>
                      <a:lnTo>
                        <a:pt x="92" y="470"/>
                      </a:lnTo>
                      <a:lnTo>
                        <a:pt x="88" y="459"/>
                      </a:lnTo>
                      <a:lnTo>
                        <a:pt x="85" y="451"/>
                      </a:lnTo>
                      <a:lnTo>
                        <a:pt x="85" y="451"/>
                      </a:lnTo>
                      <a:lnTo>
                        <a:pt x="80" y="441"/>
                      </a:lnTo>
                      <a:lnTo>
                        <a:pt x="75" y="432"/>
                      </a:lnTo>
                      <a:lnTo>
                        <a:pt x="62" y="414"/>
                      </a:lnTo>
                      <a:lnTo>
                        <a:pt x="35" y="383"/>
                      </a:lnTo>
                      <a:lnTo>
                        <a:pt x="22" y="366"/>
                      </a:lnTo>
                      <a:lnTo>
                        <a:pt x="16" y="357"/>
                      </a:lnTo>
                      <a:lnTo>
                        <a:pt x="11" y="348"/>
                      </a:lnTo>
                      <a:lnTo>
                        <a:pt x="7" y="336"/>
                      </a:lnTo>
                      <a:lnTo>
                        <a:pt x="3" y="325"/>
                      </a:lnTo>
                      <a:lnTo>
                        <a:pt x="1" y="311"/>
                      </a:lnTo>
                      <a:lnTo>
                        <a:pt x="0" y="297"/>
                      </a:lnTo>
                      <a:lnTo>
                        <a:pt x="0" y="297"/>
                      </a:lnTo>
                      <a:lnTo>
                        <a:pt x="9" y="290"/>
                      </a:lnTo>
                      <a:lnTo>
                        <a:pt x="16" y="286"/>
                      </a:lnTo>
                      <a:lnTo>
                        <a:pt x="23" y="283"/>
                      </a:lnTo>
                      <a:lnTo>
                        <a:pt x="27" y="282"/>
                      </a:lnTo>
                      <a:lnTo>
                        <a:pt x="34" y="283"/>
                      </a:lnTo>
                      <a:lnTo>
                        <a:pt x="37" y="283"/>
                      </a:lnTo>
                      <a:lnTo>
                        <a:pt x="37" y="282"/>
                      </a:lnTo>
                      <a:lnTo>
                        <a:pt x="37" y="282"/>
                      </a:lnTo>
                      <a:lnTo>
                        <a:pt x="52" y="271"/>
                      </a:lnTo>
                      <a:lnTo>
                        <a:pt x="61" y="261"/>
                      </a:lnTo>
                      <a:lnTo>
                        <a:pt x="64" y="257"/>
                      </a:lnTo>
                      <a:lnTo>
                        <a:pt x="67" y="252"/>
                      </a:lnTo>
                      <a:lnTo>
                        <a:pt x="68" y="248"/>
                      </a:lnTo>
                      <a:lnTo>
                        <a:pt x="68" y="243"/>
                      </a:lnTo>
                      <a:lnTo>
                        <a:pt x="67" y="236"/>
                      </a:lnTo>
                      <a:lnTo>
                        <a:pt x="64" y="228"/>
                      </a:lnTo>
                      <a:lnTo>
                        <a:pt x="60" y="221"/>
                      </a:lnTo>
                      <a:lnTo>
                        <a:pt x="55" y="214"/>
                      </a:lnTo>
                      <a:lnTo>
                        <a:pt x="50" y="206"/>
                      </a:lnTo>
                      <a:lnTo>
                        <a:pt x="47" y="199"/>
                      </a:lnTo>
                      <a:lnTo>
                        <a:pt x="45" y="191"/>
                      </a:lnTo>
                      <a:lnTo>
                        <a:pt x="45" y="188"/>
                      </a:lnTo>
                      <a:lnTo>
                        <a:pt x="45" y="183"/>
                      </a:lnTo>
                      <a:lnTo>
                        <a:pt x="46" y="179"/>
                      </a:lnTo>
                      <a:lnTo>
                        <a:pt x="48" y="174"/>
                      </a:lnTo>
                      <a:lnTo>
                        <a:pt x="52" y="169"/>
                      </a:lnTo>
                      <a:lnTo>
                        <a:pt x="55" y="165"/>
                      </a:lnTo>
                      <a:lnTo>
                        <a:pt x="68" y="154"/>
                      </a:lnTo>
                      <a:lnTo>
                        <a:pt x="85" y="142"/>
                      </a:lnTo>
                      <a:lnTo>
                        <a:pt x="85" y="142"/>
                      </a:lnTo>
                      <a:lnTo>
                        <a:pt x="119" y="120"/>
                      </a:lnTo>
                      <a:lnTo>
                        <a:pt x="132" y="111"/>
                      </a:lnTo>
                      <a:lnTo>
                        <a:pt x="142" y="101"/>
                      </a:lnTo>
                      <a:lnTo>
                        <a:pt x="151" y="95"/>
                      </a:lnTo>
                      <a:lnTo>
                        <a:pt x="157" y="86"/>
                      </a:lnTo>
                      <a:lnTo>
                        <a:pt x="162" y="80"/>
                      </a:lnTo>
                      <a:lnTo>
                        <a:pt x="164" y="73"/>
                      </a:lnTo>
                      <a:lnTo>
                        <a:pt x="167" y="66"/>
                      </a:lnTo>
                      <a:lnTo>
                        <a:pt x="167" y="59"/>
                      </a:lnTo>
                      <a:lnTo>
                        <a:pt x="167" y="45"/>
                      </a:lnTo>
                      <a:lnTo>
                        <a:pt x="165" y="28"/>
                      </a:lnTo>
                      <a:lnTo>
                        <a:pt x="164" y="6"/>
                      </a:lnTo>
                      <a:lnTo>
                        <a:pt x="164" y="6"/>
                      </a:lnTo>
                      <a:lnTo>
                        <a:pt x="165" y="2"/>
                      </a:lnTo>
                      <a:lnTo>
                        <a:pt x="167" y="0"/>
                      </a:lnTo>
                      <a:lnTo>
                        <a:pt x="169" y="0"/>
                      </a:lnTo>
                      <a:lnTo>
                        <a:pt x="172" y="2"/>
                      </a:lnTo>
                      <a:lnTo>
                        <a:pt x="180" y="12"/>
                      </a:lnTo>
                      <a:lnTo>
                        <a:pt x="191" y="26"/>
                      </a:lnTo>
                      <a:lnTo>
                        <a:pt x="205" y="42"/>
                      </a:lnTo>
                      <a:lnTo>
                        <a:pt x="220" y="59"/>
                      </a:lnTo>
                      <a:lnTo>
                        <a:pt x="236" y="75"/>
                      </a:lnTo>
                      <a:lnTo>
                        <a:pt x="244" y="82"/>
                      </a:lnTo>
                      <a:lnTo>
                        <a:pt x="253" y="88"/>
                      </a:lnTo>
                      <a:lnTo>
                        <a:pt x="253" y="88"/>
                      </a:lnTo>
                      <a:lnTo>
                        <a:pt x="259" y="104"/>
                      </a:lnTo>
                      <a:lnTo>
                        <a:pt x="263" y="124"/>
                      </a:lnTo>
                      <a:lnTo>
                        <a:pt x="266" y="147"/>
                      </a:lnTo>
                      <a:lnTo>
                        <a:pt x="267" y="159"/>
                      </a:lnTo>
                      <a:lnTo>
                        <a:pt x="267" y="170"/>
                      </a:lnTo>
                      <a:lnTo>
                        <a:pt x="266" y="181"/>
                      </a:lnTo>
                      <a:lnTo>
                        <a:pt x="263" y="190"/>
                      </a:lnTo>
                      <a:lnTo>
                        <a:pt x="261" y="199"/>
                      </a:lnTo>
                      <a:lnTo>
                        <a:pt x="256" y="205"/>
                      </a:lnTo>
                      <a:lnTo>
                        <a:pt x="252" y="211"/>
                      </a:lnTo>
                      <a:lnTo>
                        <a:pt x="245" y="213"/>
                      </a:lnTo>
                      <a:lnTo>
                        <a:pt x="237" y="214"/>
                      </a:lnTo>
                      <a:lnTo>
                        <a:pt x="228" y="212"/>
                      </a:lnTo>
                      <a:lnTo>
                        <a:pt x="228" y="212"/>
                      </a:lnTo>
                      <a:lnTo>
                        <a:pt x="210" y="205"/>
                      </a:lnTo>
                      <a:lnTo>
                        <a:pt x="195" y="200"/>
                      </a:lnTo>
                      <a:lnTo>
                        <a:pt x="183" y="197"/>
                      </a:lnTo>
                      <a:lnTo>
                        <a:pt x="172" y="195"/>
                      </a:lnTo>
                      <a:lnTo>
                        <a:pt x="163" y="195"/>
                      </a:lnTo>
                      <a:lnTo>
                        <a:pt x="155" y="195"/>
                      </a:lnTo>
                      <a:lnTo>
                        <a:pt x="149" y="196"/>
                      </a:lnTo>
                      <a:lnTo>
                        <a:pt x="145" y="198"/>
                      </a:lnTo>
                      <a:lnTo>
                        <a:pt x="140" y="200"/>
                      </a:lnTo>
                      <a:lnTo>
                        <a:pt x="137" y="204"/>
                      </a:lnTo>
                      <a:lnTo>
                        <a:pt x="130" y="210"/>
                      </a:lnTo>
                      <a:lnTo>
                        <a:pt x="123" y="215"/>
                      </a:lnTo>
                      <a:lnTo>
                        <a:pt x="118" y="218"/>
                      </a:lnTo>
                      <a:lnTo>
                        <a:pt x="114" y="220"/>
                      </a:lnTo>
                      <a:lnTo>
                        <a:pt x="114" y="220"/>
                      </a:lnTo>
                      <a:lnTo>
                        <a:pt x="117" y="230"/>
                      </a:lnTo>
                      <a:lnTo>
                        <a:pt x="122" y="241"/>
                      </a:lnTo>
                      <a:lnTo>
                        <a:pt x="125" y="256"/>
                      </a:lnTo>
                      <a:lnTo>
                        <a:pt x="129" y="272"/>
                      </a:lnTo>
                      <a:lnTo>
                        <a:pt x="131" y="290"/>
                      </a:lnTo>
                      <a:lnTo>
                        <a:pt x="131" y="309"/>
                      </a:lnTo>
                      <a:lnTo>
                        <a:pt x="130" y="318"/>
                      </a:lnTo>
                      <a:lnTo>
                        <a:pt x="129" y="326"/>
                      </a:lnTo>
                      <a:lnTo>
                        <a:pt x="129" y="326"/>
                      </a:lnTo>
                      <a:lnTo>
                        <a:pt x="138" y="334"/>
                      </a:lnTo>
                      <a:lnTo>
                        <a:pt x="147" y="344"/>
                      </a:lnTo>
                      <a:lnTo>
                        <a:pt x="165" y="363"/>
                      </a:lnTo>
                      <a:lnTo>
                        <a:pt x="175" y="370"/>
                      </a:lnTo>
                      <a:lnTo>
                        <a:pt x="179" y="372"/>
                      </a:lnTo>
                      <a:lnTo>
                        <a:pt x="183" y="374"/>
                      </a:lnTo>
                      <a:lnTo>
                        <a:pt x="187" y="374"/>
                      </a:lnTo>
                      <a:lnTo>
                        <a:pt x="191" y="373"/>
                      </a:lnTo>
                      <a:lnTo>
                        <a:pt x="194" y="371"/>
                      </a:lnTo>
                      <a:lnTo>
                        <a:pt x="198" y="367"/>
                      </a:lnTo>
                      <a:lnTo>
                        <a:pt x="198" y="367"/>
                      </a:lnTo>
                      <a:lnTo>
                        <a:pt x="214" y="347"/>
                      </a:lnTo>
                      <a:lnTo>
                        <a:pt x="230" y="330"/>
                      </a:lnTo>
                      <a:lnTo>
                        <a:pt x="244" y="317"/>
                      </a:lnTo>
                      <a:lnTo>
                        <a:pt x="256" y="306"/>
                      </a:lnTo>
                      <a:lnTo>
                        <a:pt x="269" y="298"/>
                      </a:lnTo>
                      <a:lnTo>
                        <a:pt x="282" y="294"/>
                      </a:lnTo>
                      <a:lnTo>
                        <a:pt x="293" y="290"/>
                      </a:lnTo>
                      <a:lnTo>
                        <a:pt x="305" y="288"/>
                      </a:lnTo>
                      <a:lnTo>
                        <a:pt x="316" y="288"/>
                      </a:lnTo>
                      <a:lnTo>
                        <a:pt x="329" y="288"/>
                      </a:lnTo>
                      <a:lnTo>
                        <a:pt x="355" y="291"/>
                      </a:lnTo>
                      <a:lnTo>
                        <a:pt x="386" y="295"/>
                      </a:lnTo>
                      <a:lnTo>
                        <a:pt x="404" y="296"/>
                      </a:lnTo>
                      <a:lnTo>
                        <a:pt x="422" y="297"/>
                      </a:lnTo>
                      <a:lnTo>
                        <a:pt x="422" y="297"/>
                      </a:lnTo>
                      <a:lnTo>
                        <a:pt x="450" y="296"/>
                      </a:lnTo>
                      <a:lnTo>
                        <a:pt x="482" y="295"/>
                      </a:lnTo>
                      <a:lnTo>
                        <a:pt x="513" y="292"/>
                      </a:lnTo>
                      <a:lnTo>
                        <a:pt x="536" y="289"/>
                      </a:lnTo>
                      <a:lnTo>
                        <a:pt x="536" y="289"/>
                      </a:lnTo>
                      <a:lnTo>
                        <a:pt x="541" y="302"/>
                      </a:lnTo>
                      <a:lnTo>
                        <a:pt x="544" y="312"/>
                      </a:lnTo>
                      <a:lnTo>
                        <a:pt x="549" y="320"/>
                      </a:lnTo>
                      <a:lnTo>
                        <a:pt x="553" y="326"/>
                      </a:lnTo>
                      <a:lnTo>
                        <a:pt x="558" y="329"/>
                      </a:lnTo>
                      <a:lnTo>
                        <a:pt x="561" y="332"/>
                      </a:lnTo>
                      <a:lnTo>
                        <a:pt x="566" y="332"/>
                      </a:lnTo>
                      <a:lnTo>
                        <a:pt x="569" y="330"/>
                      </a:lnTo>
                      <a:lnTo>
                        <a:pt x="574" y="328"/>
                      </a:lnTo>
                      <a:lnTo>
                        <a:pt x="577" y="325"/>
                      </a:lnTo>
                      <a:lnTo>
                        <a:pt x="585" y="315"/>
                      </a:lnTo>
                      <a:lnTo>
                        <a:pt x="592" y="303"/>
                      </a:lnTo>
                      <a:lnTo>
                        <a:pt x="598" y="289"/>
                      </a:lnTo>
                      <a:lnTo>
                        <a:pt x="598" y="289"/>
                      </a:lnTo>
                      <a:lnTo>
                        <a:pt x="657" y="289"/>
                      </a:lnTo>
                      <a:lnTo>
                        <a:pt x="657" y="289"/>
                      </a:lnTo>
                      <a:lnTo>
                        <a:pt x="676" y="291"/>
                      </a:lnTo>
                      <a:lnTo>
                        <a:pt x="689" y="294"/>
                      </a:lnTo>
                      <a:lnTo>
                        <a:pt x="698" y="296"/>
                      </a:lnTo>
                      <a:lnTo>
                        <a:pt x="702" y="298"/>
                      </a:lnTo>
                      <a:lnTo>
                        <a:pt x="702" y="299"/>
                      </a:lnTo>
                      <a:lnTo>
                        <a:pt x="702" y="301"/>
                      </a:lnTo>
                      <a:lnTo>
                        <a:pt x="698" y="303"/>
                      </a:lnTo>
                      <a:lnTo>
                        <a:pt x="686" y="310"/>
                      </a:lnTo>
                      <a:lnTo>
                        <a:pt x="667" y="318"/>
                      </a:lnTo>
                      <a:lnTo>
                        <a:pt x="658" y="322"/>
                      </a:lnTo>
                      <a:lnTo>
                        <a:pt x="649" y="327"/>
                      </a:lnTo>
                      <a:lnTo>
                        <a:pt x="642" y="333"/>
                      </a:lnTo>
                      <a:lnTo>
                        <a:pt x="635" y="339"/>
                      </a:lnTo>
                      <a:lnTo>
                        <a:pt x="634" y="342"/>
                      </a:lnTo>
                      <a:lnTo>
                        <a:pt x="633" y="345"/>
                      </a:lnTo>
                      <a:lnTo>
                        <a:pt x="632" y="349"/>
                      </a:lnTo>
                      <a:lnTo>
                        <a:pt x="632" y="352"/>
                      </a:lnTo>
                      <a:lnTo>
                        <a:pt x="632" y="352"/>
                      </a:lnTo>
                      <a:lnTo>
                        <a:pt x="610" y="357"/>
                      </a:lnTo>
                      <a:lnTo>
                        <a:pt x="603" y="359"/>
                      </a:lnTo>
                      <a:lnTo>
                        <a:pt x="597" y="362"/>
                      </a:lnTo>
                      <a:lnTo>
                        <a:pt x="594" y="364"/>
                      </a:lnTo>
                      <a:lnTo>
                        <a:pt x="591" y="367"/>
                      </a:lnTo>
                      <a:lnTo>
                        <a:pt x="591" y="370"/>
                      </a:lnTo>
                      <a:lnTo>
                        <a:pt x="592" y="373"/>
                      </a:lnTo>
                      <a:lnTo>
                        <a:pt x="596" y="376"/>
                      </a:lnTo>
                      <a:lnTo>
                        <a:pt x="600" y="379"/>
                      </a:lnTo>
                      <a:lnTo>
                        <a:pt x="612" y="386"/>
                      </a:lnTo>
                      <a:lnTo>
                        <a:pt x="629" y="393"/>
                      </a:lnTo>
                      <a:lnTo>
                        <a:pt x="650" y="399"/>
                      </a:lnTo>
                      <a:lnTo>
                        <a:pt x="650" y="399"/>
                      </a:lnTo>
                      <a:lnTo>
                        <a:pt x="653" y="402"/>
                      </a:lnTo>
                      <a:lnTo>
                        <a:pt x="657" y="404"/>
                      </a:lnTo>
                      <a:lnTo>
                        <a:pt x="661" y="410"/>
                      </a:lnTo>
                      <a:lnTo>
                        <a:pt x="665" y="416"/>
                      </a:lnTo>
                      <a:lnTo>
                        <a:pt x="667" y="418"/>
                      </a:lnTo>
                      <a:lnTo>
                        <a:pt x="669" y="420"/>
                      </a:lnTo>
                      <a:lnTo>
                        <a:pt x="674" y="421"/>
                      </a:lnTo>
                      <a:lnTo>
                        <a:pt x="678" y="421"/>
                      </a:lnTo>
                      <a:lnTo>
                        <a:pt x="683" y="420"/>
                      </a:lnTo>
                      <a:lnTo>
                        <a:pt x="690" y="418"/>
                      </a:lnTo>
                      <a:lnTo>
                        <a:pt x="698" y="413"/>
                      </a:lnTo>
                      <a:lnTo>
                        <a:pt x="709" y="408"/>
                      </a:lnTo>
                      <a:lnTo>
                        <a:pt x="735" y="389"/>
                      </a:lnTo>
                      <a:lnTo>
                        <a:pt x="735" y="389"/>
                      </a:lnTo>
                      <a:lnTo>
                        <a:pt x="758" y="408"/>
                      </a:lnTo>
                      <a:lnTo>
                        <a:pt x="780" y="420"/>
                      </a:lnTo>
                      <a:lnTo>
                        <a:pt x="789" y="426"/>
                      </a:lnTo>
                      <a:lnTo>
                        <a:pt x="798" y="431"/>
                      </a:lnTo>
                      <a:lnTo>
                        <a:pt x="809" y="433"/>
                      </a:lnTo>
                      <a:lnTo>
                        <a:pt x="819" y="435"/>
                      </a:lnTo>
                      <a:lnTo>
                        <a:pt x="829" y="436"/>
                      </a:lnTo>
                      <a:lnTo>
                        <a:pt x="840" y="436"/>
                      </a:lnTo>
                      <a:lnTo>
                        <a:pt x="852" y="435"/>
                      </a:lnTo>
                      <a:lnTo>
                        <a:pt x="865" y="434"/>
                      </a:lnTo>
                      <a:lnTo>
                        <a:pt x="895" y="427"/>
                      </a:lnTo>
                      <a:lnTo>
                        <a:pt x="933" y="418"/>
                      </a:lnTo>
                      <a:lnTo>
                        <a:pt x="933" y="418"/>
                      </a:lnTo>
                      <a:lnTo>
                        <a:pt x="938" y="428"/>
                      </a:lnTo>
                      <a:lnTo>
                        <a:pt x="941" y="436"/>
                      </a:lnTo>
                      <a:lnTo>
                        <a:pt x="942" y="443"/>
                      </a:lnTo>
                      <a:lnTo>
                        <a:pt x="941" y="449"/>
                      </a:lnTo>
                      <a:lnTo>
                        <a:pt x="940" y="455"/>
                      </a:lnTo>
                      <a:lnTo>
                        <a:pt x="936" y="459"/>
                      </a:lnTo>
                      <a:lnTo>
                        <a:pt x="933" y="464"/>
                      </a:lnTo>
                      <a:lnTo>
                        <a:pt x="928" y="467"/>
                      </a:lnTo>
                      <a:lnTo>
                        <a:pt x="919" y="474"/>
                      </a:lnTo>
                      <a:lnTo>
                        <a:pt x="910" y="481"/>
                      </a:lnTo>
                      <a:lnTo>
                        <a:pt x="905" y="486"/>
                      </a:lnTo>
                      <a:lnTo>
                        <a:pt x="903" y="490"/>
                      </a:lnTo>
                      <a:lnTo>
                        <a:pt x="901" y="496"/>
                      </a:lnTo>
                      <a:lnTo>
                        <a:pt x="900" y="503"/>
                      </a:lnTo>
                      <a:lnTo>
                        <a:pt x="900" y="503"/>
                      </a:lnTo>
                      <a:lnTo>
                        <a:pt x="900" y="516"/>
                      </a:lnTo>
                      <a:lnTo>
                        <a:pt x="901" y="526"/>
                      </a:lnTo>
                      <a:lnTo>
                        <a:pt x="903" y="534"/>
                      </a:lnTo>
                      <a:lnTo>
                        <a:pt x="907" y="540"/>
                      </a:lnTo>
                      <a:lnTo>
                        <a:pt x="910" y="543"/>
                      </a:lnTo>
                      <a:lnTo>
                        <a:pt x="916" y="544"/>
                      </a:lnTo>
                      <a:lnTo>
                        <a:pt x="920" y="543"/>
                      </a:lnTo>
                      <a:lnTo>
                        <a:pt x="926" y="541"/>
                      </a:lnTo>
                      <a:lnTo>
                        <a:pt x="932" y="538"/>
                      </a:lnTo>
                      <a:lnTo>
                        <a:pt x="936" y="533"/>
                      </a:lnTo>
                      <a:lnTo>
                        <a:pt x="941" y="527"/>
                      </a:lnTo>
                      <a:lnTo>
                        <a:pt x="946" y="519"/>
                      </a:lnTo>
                      <a:lnTo>
                        <a:pt x="948" y="511"/>
                      </a:lnTo>
                      <a:lnTo>
                        <a:pt x="949" y="503"/>
                      </a:lnTo>
                      <a:lnTo>
                        <a:pt x="949" y="494"/>
                      </a:lnTo>
                      <a:lnTo>
                        <a:pt x="948" y="483"/>
                      </a:lnTo>
                      <a:lnTo>
                        <a:pt x="948" y="483"/>
                      </a:lnTo>
                      <a:lnTo>
                        <a:pt x="951" y="480"/>
                      </a:lnTo>
                      <a:lnTo>
                        <a:pt x="957" y="478"/>
                      </a:lnTo>
                      <a:lnTo>
                        <a:pt x="963" y="478"/>
                      </a:lnTo>
                      <a:lnTo>
                        <a:pt x="970" y="479"/>
                      </a:lnTo>
                      <a:lnTo>
                        <a:pt x="985" y="483"/>
                      </a:lnTo>
                      <a:lnTo>
                        <a:pt x="1000" y="487"/>
                      </a:lnTo>
                      <a:lnTo>
                        <a:pt x="1005" y="488"/>
                      </a:lnTo>
                      <a:lnTo>
                        <a:pt x="1012" y="488"/>
                      </a:lnTo>
                      <a:lnTo>
                        <a:pt x="1017" y="485"/>
                      </a:lnTo>
                      <a:lnTo>
                        <a:pt x="1022" y="480"/>
                      </a:lnTo>
                      <a:lnTo>
                        <a:pt x="1024" y="472"/>
                      </a:lnTo>
                      <a:lnTo>
                        <a:pt x="1025" y="460"/>
                      </a:lnTo>
                      <a:lnTo>
                        <a:pt x="1024" y="444"/>
                      </a:lnTo>
                      <a:lnTo>
                        <a:pt x="1020" y="425"/>
                      </a:lnTo>
                      <a:lnTo>
                        <a:pt x="1020" y="425"/>
                      </a:lnTo>
                      <a:lnTo>
                        <a:pt x="1023" y="421"/>
                      </a:lnTo>
                      <a:lnTo>
                        <a:pt x="1024" y="417"/>
                      </a:lnTo>
                      <a:lnTo>
                        <a:pt x="1023" y="406"/>
                      </a:lnTo>
                      <a:lnTo>
                        <a:pt x="1022" y="396"/>
                      </a:lnTo>
                      <a:lnTo>
                        <a:pt x="1019" y="387"/>
                      </a:lnTo>
                      <a:lnTo>
                        <a:pt x="1017" y="376"/>
                      </a:lnTo>
                      <a:lnTo>
                        <a:pt x="1016" y="368"/>
                      </a:lnTo>
                      <a:lnTo>
                        <a:pt x="1017" y="365"/>
                      </a:lnTo>
                      <a:lnTo>
                        <a:pt x="1018" y="362"/>
                      </a:lnTo>
                      <a:lnTo>
                        <a:pt x="1020" y="358"/>
                      </a:lnTo>
                      <a:lnTo>
                        <a:pt x="1025" y="356"/>
                      </a:lnTo>
                      <a:lnTo>
                        <a:pt x="1025" y="356"/>
                      </a:lnTo>
                      <a:lnTo>
                        <a:pt x="1035" y="351"/>
                      </a:lnTo>
                      <a:lnTo>
                        <a:pt x="1046" y="348"/>
                      </a:lnTo>
                      <a:lnTo>
                        <a:pt x="1060" y="344"/>
                      </a:lnTo>
                      <a:lnTo>
                        <a:pt x="1069" y="344"/>
                      </a:lnTo>
                      <a:lnTo>
                        <a:pt x="1071" y="344"/>
                      </a:lnTo>
                      <a:lnTo>
                        <a:pt x="1071" y="344"/>
                      </a:lnTo>
                      <a:lnTo>
                        <a:pt x="1079" y="355"/>
                      </a:lnTo>
                      <a:lnTo>
                        <a:pt x="1088" y="364"/>
                      </a:lnTo>
                      <a:lnTo>
                        <a:pt x="1099" y="372"/>
                      </a:lnTo>
                      <a:lnTo>
                        <a:pt x="1110" y="380"/>
                      </a:lnTo>
                      <a:lnTo>
                        <a:pt x="1133" y="395"/>
                      </a:lnTo>
                      <a:lnTo>
                        <a:pt x="1157" y="409"/>
                      </a:lnTo>
                      <a:lnTo>
                        <a:pt x="1180" y="421"/>
                      </a:lnTo>
                      <a:lnTo>
                        <a:pt x="1203" y="436"/>
                      </a:lnTo>
                      <a:lnTo>
                        <a:pt x="1213" y="443"/>
                      </a:lnTo>
                      <a:lnTo>
                        <a:pt x="1222" y="451"/>
                      </a:lnTo>
                      <a:lnTo>
                        <a:pt x="1230" y="460"/>
                      </a:lnTo>
                      <a:lnTo>
                        <a:pt x="1237" y="470"/>
                      </a:lnTo>
                      <a:lnTo>
                        <a:pt x="1237" y="470"/>
                      </a:lnTo>
                      <a:lnTo>
                        <a:pt x="1245" y="485"/>
                      </a:lnTo>
                      <a:lnTo>
                        <a:pt x="1252" y="498"/>
                      </a:lnTo>
                      <a:lnTo>
                        <a:pt x="1252" y="498"/>
                      </a:lnTo>
                      <a:lnTo>
                        <a:pt x="1247" y="507"/>
                      </a:lnTo>
                      <a:lnTo>
                        <a:pt x="1241" y="513"/>
                      </a:lnTo>
                      <a:lnTo>
                        <a:pt x="1228" y="527"/>
                      </a:lnTo>
                      <a:lnTo>
                        <a:pt x="1222" y="534"/>
                      </a:lnTo>
                      <a:lnTo>
                        <a:pt x="1216" y="541"/>
                      </a:lnTo>
                      <a:lnTo>
                        <a:pt x="1213" y="548"/>
                      </a:lnTo>
                      <a:lnTo>
                        <a:pt x="1211" y="557"/>
                      </a:lnTo>
                      <a:lnTo>
                        <a:pt x="1211" y="557"/>
                      </a:lnTo>
                      <a:lnTo>
                        <a:pt x="1213" y="566"/>
                      </a:lnTo>
                      <a:lnTo>
                        <a:pt x="1216" y="576"/>
                      </a:lnTo>
                      <a:lnTo>
                        <a:pt x="1221" y="584"/>
                      </a:lnTo>
                      <a:lnTo>
                        <a:pt x="1226" y="592"/>
                      </a:lnTo>
                      <a:lnTo>
                        <a:pt x="1231" y="600"/>
                      </a:lnTo>
                      <a:lnTo>
                        <a:pt x="1237" y="609"/>
                      </a:lnTo>
                      <a:lnTo>
                        <a:pt x="1239" y="619"/>
                      </a:lnTo>
                      <a:lnTo>
                        <a:pt x="1241" y="631"/>
                      </a:lnTo>
                      <a:lnTo>
                        <a:pt x="1241" y="631"/>
                      </a:lnTo>
                      <a:lnTo>
                        <a:pt x="1240" y="639"/>
                      </a:lnTo>
                      <a:lnTo>
                        <a:pt x="1239" y="646"/>
                      </a:lnTo>
                      <a:lnTo>
                        <a:pt x="1236" y="651"/>
                      </a:lnTo>
                      <a:lnTo>
                        <a:pt x="1233" y="657"/>
                      </a:lnTo>
                      <a:lnTo>
                        <a:pt x="1233" y="657"/>
                      </a:lnTo>
                      <a:lnTo>
                        <a:pt x="1237" y="649"/>
                      </a:lnTo>
                      <a:lnTo>
                        <a:pt x="1237" y="649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Freeform 130"/>
                <p:cNvSpPr>
                  <a:spLocks/>
                </p:cNvSpPr>
                <p:nvPr/>
              </p:nvSpPr>
              <p:spPr bwMode="auto">
                <a:xfrm rot="536518">
                  <a:off x="5859242" y="1938555"/>
                  <a:ext cx="993802" cy="987741"/>
                </a:xfrm>
                <a:custGeom>
                  <a:avLst/>
                  <a:gdLst/>
                  <a:ahLst/>
                  <a:cxnLst>
                    <a:cxn ang="0">
                      <a:pos x="264" y="1733"/>
                    </a:cxn>
                    <a:cxn ang="0">
                      <a:pos x="331" y="1639"/>
                    </a:cxn>
                    <a:cxn ang="0">
                      <a:pos x="415" y="1708"/>
                    </a:cxn>
                    <a:cxn ang="0">
                      <a:pos x="595" y="1723"/>
                    </a:cxn>
                    <a:cxn ang="0">
                      <a:pos x="732" y="1600"/>
                    </a:cxn>
                    <a:cxn ang="0">
                      <a:pos x="803" y="1561"/>
                    </a:cxn>
                    <a:cxn ang="0">
                      <a:pos x="896" y="1403"/>
                    </a:cxn>
                    <a:cxn ang="0">
                      <a:pos x="1044" y="1339"/>
                    </a:cxn>
                    <a:cxn ang="0">
                      <a:pos x="1095" y="1299"/>
                    </a:cxn>
                    <a:cxn ang="0">
                      <a:pos x="1139" y="1347"/>
                    </a:cxn>
                    <a:cxn ang="0">
                      <a:pos x="1238" y="1345"/>
                    </a:cxn>
                    <a:cxn ang="0">
                      <a:pos x="1337" y="1348"/>
                    </a:cxn>
                    <a:cxn ang="0">
                      <a:pos x="1396" y="1339"/>
                    </a:cxn>
                    <a:cxn ang="0">
                      <a:pos x="1436" y="1295"/>
                    </a:cxn>
                    <a:cxn ang="0">
                      <a:pos x="1531" y="1216"/>
                    </a:cxn>
                    <a:cxn ang="0">
                      <a:pos x="1571" y="1169"/>
                    </a:cxn>
                    <a:cxn ang="0">
                      <a:pos x="1664" y="981"/>
                    </a:cxn>
                    <a:cxn ang="0">
                      <a:pos x="1643" y="916"/>
                    </a:cxn>
                    <a:cxn ang="0">
                      <a:pos x="1606" y="814"/>
                    </a:cxn>
                    <a:cxn ang="0">
                      <a:pos x="1501" y="681"/>
                    </a:cxn>
                    <a:cxn ang="0">
                      <a:pos x="1488" y="601"/>
                    </a:cxn>
                    <a:cxn ang="0">
                      <a:pos x="1428" y="554"/>
                    </a:cxn>
                    <a:cxn ang="0">
                      <a:pos x="1458" y="624"/>
                    </a:cxn>
                    <a:cxn ang="0">
                      <a:pos x="1314" y="744"/>
                    </a:cxn>
                    <a:cxn ang="0">
                      <a:pos x="1398" y="565"/>
                    </a:cxn>
                    <a:cxn ang="0">
                      <a:pos x="1510" y="297"/>
                    </a:cxn>
                    <a:cxn ang="0">
                      <a:pos x="1376" y="120"/>
                    </a:cxn>
                    <a:cxn ang="0">
                      <a:pos x="1245" y="145"/>
                    </a:cxn>
                    <a:cxn ang="0">
                      <a:pos x="1184" y="178"/>
                    </a:cxn>
                    <a:cxn ang="0">
                      <a:pos x="1192" y="91"/>
                    </a:cxn>
                    <a:cxn ang="0">
                      <a:pos x="1122" y="68"/>
                    </a:cxn>
                    <a:cxn ang="0">
                      <a:pos x="1064" y="0"/>
                    </a:cxn>
                    <a:cxn ang="0">
                      <a:pos x="970" y="133"/>
                    </a:cxn>
                    <a:cxn ang="0">
                      <a:pos x="948" y="238"/>
                    </a:cxn>
                    <a:cxn ang="0">
                      <a:pos x="941" y="297"/>
                    </a:cxn>
                    <a:cxn ang="0">
                      <a:pos x="839" y="333"/>
                    </a:cxn>
                    <a:cxn ang="0">
                      <a:pos x="829" y="291"/>
                    </a:cxn>
                    <a:cxn ang="0">
                      <a:pos x="720" y="316"/>
                    </a:cxn>
                    <a:cxn ang="0">
                      <a:pos x="696" y="359"/>
                    </a:cxn>
                    <a:cxn ang="0">
                      <a:pos x="566" y="417"/>
                    </a:cxn>
                    <a:cxn ang="0">
                      <a:pos x="423" y="578"/>
                    </a:cxn>
                    <a:cxn ang="0">
                      <a:pos x="452" y="714"/>
                    </a:cxn>
                    <a:cxn ang="0">
                      <a:pos x="209" y="700"/>
                    </a:cxn>
                    <a:cxn ang="0">
                      <a:pos x="132" y="776"/>
                    </a:cxn>
                    <a:cxn ang="0">
                      <a:pos x="144" y="901"/>
                    </a:cxn>
                    <a:cxn ang="0">
                      <a:pos x="207" y="978"/>
                    </a:cxn>
                    <a:cxn ang="0">
                      <a:pos x="258" y="1051"/>
                    </a:cxn>
                    <a:cxn ang="0">
                      <a:pos x="255" y="1212"/>
                    </a:cxn>
                    <a:cxn ang="0">
                      <a:pos x="194" y="1259"/>
                    </a:cxn>
                    <a:cxn ang="0">
                      <a:pos x="209" y="1145"/>
                    </a:cxn>
                    <a:cxn ang="0">
                      <a:pos x="191" y="1115"/>
                    </a:cxn>
                    <a:cxn ang="0">
                      <a:pos x="214" y="1013"/>
                    </a:cxn>
                    <a:cxn ang="0">
                      <a:pos x="122" y="950"/>
                    </a:cxn>
                    <a:cxn ang="0">
                      <a:pos x="33" y="921"/>
                    </a:cxn>
                    <a:cxn ang="0">
                      <a:pos x="99" y="973"/>
                    </a:cxn>
                    <a:cxn ang="0">
                      <a:pos x="61" y="1042"/>
                    </a:cxn>
                    <a:cxn ang="0">
                      <a:pos x="91" y="1126"/>
                    </a:cxn>
                    <a:cxn ang="0">
                      <a:pos x="52" y="1246"/>
                    </a:cxn>
                    <a:cxn ang="0">
                      <a:pos x="17" y="1356"/>
                    </a:cxn>
                    <a:cxn ang="0">
                      <a:pos x="122" y="1414"/>
                    </a:cxn>
                    <a:cxn ang="0">
                      <a:pos x="180" y="1486"/>
                    </a:cxn>
                  </a:cxnLst>
                  <a:rect l="0" t="0" r="r" b="b"/>
                  <a:pathLst>
                    <a:path w="1675" h="1736">
                      <a:moveTo>
                        <a:pt x="169" y="1560"/>
                      </a:moveTo>
                      <a:lnTo>
                        <a:pt x="169" y="1560"/>
                      </a:lnTo>
                      <a:lnTo>
                        <a:pt x="175" y="1580"/>
                      </a:lnTo>
                      <a:lnTo>
                        <a:pt x="184" y="1604"/>
                      </a:lnTo>
                      <a:lnTo>
                        <a:pt x="195" y="1632"/>
                      </a:lnTo>
                      <a:lnTo>
                        <a:pt x="209" y="1661"/>
                      </a:lnTo>
                      <a:lnTo>
                        <a:pt x="224" y="1689"/>
                      </a:lnTo>
                      <a:lnTo>
                        <a:pt x="231" y="1700"/>
                      </a:lnTo>
                      <a:lnTo>
                        <a:pt x="239" y="1712"/>
                      </a:lnTo>
                      <a:lnTo>
                        <a:pt x="246" y="1720"/>
                      </a:lnTo>
                      <a:lnTo>
                        <a:pt x="254" y="1727"/>
                      </a:lnTo>
                      <a:lnTo>
                        <a:pt x="261" y="1731"/>
                      </a:lnTo>
                      <a:lnTo>
                        <a:pt x="264" y="1733"/>
                      </a:lnTo>
                      <a:lnTo>
                        <a:pt x="268" y="1733"/>
                      </a:lnTo>
                      <a:lnTo>
                        <a:pt x="268" y="1733"/>
                      </a:lnTo>
                      <a:lnTo>
                        <a:pt x="275" y="1731"/>
                      </a:lnTo>
                      <a:lnTo>
                        <a:pt x="282" y="1728"/>
                      </a:lnTo>
                      <a:lnTo>
                        <a:pt x="286" y="1723"/>
                      </a:lnTo>
                      <a:lnTo>
                        <a:pt x="291" y="1716"/>
                      </a:lnTo>
                      <a:lnTo>
                        <a:pt x="294" y="1708"/>
                      </a:lnTo>
                      <a:lnTo>
                        <a:pt x="299" y="1700"/>
                      </a:lnTo>
                      <a:lnTo>
                        <a:pt x="306" y="1682"/>
                      </a:lnTo>
                      <a:lnTo>
                        <a:pt x="314" y="1662"/>
                      </a:lnTo>
                      <a:lnTo>
                        <a:pt x="319" y="1654"/>
                      </a:lnTo>
                      <a:lnTo>
                        <a:pt x="325" y="1646"/>
                      </a:lnTo>
                      <a:lnTo>
                        <a:pt x="331" y="1639"/>
                      </a:lnTo>
                      <a:lnTo>
                        <a:pt x="339" y="1635"/>
                      </a:lnTo>
                      <a:lnTo>
                        <a:pt x="348" y="1631"/>
                      </a:lnTo>
                      <a:lnTo>
                        <a:pt x="360" y="1630"/>
                      </a:lnTo>
                      <a:lnTo>
                        <a:pt x="360" y="1630"/>
                      </a:lnTo>
                      <a:lnTo>
                        <a:pt x="372" y="1631"/>
                      </a:lnTo>
                      <a:lnTo>
                        <a:pt x="381" y="1635"/>
                      </a:lnTo>
                      <a:lnTo>
                        <a:pt x="389" y="1639"/>
                      </a:lnTo>
                      <a:lnTo>
                        <a:pt x="395" y="1646"/>
                      </a:lnTo>
                      <a:lnTo>
                        <a:pt x="399" y="1654"/>
                      </a:lnTo>
                      <a:lnTo>
                        <a:pt x="403" y="1662"/>
                      </a:lnTo>
                      <a:lnTo>
                        <a:pt x="407" y="1682"/>
                      </a:lnTo>
                      <a:lnTo>
                        <a:pt x="412" y="1700"/>
                      </a:lnTo>
                      <a:lnTo>
                        <a:pt x="415" y="1708"/>
                      </a:lnTo>
                      <a:lnTo>
                        <a:pt x="420" y="1716"/>
                      </a:lnTo>
                      <a:lnTo>
                        <a:pt x="424" y="1723"/>
                      </a:lnTo>
                      <a:lnTo>
                        <a:pt x="432" y="1728"/>
                      </a:lnTo>
                      <a:lnTo>
                        <a:pt x="441" y="1731"/>
                      </a:lnTo>
                      <a:lnTo>
                        <a:pt x="452" y="1733"/>
                      </a:lnTo>
                      <a:lnTo>
                        <a:pt x="452" y="1733"/>
                      </a:lnTo>
                      <a:lnTo>
                        <a:pt x="473" y="1731"/>
                      </a:lnTo>
                      <a:lnTo>
                        <a:pt x="495" y="1729"/>
                      </a:lnTo>
                      <a:lnTo>
                        <a:pt x="518" y="1726"/>
                      </a:lnTo>
                      <a:lnTo>
                        <a:pt x="542" y="1723"/>
                      </a:lnTo>
                      <a:lnTo>
                        <a:pt x="567" y="1722"/>
                      </a:lnTo>
                      <a:lnTo>
                        <a:pt x="581" y="1722"/>
                      </a:lnTo>
                      <a:lnTo>
                        <a:pt x="595" y="1723"/>
                      </a:lnTo>
                      <a:lnTo>
                        <a:pt x="609" y="1725"/>
                      </a:lnTo>
                      <a:lnTo>
                        <a:pt x="624" y="1728"/>
                      </a:lnTo>
                      <a:lnTo>
                        <a:pt x="638" y="1731"/>
                      </a:lnTo>
                      <a:lnTo>
                        <a:pt x="653" y="1736"/>
                      </a:lnTo>
                      <a:lnTo>
                        <a:pt x="653" y="1736"/>
                      </a:lnTo>
                      <a:lnTo>
                        <a:pt x="658" y="1726"/>
                      </a:lnTo>
                      <a:lnTo>
                        <a:pt x="665" y="1714"/>
                      </a:lnTo>
                      <a:lnTo>
                        <a:pt x="665" y="1714"/>
                      </a:lnTo>
                      <a:lnTo>
                        <a:pt x="674" y="1702"/>
                      </a:lnTo>
                      <a:lnTo>
                        <a:pt x="682" y="1690"/>
                      </a:lnTo>
                      <a:lnTo>
                        <a:pt x="696" y="1666"/>
                      </a:lnTo>
                      <a:lnTo>
                        <a:pt x="720" y="1619"/>
                      </a:lnTo>
                      <a:lnTo>
                        <a:pt x="732" y="1600"/>
                      </a:lnTo>
                      <a:lnTo>
                        <a:pt x="737" y="1592"/>
                      </a:lnTo>
                      <a:lnTo>
                        <a:pt x="743" y="1584"/>
                      </a:lnTo>
                      <a:lnTo>
                        <a:pt x="749" y="1580"/>
                      </a:lnTo>
                      <a:lnTo>
                        <a:pt x="755" y="1575"/>
                      </a:lnTo>
                      <a:lnTo>
                        <a:pt x="762" y="1571"/>
                      </a:lnTo>
                      <a:lnTo>
                        <a:pt x="768" y="1571"/>
                      </a:lnTo>
                      <a:lnTo>
                        <a:pt x="768" y="1571"/>
                      </a:lnTo>
                      <a:lnTo>
                        <a:pt x="789" y="1571"/>
                      </a:lnTo>
                      <a:lnTo>
                        <a:pt x="789" y="1571"/>
                      </a:lnTo>
                      <a:lnTo>
                        <a:pt x="793" y="1570"/>
                      </a:lnTo>
                      <a:lnTo>
                        <a:pt x="796" y="1570"/>
                      </a:lnTo>
                      <a:lnTo>
                        <a:pt x="800" y="1566"/>
                      </a:lnTo>
                      <a:lnTo>
                        <a:pt x="803" y="1561"/>
                      </a:lnTo>
                      <a:lnTo>
                        <a:pt x="805" y="1554"/>
                      </a:lnTo>
                      <a:lnTo>
                        <a:pt x="808" y="1538"/>
                      </a:lnTo>
                      <a:lnTo>
                        <a:pt x="810" y="1530"/>
                      </a:lnTo>
                      <a:lnTo>
                        <a:pt x="812" y="1523"/>
                      </a:lnTo>
                      <a:lnTo>
                        <a:pt x="812" y="1523"/>
                      </a:lnTo>
                      <a:lnTo>
                        <a:pt x="836" y="1474"/>
                      </a:lnTo>
                      <a:lnTo>
                        <a:pt x="852" y="1443"/>
                      </a:lnTo>
                      <a:lnTo>
                        <a:pt x="859" y="1432"/>
                      </a:lnTo>
                      <a:lnTo>
                        <a:pt x="863" y="1428"/>
                      </a:lnTo>
                      <a:lnTo>
                        <a:pt x="863" y="1428"/>
                      </a:lnTo>
                      <a:lnTo>
                        <a:pt x="871" y="1423"/>
                      </a:lnTo>
                      <a:lnTo>
                        <a:pt x="880" y="1417"/>
                      </a:lnTo>
                      <a:lnTo>
                        <a:pt x="896" y="1403"/>
                      </a:lnTo>
                      <a:lnTo>
                        <a:pt x="932" y="1372"/>
                      </a:lnTo>
                      <a:lnTo>
                        <a:pt x="951" y="1356"/>
                      </a:lnTo>
                      <a:lnTo>
                        <a:pt x="962" y="1351"/>
                      </a:lnTo>
                      <a:lnTo>
                        <a:pt x="972" y="1345"/>
                      </a:lnTo>
                      <a:lnTo>
                        <a:pt x="983" y="1339"/>
                      </a:lnTo>
                      <a:lnTo>
                        <a:pt x="994" y="1336"/>
                      </a:lnTo>
                      <a:lnTo>
                        <a:pt x="1006" y="1333"/>
                      </a:lnTo>
                      <a:lnTo>
                        <a:pt x="1018" y="1332"/>
                      </a:lnTo>
                      <a:lnTo>
                        <a:pt x="1018" y="1332"/>
                      </a:lnTo>
                      <a:lnTo>
                        <a:pt x="1025" y="1333"/>
                      </a:lnTo>
                      <a:lnTo>
                        <a:pt x="1031" y="1336"/>
                      </a:lnTo>
                      <a:lnTo>
                        <a:pt x="1037" y="1338"/>
                      </a:lnTo>
                      <a:lnTo>
                        <a:pt x="1044" y="1339"/>
                      </a:lnTo>
                      <a:lnTo>
                        <a:pt x="1044" y="1339"/>
                      </a:lnTo>
                      <a:lnTo>
                        <a:pt x="1047" y="1339"/>
                      </a:lnTo>
                      <a:lnTo>
                        <a:pt x="1049" y="1338"/>
                      </a:lnTo>
                      <a:lnTo>
                        <a:pt x="1054" y="1333"/>
                      </a:lnTo>
                      <a:lnTo>
                        <a:pt x="1058" y="1326"/>
                      </a:lnTo>
                      <a:lnTo>
                        <a:pt x="1062" y="1319"/>
                      </a:lnTo>
                      <a:lnTo>
                        <a:pt x="1068" y="1311"/>
                      </a:lnTo>
                      <a:lnTo>
                        <a:pt x="1075" y="1306"/>
                      </a:lnTo>
                      <a:lnTo>
                        <a:pt x="1078" y="1302"/>
                      </a:lnTo>
                      <a:lnTo>
                        <a:pt x="1083" y="1301"/>
                      </a:lnTo>
                      <a:lnTo>
                        <a:pt x="1088" y="1299"/>
                      </a:lnTo>
                      <a:lnTo>
                        <a:pt x="1095" y="1299"/>
                      </a:lnTo>
                      <a:lnTo>
                        <a:pt x="1095" y="1299"/>
                      </a:lnTo>
                      <a:lnTo>
                        <a:pt x="1100" y="1300"/>
                      </a:lnTo>
                      <a:lnTo>
                        <a:pt x="1103" y="1301"/>
                      </a:lnTo>
                      <a:lnTo>
                        <a:pt x="1107" y="1303"/>
                      </a:lnTo>
                      <a:lnTo>
                        <a:pt x="1110" y="1307"/>
                      </a:lnTo>
                      <a:lnTo>
                        <a:pt x="1115" y="1314"/>
                      </a:lnTo>
                      <a:lnTo>
                        <a:pt x="1119" y="1323"/>
                      </a:lnTo>
                      <a:lnTo>
                        <a:pt x="1124" y="1332"/>
                      </a:lnTo>
                      <a:lnTo>
                        <a:pt x="1128" y="1339"/>
                      </a:lnTo>
                      <a:lnTo>
                        <a:pt x="1130" y="1343"/>
                      </a:lnTo>
                      <a:lnTo>
                        <a:pt x="1133" y="1345"/>
                      </a:lnTo>
                      <a:lnTo>
                        <a:pt x="1136" y="1347"/>
                      </a:lnTo>
                      <a:lnTo>
                        <a:pt x="1139" y="1347"/>
                      </a:lnTo>
                      <a:lnTo>
                        <a:pt x="1139" y="1347"/>
                      </a:lnTo>
                      <a:lnTo>
                        <a:pt x="1145" y="1346"/>
                      </a:lnTo>
                      <a:lnTo>
                        <a:pt x="1151" y="1345"/>
                      </a:lnTo>
                      <a:lnTo>
                        <a:pt x="1160" y="1340"/>
                      </a:lnTo>
                      <a:lnTo>
                        <a:pt x="1164" y="1337"/>
                      </a:lnTo>
                      <a:lnTo>
                        <a:pt x="1170" y="1334"/>
                      </a:lnTo>
                      <a:lnTo>
                        <a:pt x="1176" y="1333"/>
                      </a:lnTo>
                      <a:lnTo>
                        <a:pt x="1183" y="1332"/>
                      </a:lnTo>
                      <a:lnTo>
                        <a:pt x="1183" y="1332"/>
                      </a:lnTo>
                      <a:lnTo>
                        <a:pt x="1197" y="1333"/>
                      </a:lnTo>
                      <a:lnTo>
                        <a:pt x="1208" y="1336"/>
                      </a:lnTo>
                      <a:lnTo>
                        <a:pt x="1218" y="1338"/>
                      </a:lnTo>
                      <a:lnTo>
                        <a:pt x="1228" y="1341"/>
                      </a:lnTo>
                      <a:lnTo>
                        <a:pt x="1238" y="1345"/>
                      </a:lnTo>
                      <a:lnTo>
                        <a:pt x="1249" y="1348"/>
                      </a:lnTo>
                      <a:lnTo>
                        <a:pt x="1262" y="1349"/>
                      </a:lnTo>
                      <a:lnTo>
                        <a:pt x="1278" y="1351"/>
                      </a:lnTo>
                      <a:lnTo>
                        <a:pt x="1278" y="1351"/>
                      </a:lnTo>
                      <a:lnTo>
                        <a:pt x="1285" y="1352"/>
                      </a:lnTo>
                      <a:lnTo>
                        <a:pt x="1292" y="1353"/>
                      </a:lnTo>
                      <a:lnTo>
                        <a:pt x="1305" y="1356"/>
                      </a:lnTo>
                      <a:lnTo>
                        <a:pt x="1312" y="1357"/>
                      </a:lnTo>
                      <a:lnTo>
                        <a:pt x="1319" y="1356"/>
                      </a:lnTo>
                      <a:lnTo>
                        <a:pt x="1325" y="1355"/>
                      </a:lnTo>
                      <a:lnTo>
                        <a:pt x="1333" y="1351"/>
                      </a:lnTo>
                      <a:lnTo>
                        <a:pt x="1333" y="1351"/>
                      </a:lnTo>
                      <a:lnTo>
                        <a:pt x="1337" y="1348"/>
                      </a:lnTo>
                      <a:lnTo>
                        <a:pt x="1339" y="1345"/>
                      </a:lnTo>
                      <a:lnTo>
                        <a:pt x="1345" y="1337"/>
                      </a:lnTo>
                      <a:lnTo>
                        <a:pt x="1348" y="1332"/>
                      </a:lnTo>
                      <a:lnTo>
                        <a:pt x="1352" y="1329"/>
                      </a:lnTo>
                      <a:lnTo>
                        <a:pt x="1355" y="1325"/>
                      </a:lnTo>
                      <a:lnTo>
                        <a:pt x="1360" y="1325"/>
                      </a:lnTo>
                      <a:lnTo>
                        <a:pt x="1360" y="1325"/>
                      </a:lnTo>
                      <a:lnTo>
                        <a:pt x="1365" y="1325"/>
                      </a:lnTo>
                      <a:lnTo>
                        <a:pt x="1370" y="1328"/>
                      </a:lnTo>
                      <a:lnTo>
                        <a:pt x="1380" y="1332"/>
                      </a:lnTo>
                      <a:lnTo>
                        <a:pt x="1388" y="1337"/>
                      </a:lnTo>
                      <a:lnTo>
                        <a:pt x="1392" y="1339"/>
                      </a:lnTo>
                      <a:lnTo>
                        <a:pt x="1396" y="1339"/>
                      </a:lnTo>
                      <a:lnTo>
                        <a:pt x="1396" y="1339"/>
                      </a:lnTo>
                      <a:lnTo>
                        <a:pt x="1400" y="1339"/>
                      </a:lnTo>
                      <a:lnTo>
                        <a:pt x="1404" y="1338"/>
                      </a:lnTo>
                      <a:lnTo>
                        <a:pt x="1407" y="1337"/>
                      </a:lnTo>
                      <a:lnTo>
                        <a:pt x="1411" y="1334"/>
                      </a:lnTo>
                      <a:lnTo>
                        <a:pt x="1414" y="1329"/>
                      </a:lnTo>
                      <a:lnTo>
                        <a:pt x="1417" y="1322"/>
                      </a:lnTo>
                      <a:lnTo>
                        <a:pt x="1421" y="1314"/>
                      </a:lnTo>
                      <a:lnTo>
                        <a:pt x="1424" y="1307"/>
                      </a:lnTo>
                      <a:lnTo>
                        <a:pt x="1429" y="1300"/>
                      </a:lnTo>
                      <a:lnTo>
                        <a:pt x="1432" y="1298"/>
                      </a:lnTo>
                      <a:lnTo>
                        <a:pt x="1436" y="1295"/>
                      </a:lnTo>
                      <a:lnTo>
                        <a:pt x="1436" y="1295"/>
                      </a:lnTo>
                      <a:lnTo>
                        <a:pt x="1443" y="1292"/>
                      </a:lnTo>
                      <a:lnTo>
                        <a:pt x="1449" y="1288"/>
                      </a:lnTo>
                      <a:lnTo>
                        <a:pt x="1460" y="1278"/>
                      </a:lnTo>
                      <a:lnTo>
                        <a:pt x="1472" y="1267"/>
                      </a:lnTo>
                      <a:lnTo>
                        <a:pt x="1483" y="1254"/>
                      </a:lnTo>
                      <a:lnTo>
                        <a:pt x="1493" y="1242"/>
                      </a:lnTo>
                      <a:lnTo>
                        <a:pt x="1503" y="1231"/>
                      </a:lnTo>
                      <a:lnTo>
                        <a:pt x="1513" y="1223"/>
                      </a:lnTo>
                      <a:lnTo>
                        <a:pt x="1516" y="1221"/>
                      </a:lnTo>
                      <a:lnTo>
                        <a:pt x="1521" y="1218"/>
                      </a:lnTo>
                      <a:lnTo>
                        <a:pt x="1521" y="1218"/>
                      </a:lnTo>
                      <a:lnTo>
                        <a:pt x="1526" y="1217"/>
                      </a:lnTo>
                      <a:lnTo>
                        <a:pt x="1531" y="1216"/>
                      </a:lnTo>
                      <a:lnTo>
                        <a:pt x="1542" y="1215"/>
                      </a:lnTo>
                      <a:lnTo>
                        <a:pt x="1560" y="1215"/>
                      </a:lnTo>
                      <a:lnTo>
                        <a:pt x="1568" y="1214"/>
                      </a:lnTo>
                      <a:lnTo>
                        <a:pt x="1572" y="1212"/>
                      </a:lnTo>
                      <a:lnTo>
                        <a:pt x="1574" y="1210"/>
                      </a:lnTo>
                      <a:lnTo>
                        <a:pt x="1576" y="1208"/>
                      </a:lnTo>
                      <a:lnTo>
                        <a:pt x="1579" y="1203"/>
                      </a:lnTo>
                      <a:lnTo>
                        <a:pt x="1580" y="1199"/>
                      </a:lnTo>
                      <a:lnTo>
                        <a:pt x="1580" y="1193"/>
                      </a:lnTo>
                      <a:lnTo>
                        <a:pt x="1580" y="1193"/>
                      </a:lnTo>
                      <a:lnTo>
                        <a:pt x="1580" y="1186"/>
                      </a:lnTo>
                      <a:lnTo>
                        <a:pt x="1577" y="1180"/>
                      </a:lnTo>
                      <a:lnTo>
                        <a:pt x="1571" y="1169"/>
                      </a:lnTo>
                      <a:lnTo>
                        <a:pt x="1565" y="1157"/>
                      </a:lnTo>
                      <a:lnTo>
                        <a:pt x="1562" y="1151"/>
                      </a:lnTo>
                      <a:lnTo>
                        <a:pt x="1561" y="1145"/>
                      </a:lnTo>
                      <a:lnTo>
                        <a:pt x="1561" y="1145"/>
                      </a:lnTo>
                      <a:lnTo>
                        <a:pt x="1613" y="1012"/>
                      </a:lnTo>
                      <a:lnTo>
                        <a:pt x="1613" y="1012"/>
                      </a:lnTo>
                      <a:lnTo>
                        <a:pt x="1613" y="1012"/>
                      </a:lnTo>
                      <a:lnTo>
                        <a:pt x="1620" y="1008"/>
                      </a:lnTo>
                      <a:lnTo>
                        <a:pt x="1629" y="1002"/>
                      </a:lnTo>
                      <a:lnTo>
                        <a:pt x="1640" y="997"/>
                      </a:lnTo>
                      <a:lnTo>
                        <a:pt x="1650" y="992"/>
                      </a:lnTo>
                      <a:lnTo>
                        <a:pt x="1659" y="985"/>
                      </a:lnTo>
                      <a:lnTo>
                        <a:pt x="1664" y="981"/>
                      </a:lnTo>
                      <a:lnTo>
                        <a:pt x="1667" y="977"/>
                      </a:lnTo>
                      <a:lnTo>
                        <a:pt x="1671" y="972"/>
                      </a:lnTo>
                      <a:lnTo>
                        <a:pt x="1673" y="966"/>
                      </a:lnTo>
                      <a:lnTo>
                        <a:pt x="1674" y="960"/>
                      </a:lnTo>
                      <a:lnTo>
                        <a:pt x="1675" y="954"/>
                      </a:lnTo>
                      <a:lnTo>
                        <a:pt x="1675" y="954"/>
                      </a:lnTo>
                      <a:lnTo>
                        <a:pt x="1675" y="949"/>
                      </a:lnTo>
                      <a:lnTo>
                        <a:pt x="1674" y="944"/>
                      </a:lnTo>
                      <a:lnTo>
                        <a:pt x="1672" y="940"/>
                      </a:lnTo>
                      <a:lnTo>
                        <a:pt x="1669" y="936"/>
                      </a:lnTo>
                      <a:lnTo>
                        <a:pt x="1664" y="929"/>
                      </a:lnTo>
                      <a:lnTo>
                        <a:pt x="1657" y="925"/>
                      </a:lnTo>
                      <a:lnTo>
                        <a:pt x="1643" y="916"/>
                      </a:lnTo>
                      <a:lnTo>
                        <a:pt x="1636" y="911"/>
                      </a:lnTo>
                      <a:lnTo>
                        <a:pt x="1632" y="906"/>
                      </a:lnTo>
                      <a:lnTo>
                        <a:pt x="1632" y="906"/>
                      </a:lnTo>
                      <a:lnTo>
                        <a:pt x="1628" y="901"/>
                      </a:lnTo>
                      <a:lnTo>
                        <a:pt x="1626" y="895"/>
                      </a:lnTo>
                      <a:lnTo>
                        <a:pt x="1622" y="883"/>
                      </a:lnTo>
                      <a:lnTo>
                        <a:pt x="1621" y="871"/>
                      </a:lnTo>
                      <a:lnTo>
                        <a:pt x="1620" y="859"/>
                      </a:lnTo>
                      <a:lnTo>
                        <a:pt x="1619" y="847"/>
                      </a:lnTo>
                      <a:lnTo>
                        <a:pt x="1617" y="835"/>
                      </a:lnTo>
                      <a:lnTo>
                        <a:pt x="1612" y="825"/>
                      </a:lnTo>
                      <a:lnTo>
                        <a:pt x="1610" y="819"/>
                      </a:lnTo>
                      <a:lnTo>
                        <a:pt x="1606" y="814"/>
                      </a:lnTo>
                      <a:lnTo>
                        <a:pt x="1606" y="814"/>
                      </a:lnTo>
                      <a:lnTo>
                        <a:pt x="1595" y="802"/>
                      </a:lnTo>
                      <a:lnTo>
                        <a:pt x="1583" y="791"/>
                      </a:lnTo>
                      <a:lnTo>
                        <a:pt x="1559" y="773"/>
                      </a:lnTo>
                      <a:lnTo>
                        <a:pt x="1548" y="764"/>
                      </a:lnTo>
                      <a:lnTo>
                        <a:pt x="1536" y="753"/>
                      </a:lnTo>
                      <a:lnTo>
                        <a:pt x="1527" y="741"/>
                      </a:lnTo>
                      <a:lnTo>
                        <a:pt x="1522" y="734"/>
                      </a:lnTo>
                      <a:lnTo>
                        <a:pt x="1518" y="726"/>
                      </a:lnTo>
                      <a:lnTo>
                        <a:pt x="1518" y="726"/>
                      </a:lnTo>
                      <a:lnTo>
                        <a:pt x="1511" y="713"/>
                      </a:lnTo>
                      <a:lnTo>
                        <a:pt x="1507" y="702"/>
                      </a:lnTo>
                      <a:lnTo>
                        <a:pt x="1501" y="681"/>
                      </a:lnTo>
                      <a:lnTo>
                        <a:pt x="1498" y="673"/>
                      </a:lnTo>
                      <a:lnTo>
                        <a:pt x="1496" y="669"/>
                      </a:lnTo>
                      <a:lnTo>
                        <a:pt x="1492" y="665"/>
                      </a:lnTo>
                      <a:lnTo>
                        <a:pt x="1489" y="661"/>
                      </a:lnTo>
                      <a:lnTo>
                        <a:pt x="1483" y="659"/>
                      </a:lnTo>
                      <a:lnTo>
                        <a:pt x="1469" y="653"/>
                      </a:lnTo>
                      <a:lnTo>
                        <a:pt x="1469" y="653"/>
                      </a:lnTo>
                      <a:lnTo>
                        <a:pt x="1475" y="636"/>
                      </a:lnTo>
                      <a:lnTo>
                        <a:pt x="1482" y="622"/>
                      </a:lnTo>
                      <a:lnTo>
                        <a:pt x="1487" y="612"/>
                      </a:lnTo>
                      <a:lnTo>
                        <a:pt x="1488" y="606"/>
                      </a:lnTo>
                      <a:lnTo>
                        <a:pt x="1488" y="601"/>
                      </a:lnTo>
                      <a:lnTo>
                        <a:pt x="1488" y="601"/>
                      </a:lnTo>
                      <a:lnTo>
                        <a:pt x="1489" y="593"/>
                      </a:lnTo>
                      <a:lnTo>
                        <a:pt x="1492" y="586"/>
                      </a:lnTo>
                      <a:lnTo>
                        <a:pt x="1495" y="575"/>
                      </a:lnTo>
                      <a:lnTo>
                        <a:pt x="1496" y="557"/>
                      </a:lnTo>
                      <a:lnTo>
                        <a:pt x="1496" y="557"/>
                      </a:lnTo>
                      <a:lnTo>
                        <a:pt x="1484" y="557"/>
                      </a:lnTo>
                      <a:lnTo>
                        <a:pt x="1484" y="557"/>
                      </a:lnTo>
                      <a:lnTo>
                        <a:pt x="1484" y="557"/>
                      </a:lnTo>
                      <a:lnTo>
                        <a:pt x="1473" y="551"/>
                      </a:lnTo>
                      <a:lnTo>
                        <a:pt x="1459" y="542"/>
                      </a:lnTo>
                      <a:lnTo>
                        <a:pt x="1459" y="542"/>
                      </a:lnTo>
                      <a:lnTo>
                        <a:pt x="1440" y="549"/>
                      </a:lnTo>
                      <a:lnTo>
                        <a:pt x="1428" y="554"/>
                      </a:lnTo>
                      <a:lnTo>
                        <a:pt x="1420" y="561"/>
                      </a:lnTo>
                      <a:lnTo>
                        <a:pt x="1417" y="563"/>
                      </a:lnTo>
                      <a:lnTo>
                        <a:pt x="1416" y="567"/>
                      </a:lnTo>
                      <a:lnTo>
                        <a:pt x="1415" y="570"/>
                      </a:lnTo>
                      <a:lnTo>
                        <a:pt x="1415" y="573"/>
                      </a:lnTo>
                      <a:lnTo>
                        <a:pt x="1417" y="580"/>
                      </a:lnTo>
                      <a:lnTo>
                        <a:pt x="1422" y="585"/>
                      </a:lnTo>
                      <a:lnTo>
                        <a:pt x="1428" y="591"/>
                      </a:lnTo>
                      <a:lnTo>
                        <a:pt x="1440" y="601"/>
                      </a:lnTo>
                      <a:lnTo>
                        <a:pt x="1452" y="612"/>
                      </a:lnTo>
                      <a:lnTo>
                        <a:pt x="1457" y="618"/>
                      </a:lnTo>
                      <a:lnTo>
                        <a:pt x="1458" y="622"/>
                      </a:lnTo>
                      <a:lnTo>
                        <a:pt x="1458" y="624"/>
                      </a:lnTo>
                      <a:lnTo>
                        <a:pt x="1457" y="626"/>
                      </a:lnTo>
                      <a:lnTo>
                        <a:pt x="1451" y="630"/>
                      </a:lnTo>
                      <a:lnTo>
                        <a:pt x="1451" y="630"/>
                      </a:lnTo>
                      <a:lnTo>
                        <a:pt x="1444" y="645"/>
                      </a:lnTo>
                      <a:lnTo>
                        <a:pt x="1435" y="658"/>
                      </a:lnTo>
                      <a:lnTo>
                        <a:pt x="1426" y="669"/>
                      </a:lnTo>
                      <a:lnTo>
                        <a:pt x="1415" y="680"/>
                      </a:lnTo>
                      <a:lnTo>
                        <a:pt x="1404" y="689"/>
                      </a:lnTo>
                      <a:lnTo>
                        <a:pt x="1392" y="697"/>
                      </a:lnTo>
                      <a:lnTo>
                        <a:pt x="1369" y="712"/>
                      </a:lnTo>
                      <a:lnTo>
                        <a:pt x="1345" y="726"/>
                      </a:lnTo>
                      <a:lnTo>
                        <a:pt x="1323" y="737"/>
                      </a:lnTo>
                      <a:lnTo>
                        <a:pt x="1314" y="744"/>
                      </a:lnTo>
                      <a:lnTo>
                        <a:pt x="1305" y="751"/>
                      </a:lnTo>
                      <a:lnTo>
                        <a:pt x="1297" y="758"/>
                      </a:lnTo>
                      <a:lnTo>
                        <a:pt x="1290" y="766"/>
                      </a:lnTo>
                      <a:lnTo>
                        <a:pt x="1290" y="766"/>
                      </a:lnTo>
                      <a:lnTo>
                        <a:pt x="1290" y="758"/>
                      </a:lnTo>
                      <a:lnTo>
                        <a:pt x="1291" y="749"/>
                      </a:lnTo>
                      <a:lnTo>
                        <a:pt x="1294" y="738"/>
                      </a:lnTo>
                      <a:lnTo>
                        <a:pt x="1298" y="728"/>
                      </a:lnTo>
                      <a:lnTo>
                        <a:pt x="1308" y="705"/>
                      </a:lnTo>
                      <a:lnTo>
                        <a:pt x="1322" y="681"/>
                      </a:lnTo>
                      <a:lnTo>
                        <a:pt x="1339" y="653"/>
                      </a:lnTo>
                      <a:lnTo>
                        <a:pt x="1358" y="626"/>
                      </a:lnTo>
                      <a:lnTo>
                        <a:pt x="1398" y="565"/>
                      </a:lnTo>
                      <a:lnTo>
                        <a:pt x="1419" y="532"/>
                      </a:lnTo>
                      <a:lnTo>
                        <a:pt x="1439" y="499"/>
                      </a:lnTo>
                      <a:lnTo>
                        <a:pt x="1458" y="466"/>
                      </a:lnTo>
                      <a:lnTo>
                        <a:pt x="1475" y="432"/>
                      </a:lnTo>
                      <a:lnTo>
                        <a:pt x="1483" y="415"/>
                      </a:lnTo>
                      <a:lnTo>
                        <a:pt x="1489" y="398"/>
                      </a:lnTo>
                      <a:lnTo>
                        <a:pt x="1496" y="381"/>
                      </a:lnTo>
                      <a:lnTo>
                        <a:pt x="1500" y="363"/>
                      </a:lnTo>
                      <a:lnTo>
                        <a:pt x="1505" y="347"/>
                      </a:lnTo>
                      <a:lnTo>
                        <a:pt x="1507" y="330"/>
                      </a:lnTo>
                      <a:lnTo>
                        <a:pt x="1510" y="313"/>
                      </a:lnTo>
                      <a:lnTo>
                        <a:pt x="1510" y="297"/>
                      </a:lnTo>
                      <a:lnTo>
                        <a:pt x="1510" y="297"/>
                      </a:lnTo>
                      <a:lnTo>
                        <a:pt x="1508" y="284"/>
                      </a:lnTo>
                      <a:lnTo>
                        <a:pt x="1505" y="269"/>
                      </a:lnTo>
                      <a:lnTo>
                        <a:pt x="1499" y="254"/>
                      </a:lnTo>
                      <a:lnTo>
                        <a:pt x="1492" y="239"/>
                      </a:lnTo>
                      <a:lnTo>
                        <a:pt x="1483" y="223"/>
                      </a:lnTo>
                      <a:lnTo>
                        <a:pt x="1472" y="208"/>
                      </a:lnTo>
                      <a:lnTo>
                        <a:pt x="1460" y="193"/>
                      </a:lnTo>
                      <a:lnTo>
                        <a:pt x="1447" y="178"/>
                      </a:lnTo>
                      <a:lnTo>
                        <a:pt x="1434" y="164"/>
                      </a:lnTo>
                      <a:lnTo>
                        <a:pt x="1420" y="150"/>
                      </a:lnTo>
                      <a:lnTo>
                        <a:pt x="1405" y="139"/>
                      </a:lnTo>
                      <a:lnTo>
                        <a:pt x="1391" y="129"/>
                      </a:lnTo>
                      <a:lnTo>
                        <a:pt x="1376" y="120"/>
                      </a:lnTo>
                      <a:lnTo>
                        <a:pt x="1362" y="115"/>
                      </a:lnTo>
                      <a:lnTo>
                        <a:pt x="1350" y="110"/>
                      </a:lnTo>
                      <a:lnTo>
                        <a:pt x="1337" y="109"/>
                      </a:lnTo>
                      <a:lnTo>
                        <a:pt x="1337" y="109"/>
                      </a:lnTo>
                      <a:lnTo>
                        <a:pt x="1317" y="109"/>
                      </a:lnTo>
                      <a:lnTo>
                        <a:pt x="1293" y="110"/>
                      </a:lnTo>
                      <a:lnTo>
                        <a:pt x="1281" y="112"/>
                      </a:lnTo>
                      <a:lnTo>
                        <a:pt x="1269" y="115"/>
                      </a:lnTo>
                      <a:lnTo>
                        <a:pt x="1259" y="118"/>
                      </a:lnTo>
                      <a:lnTo>
                        <a:pt x="1248" y="124"/>
                      </a:lnTo>
                      <a:lnTo>
                        <a:pt x="1248" y="124"/>
                      </a:lnTo>
                      <a:lnTo>
                        <a:pt x="1247" y="135"/>
                      </a:lnTo>
                      <a:lnTo>
                        <a:pt x="1245" y="145"/>
                      </a:lnTo>
                      <a:lnTo>
                        <a:pt x="1243" y="153"/>
                      </a:lnTo>
                      <a:lnTo>
                        <a:pt x="1239" y="160"/>
                      </a:lnTo>
                      <a:lnTo>
                        <a:pt x="1236" y="165"/>
                      </a:lnTo>
                      <a:lnTo>
                        <a:pt x="1232" y="170"/>
                      </a:lnTo>
                      <a:lnTo>
                        <a:pt x="1228" y="173"/>
                      </a:lnTo>
                      <a:lnTo>
                        <a:pt x="1223" y="176"/>
                      </a:lnTo>
                      <a:lnTo>
                        <a:pt x="1218" y="178"/>
                      </a:lnTo>
                      <a:lnTo>
                        <a:pt x="1214" y="179"/>
                      </a:lnTo>
                      <a:lnTo>
                        <a:pt x="1205" y="179"/>
                      </a:lnTo>
                      <a:lnTo>
                        <a:pt x="1186" y="179"/>
                      </a:lnTo>
                      <a:lnTo>
                        <a:pt x="1186" y="179"/>
                      </a:lnTo>
                      <a:lnTo>
                        <a:pt x="1185" y="178"/>
                      </a:lnTo>
                      <a:lnTo>
                        <a:pt x="1184" y="178"/>
                      </a:lnTo>
                      <a:lnTo>
                        <a:pt x="1185" y="173"/>
                      </a:lnTo>
                      <a:lnTo>
                        <a:pt x="1187" y="168"/>
                      </a:lnTo>
                      <a:lnTo>
                        <a:pt x="1192" y="161"/>
                      </a:lnTo>
                      <a:lnTo>
                        <a:pt x="1201" y="142"/>
                      </a:lnTo>
                      <a:lnTo>
                        <a:pt x="1206" y="132"/>
                      </a:lnTo>
                      <a:lnTo>
                        <a:pt x="1208" y="123"/>
                      </a:lnTo>
                      <a:lnTo>
                        <a:pt x="1209" y="112"/>
                      </a:lnTo>
                      <a:lnTo>
                        <a:pt x="1208" y="108"/>
                      </a:lnTo>
                      <a:lnTo>
                        <a:pt x="1207" y="104"/>
                      </a:lnTo>
                      <a:lnTo>
                        <a:pt x="1205" y="100"/>
                      </a:lnTo>
                      <a:lnTo>
                        <a:pt x="1201" y="96"/>
                      </a:lnTo>
                      <a:lnTo>
                        <a:pt x="1197" y="93"/>
                      </a:lnTo>
                      <a:lnTo>
                        <a:pt x="1192" y="91"/>
                      </a:lnTo>
                      <a:lnTo>
                        <a:pt x="1185" y="88"/>
                      </a:lnTo>
                      <a:lnTo>
                        <a:pt x="1177" y="87"/>
                      </a:lnTo>
                      <a:lnTo>
                        <a:pt x="1167" y="86"/>
                      </a:lnTo>
                      <a:lnTo>
                        <a:pt x="1156" y="85"/>
                      </a:lnTo>
                      <a:lnTo>
                        <a:pt x="1129" y="86"/>
                      </a:lnTo>
                      <a:lnTo>
                        <a:pt x="1095" y="91"/>
                      </a:lnTo>
                      <a:lnTo>
                        <a:pt x="1095" y="91"/>
                      </a:lnTo>
                      <a:lnTo>
                        <a:pt x="1092" y="88"/>
                      </a:lnTo>
                      <a:lnTo>
                        <a:pt x="1092" y="85"/>
                      </a:lnTo>
                      <a:lnTo>
                        <a:pt x="1094" y="82"/>
                      </a:lnTo>
                      <a:lnTo>
                        <a:pt x="1098" y="80"/>
                      </a:lnTo>
                      <a:lnTo>
                        <a:pt x="1109" y="74"/>
                      </a:lnTo>
                      <a:lnTo>
                        <a:pt x="1122" y="68"/>
                      </a:lnTo>
                      <a:lnTo>
                        <a:pt x="1128" y="63"/>
                      </a:lnTo>
                      <a:lnTo>
                        <a:pt x="1132" y="58"/>
                      </a:lnTo>
                      <a:lnTo>
                        <a:pt x="1137" y="53"/>
                      </a:lnTo>
                      <a:lnTo>
                        <a:pt x="1139" y="47"/>
                      </a:lnTo>
                      <a:lnTo>
                        <a:pt x="1138" y="40"/>
                      </a:lnTo>
                      <a:lnTo>
                        <a:pt x="1136" y="32"/>
                      </a:lnTo>
                      <a:lnTo>
                        <a:pt x="1130" y="24"/>
                      </a:lnTo>
                      <a:lnTo>
                        <a:pt x="1121" y="13"/>
                      </a:lnTo>
                      <a:lnTo>
                        <a:pt x="1121" y="13"/>
                      </a:lnTo>
                      <a:lnTo>
                        <a:pt x="1103" y="7"/>
                      </a:lnTo>
                      <a:lnTo>
                        <a:pt x="1088" y="2"/>
                      </a:lnTo>
                      <a:lnTo>
                        <a:pt x="1076" y="0"/>
                      </a:lnTo>
                      <a:lnTo>
                        <a:pt x="1064" y="0"/>
                      </a:lnTo>
                      <a:lnTo>
                        <a:pt x="1055" y="2"/>
                      </a:lnTo>
                      <a:lnTo>
                        <a:pt x="1047" y="5"/>
                      </a:lnTo>
                      <a:lnTo>
                        <a:pt x="1042" y="11"/>
                      </a:lnTo>
                      <a:lnTo>
                        <a:pt x="1040" y="17"/>
                      </a:lnTo>
                      <a:lnTo>
                        <a:pt x="1040" y="17"/>
                      </a:lnTo>
                      <a:lnTo>
                        <a:pt x="1032" y="27"/>
                      </a:lnTo>
                      <a:lnTo>
                        <a:pt x="1024" y="39"/>
                      </a:lnTo>
                      <a:lnTo>
                        <a:pt x="1008" y="69"/>
                      </a:lnTo>
                      <a:lnTo>
                        <a:pt x="992" y="101"/>
                      </a:lnTo>
                      <a:lnTo>
                        <a:pt x="984" y="115"/>
                      </a:lnTo>
                      <a:lnTo>
                        <a:pt x="973" y="127"/>
                      </a:lnTo>
                      <a:lnTo>
                        <a:pt x="973" y="127"/>
                      </a:lnTo>
                      <a:lnTo>
                        <a:pt x="970" y="133"/>
                      </a:lnTo>
                      <a:lnTo>
                        <a:pt x="969" y="140"/>
                      </a:lnTo>
                      <a:lnTo>
                        <a:pt x="969" y="147"/>
                      </a:lnTo>
                      <a:lnTo>
                        <a:pt x="970" y="154"/>
                      </a:lnTo>
                      <a:lnTo>
                        <a:pt x="974" y="168"/>
                      </a:lnTo>
                      <a:lnTo>
                        <a:pt x="980" y="183"/>
                      </a:lnTo>
                      <a:lnTo>
                        <a:pt x="983" y="190"/>
                      </a:lnTo>
                      <a:lnTo>
                        <a:pt x="983" y="196"/>
                      </a:lnTo>
                      <a:lnTo>
                        <a:pt x="983" y="203"/>
                      </a:lnTo>
                      <a:lnTo>
                        <a:pt x="980" y="211"/>
                      </a:lnTo>
                      <a:lnTo>
                        <a:pt x="977" y="218"/>
                      </a:lnTo>
                      <a:lnTo>
                        <a:pt x="970" y="224"/>
                      </a:lnTo>
                      <a:lnTo>
                        <a:pt x="961" y="231"/>
                      </a:lnTo>
                      <a:lnTo>
                        <a:pt x="948" y="238"/>
                      </a:lnTo>
                      <a:lnTo>
                        <a:pt x="948" y="238"/>
                      </a:lnTo>
                      <a:lnTo>
                        <a:pt x="933" y="233"/>
                      </a:lnTo>
                      <a:lnTo>
                        <a:pt x="919" y="232"/>
                      </a:lnTo>
                      <a:lnTo>
                        <a:pt x="912" y="232"/>
                      </a:lnTo>
                      <a:lnTo>
                        <a:pt x="907" y="232"/>
                      </a:lnTo>
                      <a:lnTo>
                        <a:pt x="902" y="234"/>
                      </a:lnTo>
                      <a:lnTo>
                        <a:pt x="900" y="237"/>
                      </a:lnTo>
                      <a:lnTo>
                        <a:pt x="899" y="241"/>
                      </a:lnTo>
                      <a:lnTo>
                        <a:pt x="900" y="248"/>
                      </a:lnTo>
                      <a:lnTo>
                        <a:pt x="904" y="256"/>
                      </a:lnTo>
                      <a:lnTo>
                        <a:pt x="912" y="268"/>
                      </a:lnTo>
                      <a:lnTo>
                        <a:pt x="925" y="280"/>
                      </a:lnTo>
                      <a:lnTo>
                        <a:pt x="941" y="297"/>
                      </a:lnTo>
                      <a:lnTo>
                        <a:pt x="941" y="297"/>
                      </a:lnTo>
                      <a:lnTo>
                        <a:pt x="927" y="291"/>
                      </a:lnTo>
                      <a:lnTo>
                        <a:pt x="917" y="286"/>
                      </a:lnTo>
                      <a:lnTo>
                        <a:pt x="909" y="285"/>
                      </a:lnTo>
                      <a:lnTo>
                        <a:pt x="902" y="284"/>
                      </a:lnTo>
                      <a:lnTo>
                        <a:pt x="893" y="284"/>
                      </a:lnTo>
                      <a:lnTo>
                        <a:pt x="886" y="285"/>
                      </a:lnTo>
                      <a:lnTo>
                        <a:pt x="886" y="285"/>
                      </a:lnTo>
                      <a:lnTo>
                        <a:pt x="882" y="287"/>
                      </a:lnTo>
                      <a:lnTo>
                        <a:pt x="877" y="294"/>
                      </a:lnTo>
                      <a:lnTo>
                        <a:pt x="859" y="314"/>
                      </a:lnTo>
                      <a:lnTo>
                        <a:pt x="849" y="324"/>
                      </a:lnTo>
                      <a:lnTo>
                        <a:pt x="839" y="333"/>
                      </a:lnTo>
                      <a:lnTo>
                        <a:pt x="833" y="337"/>
                      </a:lnTo>
                      <a:lnTo>
                        <a:pt x="828" y="339"/>
                      </a:lnTo>
                      <a:lnTo>
                        <a:pt x="824" y="340"/>
                      </a:lnTo>
                      <a:lnTo>
                        <a:pt x="819" y="340"/>
                      </a:lnTo>
                      <a:lnTo>
                        <a:pt x="819" y="340"/>
                      </a:lnTo>
                      <a:lnTo>
                        <a:pt x="816" y="339"/>
                      </a:lnTo>
                      <a:lnTo>
                        <a:pt x="815" y="337"/>
                      </a:lnTo>
                      <a:lnTo>
                        <a:pt x="815" y="333"/>
                      </a:lnTo>
                      <a:lnTo>
                        <a:pt x="815" y="329"/>
                      </a:lnTo>
                      <a:lnTo>
                        <a:pt x="819" y="318"/>
                      </a:lnTo>
                      <a:lnTo>
                        <a:pt x="825" y="307"/>
                      </a:lnTo>
                      <a:lnTo>
                        <a:pt x="828" y="297"/>
                      </a:lnTo>
                      <a:lnTo>
                        <a:pt x="829" y="291"/>
                      </a:lnTo>
                      <a:lnTo>
                        <a:pt x="831" y="287"/>
                      </a:lnTo>
                      <a:lnTo>
                        <a:pt x="829" y="283"/>
                      </a:lnTo>
                      <a:lnTo>
                        <a:pt x="826" y="280"/>
                      </a:lnTo>
                      <a:lnTo>
                        <a:pt x="823" y="278"/>
                      </a:lnTo>
                      <a:lnTo>
                        <a:pt x="816" y="277"/>
                      </a:lnTo>
                      <a:lnTo>
                        <a:pt x="816" y="277"/>
                      </a:lnTo>
                      <a:lnTo>
                        <a:pt x="798" y="291"/>
                      </a:lnTo>
                      <a:lnTo>
                        <a:pt x="783" y="300"/>
                      </a:lnTo>
                      <a:lnTo>
                        <a:pt x="768" y="307"/>
                      </a:lnTo>
                      <a:lnTo>
                        <a:pt x="756" y="310"/>
                      </a:lnTo>
                      <a:lnTo>
                        <a:pt x="743" y="313"/>
                      </a:lnTo>
                      <a:lnTo>
                        <a:pt x="732" y="315"/>
                      </a:lnTo>
                      <a:lnTo>
                        <a:pt x="720" y="316"/>
                      </a:lnTo>
                      <a:lnTo>
                        <a:pt x="709" y="318"/>
                      </a:lnTo>
                      <a:lnTo>
                        <a:pt x="709" y="318"/>
                      </a:lnTo>
                      <a:lnTo>
                        <a:pt x="697" y="318"/>
                      </a:lnTo>
                      <a:lnTo>
                        <a:pt x="688" y="320"/>
                      </a:lnTo>
                      <a:lnTo>
                        <a:pt x="682" y="322"/>
                      </a:lnTo>
                      <a:lnTo>
                        <a:pt x="679" y="323"/>
                      </a:lnTo>
                      <a:lnTo>
                        <a:pt x="678" y="326"/>
                      </a:lnTo>
                      <a:lnTo>
                        <a:pt x="678" y="330"/>
                      </a:lnTo>
                      <a:lnTo>
                        <a:pt x="680" y="333"/>
                      </a:lnTo>
                      <a:lnTo>
                        <a:pt x="682" y="337"/>
                      </a:lnTo>
                      <a:lnTo>
                        <a:pt x="689" y="345"/>
                      </a:lnTo>
                      <a:lnTo>
                        <a:pt x="695" y="354"/>
                      </a:lnTo>
                      <a:lnTo>
                        <a:pt x="696" y="359"/>
                      </a:lnTo>
                      <a:lnTo>
                        <a:pt x="696" y="362"/>
                      </a:lnTo>
                      <a:lnTo>
                        <a:pt x="695" y="367"/>
                      </a:lnTo>
                      <a:lnTo>
                        <a:pt x="691" y="370"/>
                      </a:lnTo>
                      <a:lnTo>
                        <a:pt x="691" y="370"/>
                      </a:lnTo>
                      <a:lnTo>
                        <a:pt x="687" y="372"/>
                      </a:lnTo>
                      <a:lnTo>
                        <a:pt x="682" y="375"/>
                      </a:lnTo>
                      <a:lnTo>
                        <a:pt x="668" y="379"/>
                      </a:lnTo>
                      <a:lnTo>
                        <a:pt x="635" y="389"/>
                      </a:lnTo>
                      <a:lnTo>
                        <a:pt x="617" y="393"/>
                      </a:lnTo>
                      <a:lnTo>
                        <a:pt x="598" y="400"/>
                      </a:lnTo>
                      <a:lnTo>
                        <a:pt x="581" y="408"/>
                      </a:lnTo>
                      <a:lnTo>
                        <a:pt x="573" y="413"/>
                      </a:lnTo>
                      <a:lnTo>
                        <a:pt x="566" y="417"/>
                      </a:lnTo>
                      <a:lnTo>
                        <a:pt x="566" y="417"/>
                      </a:lnTo>
                      <a:lnTo>
                        <a:pt x="542" y="435"/>
                      </a:lnTo>
                      <a:lnTo>
                        <a:pt x="521" y="451"/>
                      </a:lnTo>
                      <a:lnTo>
                        <a:pt x="503" y="468"/>
                      </a:lnTo>
                      <a:lnTo>
                        <a:pt x="485" y="486"/>
                      </a:lnTo>
                      <a:lnTo>
                        <a:pt x="470" y="504"/>
                      </a:lnTo>
                      <a:lnTo>
                        <a:pt x="456" y="521"/>
                      </a:lnTo>
                      <a:lnTo>
                        <a:pt x="430" y="557"/>
                      </a:lnTo>
                      <a:lnTo>
                        <a:pt x="430" y="557"/>
                      </a:lnTo>
                      <a:lnTo>
                        <a:pt x="427" y="561"/>
                      </a:lnTo>
                      <a:lnTo>
                        <a:pt x="424" y="567"/>
                      </a:lnTo>
                      <a:lnTo>
                        <a:pt x="423" y="573"/>
                      </a:lnTo>
                      <a:lnTo>
                        <a:pt x="423" y="578"/>
                      </a:lnTo>
                      <a:lnTo>
                        <a:pt x="424" y="593"/>
                      </a:lnTo>
                      <a:lnTo>
                        <a:pt x="428" y="610"/>
                      </a:lnTo>
                      <a:lnTo>
                        <a:pt x="434" y="626"/>
                      </a:lnTo>
                      <a:lnTo>
                        <a:pt x="439" y="642"/>
                      </a:lnTo>
                      <a:lnTo>
                        <a:pt x="452" y="674"/>
                      </a:lnTo>
                      <a:lnTo>
                        <a:pt x="457" y="688"/>
                      </a:lnTo>
                      <a:lnTo>
                        <a:pt x="460" y="699"/>
                      </a:lnTo>
                      <a:lnTo>
                        <a:pt x="461" y="708"/>
                      </a:lnTo>
                      <a:lnTo>
                        <a:pt x="461" y="711"/>
                      </a:lnTo>
                      <a:lnTo>
                        <a:pt x="460" y="713"/>
                      </a:lnTo>
                      <a:lnTo>
                        <a:pt x="459" y="714"/>
                      </a:lnTo>
                      <a:lnTo>
                        <a:pt x="456" y="714"/>
                      </a:lnTo>
                      <a:lnTo>
                        <a:pt x="452" y="714"/>
                      </a:lnTo>
                      <a:lnTo>
                        <a:pt x="447" y="712"/>
                      </a:lnTo>
                      <a:lnTo>
                        <a:pt x="434" y="703"/>
                      </a:lnTo>
                      <a:lnTo>
                        <a:pt x="415" y="689"/>
                      </a:lnTo>
                      <a:lnTo>
                        <a:pt x="415" y="689"/>
                      </a:lnTo>
                      <a:lnTo>
                        <a:pt x="380" y="696"/>
                      </a:lnTo>
                      <a:lnTo>
                        <a:pt x="348" y="700"/>
                      </a:lnTo>
                      <a:lnTo>
                        <a:pt x="321" y="703"/>
                      </a:lnTo>
                      <a:lnTo>
                        <a:pt x="297" y="703"/>
                      </a:lnTo>
                      <a:lnTo>
                        <a:pt x="275" y="703"/>
                      </a:lnTo>
                      <a:lnTo>
                        <a:pt x="254" y="702"/>
                      </a:lnTo>
                      <a:lnTo>
                        <a:pt x="232" y="700"/>
                      </a:lnTo>
                      <a:lnTo>
                        <a:pt x="209" y="700"/>
                      </a:lnTo>
                      <a:lnTo>
                        <a:pt x="209" y="700"/>
                      </a:lnTo>
                      <a:lnTo>
                        <a:pt x="193" y="700"/>
                      </a:lnTo>
                      <a:lnTo>
                        <a:pt x="179" y="702"/>
                      </a:lnTo>
                      <a:lnTo>
                        <a:pt x="168" y="704"/>
                      </a:lnTo>
                      <a:lnTo>
                        <a:pt x="156" y="707"/>
                      </a:lnTo>
                      <a:lnTo>
                        <a:pt x="148" y="711"/>
                      </a:lnTo>
                      <a:lnTo>
                        <a:pt x="140" y="717"/>
                      </a:lnTo>
                      <a:lnTo>
                        <a:pt x="134" y="722"/>
                      </a:lnTo>
                      <a:lnTo>
                        <a:pt x="130" y="729"/>
                      </a:lnTo>
                      <a:lnTo>
                        <a:pt x="128" y="736"/>
                      </a:lnTo>
                      <a:lnTo>
                        <a:pt x="126" y="745"/>
                      </a:lnTo>
                      <a:lnTo>
                        <a:pt x="126" y="754"/>
                      </a:lnTo>
                      <a:lnTo>
                        <a:pt x="129" y="765"/>
                      </a:lnTo>
                      <a:lnTo>
                        <a:pt x="132" y="776"/>
                      </a:lnTo>
                      <a:lnTo>
                        <a:pt x="137" y="789"/>
                      </a:lnTo>
                      <a:lnTo>
                        <a:pt x="143" y="803"/>
                      </a:lnTo>
                      <a:lnTo>
                        <a:pt x="151" y="818"/>
                      </a:lnTo>
                      <a:lnTo>
                        <a:pt x="151" y="818"/>
                      </a:lnTo>
                      <a:lnTo>
                        <a:pt x="153" y="824"/>
                      </a:lnTo>
                      <a:lnTo>
                        <a:pt x="153" y="829"/>
                      </a:lnTo>
                      <a:lnTo>
                        <a:pt x="153" y="836"/>
                      </a:lnTo>
                      <a:lnTo>
                        <a:pt x="151" y="843"/>
                      </a:lnTo>
                      <a:lnTo>
                        <a:pt x="147" y="859"/>
                      </a:lnTo>
                      <a:lnTo>
                        <a:pt x="144" y="875"/>
                      </a:lnTo>
                      <a:lnTo>
                        <a:pt x="143" y="883"/>
                      </a:lnTo>
                      <a:lnTo>
                        <a:pt x="143" y="893"/>
                      </a:lnTo>
                      <a:lnTo>
                        <a:pt x="144" y="901"/>
                      </a:lnTo>
                      <a:lnTo>
                        <a:pt x="146" y="909"/>
                      </a:lnTo>
                      <a:lnTo>
                        <a:pt x="152" y="916"/>
                      </a:lnTo>
                      <a:lnTo>
                        <a:pt x="159" y="924"/>
                      </a:lnTo>
                      <a:lnTo>
                        <a:pt x="168" y="929"/>
                      </a:lnTo>
                      <a:lnTo>
                        <a:pt x="180" y="935"/>
                      </a:lnTo>
                      <a:lnTo>
                        <a:pt x="180" y="935"/>
                      </a:lnTo>
                      <a:lnTo>
                        <a:pt x="184" y="933"/>
                      </a:lnTo>
                      <a:lnTo>
                        <a:pt x="189" y="934"/>
                      </a:lnTo>
                      <a:lnTo>
                        <a:pt x="192" y="935"/>
                      </a:lnTo>
                      <a:lnTo>
                        <a:pt x="194" y="940"/>
                      </a:lnTo>
                      <a:lnTo>
                        <a:pt x="199" y="951"/>
                      </a:lnTo>
                      <a:lnTo>
                        <a:pt x="202" y="964"/>
                      </a:lnTo>
                      <a:lnTo>
                        <a:pt x="207" y="978"/>
                      </a:lnTo>
                      <a:lnTo>
                        <a:pt x="209" y="983"/>
                      </a:lnTo>
                      <a:lnTo>
                        <a:pt x="212" y="989"/>
                      </a:lnTo>
                      <a:lnTo>
                        <a:pt x="215" y="993"/>
                      </a:lnTo>
                      <a:lnTo>
                        <a:pt x="218" y="994"/>
                      </a:lnTo>
                      <a:lnTo>
                        <a:pt x="223" y="994"/>
                      </a:lnTo>
                      <a:lnTo>
                        <a:pt x="228" y="990"/>
                      </a:lnTo>
                      <a:lnTo>
                        <a:pt x="228" y="990"/>
                      </a:lnTo>
                      <a:lnTo>
                        <a:pt x="239" y="1007"/>
                      </a:lnTo>
                      <a:lnTo>
                        <a:pt x="248" y="1020"/>
                      </a:lnTo>
                      <a:lnTo>
                        <a:pt x="255" y="1033"/>
                      </a:lnTo>
                      <a:lnTo>
                        <a:pt x="256" y="1039"/>
                      </a:lnTo>
                      <a:lnTo>
                        <a:pt x="258" y="1046"/>
                      </a:lnTo>
                      <a:lnTo>
                        <a:pt x="258" y="1051"/>
                      </a:lnTo>
                      <a:lnTo>
                        <a:pt x="256" y="1058"/>
                      </a:lnTo>
                      <a:lnTo>
                        <a:pt x="254" y="1065"/>
                      </a:lnTo>
                      <a:lnTo>
                        <a:pt x="251" y="1072"/>
                      </a:lnTo>
                      <a:lnTo>
                        <a:pt x="246" y="1080"/>
                      </a:lnTo>
                      <a:lnTo>
                        <a:pt x="240" y="1089"/>
                      </a:lnTo>
                      <a:lnTo>
                        <a:pt x="224" y="1108"/>
                      </a:lnTo>
                      <a:lnTo>
                        <a:pt x="224" y="1108"/>
                      </a:lnTo>
                      <a:lnTo>
                        <a:pt x="230" y="1123"/>
                      </a:lnTo>
                      <a:lnTo>
                        <a:pt x="243" y="1157"/>
                      </a:lnTo>
                      <a:lnTo>
                        <a:pt x="250" y="1177"/>
                      </a:lnTo>
                      <a:lnTo>
                        <a:pt x="253" y="1196"/>
                      </a:lnTo>
                      <a:lnTo>
                        <a:pt x="255" y="1206"/>
                      </a:lnTo>
                      <a:lnTo>
                        <a:pt x="255" y="1212"/>
                      </a:lnTo>
                      <a:lnTo>
                        <a:pt x="255" y="1219"/>
                      </a:lnTo>
                      <a:lnTo>
                        <a:pt x="253" y="1225"/>
                      </a:lnTo>
                      <a:lnTo>
                        <a:pt x="253" y="1225"/>
                      </a:lnTo>
                      <a:lnTo>
                        <a:pt x="238" y="1252"/>
                      </a:lnTo>
                      <a:lnTo>
                        <a:pt x="225" y="1269"/>
                      </a:lnTo>
                      <a:lnTo>
                        <a:pt x="221" y="1275"/>
                      </a:lnTo>
                      <a:lnTo>
                        <a:pt x="217" y="1279"/>
                      </a:lnTo>
                      <a:lnTo>
                        <a:pt x="214" y="1282"/>
                      </a:lnTo>
                      <a:lnTo>
                        <a:pt x="210" y="1282"/>
                      </a:lnTo>
                      <a:lnTo>
                        <a:pt x="208" y="1282"/>
                      </a:lnTo>
                      <a:lnTo>
                        <a:pt x="206" y="1280"/>
                      </a:lnTo>
                      <a:lnTo>
                        <a:pt x="202" y="1275"/>
                      </a:lnTo>
                      <a:lnTo>
                        <a:pt x="194" y="1259"/>
                      </a:lnTo>
                      <a:lnTo>
                        <a:pt x="194" y="1259"/>
                      </a:lnTo>
                      <a:lnTo>
                        <a:pt x="205" y="1235"/>
                      </a:lnTo>
                      <a:lnTo>
                        <a:pt x="212" y="1215"/>
                      </a:lnTo>
                      <a:lnTo>
                        <a:pt x="217" y="1196"/>
                      </a:lnTo>
                      <a:lnTo>
                        <a:pt x="220" y="1181"/>
                      </a:lnTo>
                      <a:lnTo>
                        <a:pt x="221" y="1168"/>
                      </a:lnTo>
                      <a:lnTo>
                        <a:pt x="221" y="1157"/>
                      </a:lnTo>
                      <a:lnTo>
                        <a:pt x="220" y="1149"/>
                      </a:lnTo>
                      <a:lnTo>
                        <a:pt x="217" y="1147"/>
                      </a:lnTo>
                      <a:lnTo>
                        <a:pt x="216" y="1146"/>
                      </a:lnTo>
                      <a:lnTo>
                        <a:pt x="214" y="1145"/>
                      </a:lnTo>
                      <a:lnTo>
                        <a:pt x="212" y="1143"/>
                      </a:lnTo>
                      <a:lnTo>
                        <a:pt x="209" y="1145"/>
                      </a:lnTo>
                      <a:lnTo>
                        <a:pt x="206" y="1146"/>
                      </a:lnTo>
                      <a:lnTo>
                        <a:pt x="200" y="1151"/>
                      </a:lnTo>
                      <a:lnTo>
                        <a:pt x="194" y="1160"/>
                      </a:lnTo>
                      <a:lnTo>
                        <a:pt x="186" y="1172"/>
                      </a:lnTo>
                      <a:lnTo>
                        <a:pt x="179" y="1188"/>
                      </a:lnTo>
                      <a:lnTo>
                        <a:pt x="172" y="1209"/>
                      </a:lnTo>
                      <a:lnTo>
                        <a:pt x="166" y="1233"/>
                      </a:lnTo>
                      <a:lnTo>
                        <a:pt x="166" y="1233"/>
                      </a:lnTo>
                      <a:lnTo>
                        <a:pt x="167" y="1222"/>
                      </a:lnTo>
                      <a:lnTo>
                        <a:pt x="169" y="1203"/>
                      </a:lnTo>
                      <a:lnTo>
                        <a:pt x="178" y="1160"/>
                      </a:lnTo>
                      <a:lnTo>
                        <a:pt x="184" y="1137"/>
                      </a:lnTo>
                      <a:lnTo>
                        <a:pt x="191" y="1115"/>
                      </a:lnTo>
                      <a:lnTo>
                        <a:pt x="197" y="1097"/>
                      </a:lnTo>
                      <a:lnTo>
                        <a:pt x="202" y="1086"/>
                      </a:lnTo>
                      <a:lnTo>
                        <a:pt x="202" y="1086"/>
                      </a:lnTo>
                      <a:lnTo>
                        <a:pt x="215" y="1064"/>
                      </a:lnTo>
                      <a:lnTo>
                        <a:pt x="223" y="1047"/>
                      </a:lnTo>
                      <a:lnTo>
                        <a:pt x="228" y="1033"/>
                      </a:lnTo>
                      <a:lnTo>
                        <a:pt x="230" y="1024"/>
                      </a:lnTo>
                      <a:lnTo>
                        <a:pt x="230" y="1020"/>
                      </a:lnTo>
                      <a:lnTo>
                        <a:pt x="229" y="1018"/>
                      </a:lnTo>
                      <a:lnTo>
                        <a:pt x="228" y="1016"/>
                      </a:lnTo>
                      <a:lnTo>
                        <a:pt x="225" y="1015"/>
                      </a:lnTo>
                      <a:lnTo>
                        <a:pt x="221" y="1013"/>
                      </a:lnTo>
                      <a:lnTo>
                        <a:pt x="214" y="1013"/>
                      </a:lnTo>
                      <a:lnTo>
                        <a:pt x="197" y="1016"/>
                      </a:lnTo>
                      <a:lnTo>
                        <a:pt x="189" y="1016"/>
                      </a:lnTo>
                      <a:lnTo>
                        <a:pt x="179" y="1017"/>
                      </a:lnTo>
                      <a:lnTo>
                        <a:pt x="170" y="1016"/>
                      </a:lnTo>
                      <a:lnTo>
                        <a:pt x="162" y="1012"/>
                      </a:lnTo>
                      <a:lnTo>
                        <a:pt x="159" y="1010"/>
                      </a:lnTo>
                      <a:lnTo>
                        <a:pt x="155" y="1007"/>
                      </a:lnTo>
                      <a:lnTo>
                        <a:pt x="153" y="1003"/>
                      </a:lnTo>
                      <a:lnTo>
                        <a:pt x="151" y="997"/>
                      </a:lnTo>
                      <a:lnTo>
                        <a:pt x="151" y="997"/>
                      </a:lnTo>
                      <a:lnTo>
                        <a:pt x="141" y="979"/>
                      </a:lnTo>
                      <a:lnTo>
                        <a:pt x="132" y="963"/>
                      </a:lnTo>
                      <a:lnTo>
                        <a:pt x="122" y="950"/>
                      </a:lnTo>
                      <a:lnTo>
                        <a:pt x="111" y="940"/>
                      </a:lnTo>
                      <a:lnTo>
                        <a:pt x="87" y="918"/>
                      </a:lnTo>
                      <a:lnTo>
                        <a:pt x="72" y="905"/>
                      </a:lnTo>
                      <a:lnTo>
                        <a:pt x="55" y="888"/>
                      </a:lnTo>
                      <a:lnTo>
                        <a:pt x="55" y="888"/>
                      </a:lnTo>
                      <a:lnTo>
                        <a:pt x="54" y="890"/>
                      </a:lnTo>
                      <a:lnTo>
                        <a:pt x="50" y="893"/>
                      </a:lnTo>
                      <a:lnTo>
                        <a:pt x="45" y="895"/>
                      </a:lnTo>
                      <a:lnTo>
                        <a:pt x="37" y="895"/>
                      </a:lnTo>
                      <a:lnTo>
                        <a:pt x="37" y="895"/>
                      </a:lnTo>
                      <a:lnTo>
                        <a:pt x="33" y="902"/>
                      </a:lnTo>
                      <a:lnTo>
                        <a:pt x="32" y="908"/>
                      </a:lnTo>
                      <a:lnTo>
                        <a:pt x="33" y="921"/>
                      </a:lnTo>
                      <a:lnTo>
                        <a:pt x="33" y="921"/>
                      </a:lnTo>
                      <a:lnTo>
                        <a:pt x="33" y="928"/>
                      </a:lnTo>
                      <a:lnTo>
                        <a:pt x="36" y="934"/>
                      </a:lnTo>
                      <a:lnTo>
                        <a:pt x="39" y="939"/>
                      </a:lnTo>
                      <a:lnTo>
                        <a:pt x="44" y="942"/>
                      </a:lnTo>
                      <a:lnTo>
                        <a:pt x="48" y="946"/>
                      </a:lnTo>
                      <a:lnTo>
                        <a:pt x="54" y="948"/>
                      </a:lnTo>
                      <a:lnTo>
                        <a:pt x="67" y="952"/>
                      </a:lnTo>
                      <a:lnTo>
                        <a:pt x="79" y="957"/>
                      </a:lnTo>
                      <a:lnTo>
                        <a:pt x="85" y="960"/>
                      </a:lnTo>
                      <a:lnTo>
                        <a:pt x="91" y="964"/>
                      </a:lnTo>
                      <a:lnTo>
                        <a:pt x="95" y="967"/>
                      </a:lnTo>
                      <a:lnTo>
                        <a:pt x="99" y="973"/>
                      </a:lnTo>
                      <a:lnTo>
                        <a:pt x="101" y="979"/>
                      </a:lnTo>
                      <a:lnTo>
                        <a:pt x="103" y="987"/>
                      </a:lnTo>
                      <a:lnTo>
                        <a:pt x="103" y="987"/>
                      </a:lnTo>
                      <a:lnTo>
                        <a:pt x="103" y="998"/>
                      </a:lnTo>
                      <a:lnTo>
                        <a:pt x="103" y="1008"/>
                      </a:lnTo>
                      <a:lnTo>
                        <a:pt x="101" y="1015"/>
                      </a:lnTo>
                      <a:lnTo>
                        <a:pt x="98" y="1021"/>
                      </a:lnTo>
                      <a:lnTo>
                        <a:pt x="94" y="1026"/>
                      </a:lnTo>
                      <a:lnTo>
                        <a:pt x="90" y="1030"/>
                      </a:lnTo>
                      <a:lnTo>
                        <a:pt x="85" y="1032"/>
                      </a:lnTo>
                      <a:lnTo>
                        <a:pt x="80" y="1034"/>
                      </a:lnTo>
                      <a:lnTo>
                        <a:pt x="70" y="1039"/>
                      </a:lnTo>
                      <a:lnTo>
                        <a:pt x="61" y="1042"/>
                      </a:lnTo>
                      <a:lnTo>
                        <a:pt x="57" y="1046"/>
                      </a:lnTo>
                      <a:lnTo>
                        <a:pt x="54" y="1049"/>
                      </a:lnTo>
                      <a:lnTo>
                        <a:pt x="53" y="1054"/>
                      </a:lnTo>
                      <a:lnTo>
                        <a:pt x="52" y="1061"/>
                      </a:lnTo>
                      <a:lnTo>
                        <a:pt x="52" y="1061"/>
                      </a:lnTo>
                      <a:lnTo>
                        <a:pt x="53" y="1066"/>
                      </a:lnTo>
                      <a:lnTo>
                        <a:pt x="54" y="1072"/>
                      </a:lnTo>
                      <a:lnTo>
                        <a:pt x="56" y="1078"/>
                      </a:lnTo>
                      <a:lnTo>
                        <a:pt x="60" y="1082"/>
                      </a:lnTo>
                      <a:lnTo>
                        <a:pt x="68" y="1094"/>
                      </a:lnTo>
                      <a:lnTo>
                        <a:pt x="77" y="1105"/>
                      </a:lnTo>
                      <a:lnTo>
                        <a:pt x="87" y="1118"/>
                      </a:lnTo>
                      <a:lnTo>
                        <a:pt x="91" y="1126"/>
                      </a:lnTo>
                      <a:lnTo>
                        <a:pt x="95" y="1133"/>
                      </a:lnTo>
                      <a:lnTo>
                        <a:pt x="98" y="1141"/>
                      </a:lnTo>
                      <a:lnTo>
                        <a:pt x="101" y="1150"/>
                      </a:lnTo>
                      <a:lnTo>
                        <a:pt x="102" y="1161"/>
                      </a:lnTo>
                      <a:lnTo>
                        <a:pt x="103" y="1171"/>
                      </a:lnTo>
                      <a:lnTo>
                        <a:pt x="103" y="1171"/>
                      </a:lnTo>
                      <a:lnTo>
                        <a:pt x="102" y="1187"/>
                      </a:lnTo>
                      <a:lnTo>
                        <a:pt x="99" y="1201"/>
                      </a:lnTo>
                      <a:lnTo>
                        <a:pt x="93" y="1211"/>
                      </a:lnTo>
                      <a:lnTo>
                        <a:pt x="87" y="1221"/>
                      </a:lnTo>
                      <a:lnTo>
                        <a:pt x="79" y="1229"/>
                      </a:lnTo>
                      <a:lnTo>
                        <a:pt x="70" y="1234"/>
                      </a:lnTo>
                      <a:lnTo>
                        <a:pt x="52" y="1246"/>
                      </a:lnTo>
                      <a:lnTo>
                        <a:pt x="32" y="1256"/>
                      </a:lnTo>
                      <a:lnTo>
                        <a:pt x="24" y="1262"/>
                      </a:lnTo>
                      <a:lnTo>
                        <a:pt x="16" y="1269"/>
                      </a:lnTo>
                      <a:lnTo>
                        <a:pt x="9" y="1278"/>
                      </a:lnTo>
                      <a:lnTo>
                        <a:pt x="4" y="1288"/>
                      </a:lnTo>
                      <a:lnTo>
                        <a:pt x="1" y="1302"/>
                      </a:lnTo>
                      <a:lnTo>
                        <a:pt x="0" y="1317"/>
                      </a:lnTo>
                      <a:lnTo>
                        <a:pt x="0" y="1317"/>
                      </a:lnTo>
                      <a:lnTo>
                        <a:pt x="1" y="1325"/>
                      </a:lnTo>
                      <a:lnTo>
                        <a:pt x="3" y="1332"/>
                      </a:lnTo>
                      <a:lnTo>
                        <a:pt x="7" y="1340"/>
                      </a:lnTo>
                      <a:lnTo>
                        <a:pt x="11" y="1348"/>
                      </a:lnTo>
                      <a:lnTo>
                        <a:pt x="17" y="1356"/>
                      </a:lnTo>
                      <a:lnTo>
                        <a:pt x="23" y="1366"/>
                      </a:lnTo>
                      <a:lnTo>
                        <a:pt x="38" y="1380"/>
                      </a:lnTo>
                      <a:lnTo>
                        <a:pt x="54" y="1394"/>
                      </a:lnTo>
                      <a:lnTo>
                        <a:pt x="63" y="1401"/>
                      </a:lnTo>
                      <a:lnTo>
                        <a:pt x="71" y="1406"/>
                      </a:lnTo>
                      <a:lnTo>
                        <a:pt x="80" y="1410"/>
                      </a:lnTo>
                      <a:lnTo>
                        <a:pt x="88" y="1414"/>
                      </a:lnTo>
                      <a:lnTo>
                        <a:pt x="95" y="1416"/>
                      </a:lnTo>
                      <a:lnTo>
                        <a:pt x="103" y="1416"/>
                      </a:lnTo>
                      <a:lnTo>
                        <a:pt x="103" y="1416"/>
                      </a:lnTo>
                      <a:lnTo>
                        <a:pt x="110" y="1416"/>
                      </a:lnTo>
                      <a:lnTo>
                        <a:pt x="115" y="1415"/>
                      </a:lnTo>
                      <a:lnTo>
                        <a:pt x="122" y="1414"/>
                      </a:lnTo>
                      <a:lnTo>
                        <a:pt x="126" y="1412"/>
                      </a:lnTo>
                      <a:lnTo>
                        <a:pt x="132" y="1413"/>
                      </a:lnTo>
                      <a:lnTo>
                        <a:pt x="132" y="1413"/>
                      </a:lnTo>
                      <a:lnTo>
                        <a:pt x="139" y="1421"/>
                      </a:lnTo>
                      <a:lnTo>
                        <a:pt x="146" y="1428"/>
                      </a:lnTo>
                      <a:lnTo>
                        <a:pt x="162" y="1441"/>
                      </a:lnTo>
                      <a:lnTo>
                        <a:pt x="169" y="1450"/>
                      </a:lnTo>
                      <a:lnTo>
                        <a:pt x="175" y="1460"/>
                      </a:lnTo>
                      <a:lnTo>
                        <a:pt x="177" y="1466"/>
                      </a:lnTo>
                      <a:lnTo>
                        <a:pt x="178" y="1471"/>
                      </a:lnTo>
                      <a:lnTo>
                        <a:pt x="179" y="1478"/>
                      </a:lnTo>
                      <a:lnTo>
                        <a:pt x="180" y="1486"/>
                      </a:lnTo>
                      <a:lnTo>
                        <a:pt x="180" y="1486"/>
                      </a:lnTo>
                      <a:lnTo>
                        <a:pt x="179" y="1501"/>
                      </a:lnTo>
                      <a:lnTo>
                        <a:pt x="179" y="1507"/>
                      </a:lnTo>
                      <a:lnTo>
                        <a:pt x="178" y="1513"/>
                      </a:lnTo>
                      <a:lnTo>
                        <a:pt x="176" y="1517"/>
                      </a:lnTo>
                      <a:lnTo>
                        <a:pt x="172" y="1522"/>
                      </a:lnTo>
                      <a:lnTo>
                        <a:pt x="168" y="1527"/>
                      </a:lnTo>
                      <a:lnTo>
                        <a:pt x="162" y="1530"/>
                      </a:lnTo>
                      <a:lnTo>
                        <a:pt x="162" y="1530"/>
                      </a:lnTo>
                      <a:lnTo>
                        <a:pt x="166" y="1548"/>
                      </a:lnTo>
                      <a:lnTo>
                        <a:pt x="169" y="1560"/>
                      </a:lnTo>
                      <a:lnTo>
                        <a:pt x="169" y="1560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Diamond 338"/>
                <p:cNvSpPr>
                  <a:spLocks noChangeArrowheads="1"/>
                </p:cNvSpPr>
                <p:nvPr/>
              </p:nvSpPr>
              <p:spPr bwMode="auto">
                <a:xfrm>
                  <a:off x="8534402" y="3511518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24" name="Diamond 339"/>
                <p:cNvSpPr>
                  <a:spLocks noChangeArrowheads="1"/>
                </p:cNvSpPr>
                <p:nvPr/>
              </p:nvSpPr>
              <p:spPr bwMode="auto">
                <a:xfrm>
                  <a:off x="8620127" y="365915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25" name="TextBox 179"/>
                <p:cNvSpPr txBox="1">
                  <a:spLocks noChangeArrowheads="1"/>
                </p:cNvSpPr>
                <p:nvPr/>
              </p:nvSpPr>
              <p:spPr bwMode="auto">
                <a:xfrm>
                  <a:off x="4638673" y="2803458"/>
                  <a:ext cx="49847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 Ижевск</a:t>
                  </a:r>
                </a:p>
              </p:txBody>
            </p:sp>
            <p:sp>
              <p:nvSpPr>
                <p:cNvPr id="26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7726260" y="3750299"/>
                  <a:ext cx="103505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Комсомольск-на-Амуре</a:t>
                  </a:r>
                </a:p>
              </p:txBody>
            </p:sp>
            <p:sp>
              <p:nvSpPr>
                <p:cNvPr id="27" name="TextBox 190"/>
                <p:cNvSpPr txBox="1">
                  <a:spLocks noChangeArrowheads="1"/>
                </p:cNvSpPr>
                <p:nvPr/>
              </p:nvSpPr>
              <p:spPr bwMode="auto">
                <a:xfrm>
                  <a:off x="3870677" y="2055507"/>
                  <a:ext cx="68104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Санкт-Петербург</a:t>
                  </a:r>
                </a:p>
              </p:txBody>
            </p:sp>
            <p:sp>
              <p:nvSpPr>
                <p:cNvPr id="28" name="5-Point Star 217"/>
                <p:cNvSpPr/>
                <p:nvPr/>
              </p:nvSpPr>
              <p:spPr bwMode="auto">
                <a:xfrm>
                  <a:off x="3036593" y="3402698"/>
                  <a:ext cx="165104" cy="146096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18"/>
                <p:cNvSpPr txBox="1">
                  <a:spLocks noChangeArrowheads="1"/>
                </p:cNvSpPr>
                <p:nvPr/>
              </p:nvSpPr>
              <p:spPr bwMode="auto">
                <a:xfrm>
                  <a:off x="3251199" y="3309906"/>
                  <a:ext cx="7096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Краснодар</a:t>
                  </a:r>
                </a:p>
              </p:txBody>
            </p:sp>
            <p:sp>
              <p:nvSpPr>
                <p:cNvPr id="30" name="TextBox 220"/>
                <p:cNvSpPr txBox="1">
                  <a:spLocks noChangeArrowheads="1"/>
                </p:cNvSpPr>
                <p:nvPr/>
              </p:nvSpPr>
              <p:spPr bwMode="auto">
                <a:xfrm>
                  <a:off x="3288395" y="3422744"/>
                  <a:ext cx="7096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Ставрополь</a:t>
                  </a:r>
                </a:p>
              </p:txBody>
            </p:sp>
            <p:sp>
              <p:nvSpPr>
                <p:cNvPr id="31" name="TextBox 222"/>
                <p:cNvSpPr txBox="1">
                  <a:spLocks noChangeArrowheads="1"/>
                </p:cNvSpPr>
                <p:nvPr/>
              </p:nvSpPr>
              <p:spPr bwMode="auto">
                <a:xfrm>
                  <a:off x="3080294" y="3539907"/>
                  <a:ext cx="612776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Туапсе</a:t>
                  </a:r>
                </a:p>
              </p:txBody>
            </p:sp>
            <p:sp>
              <p:nvSpPr>
                <p:cNvPr id="32" name="Diamond 223"/>
                <p:cNvSpPr>
                  <a:spLocks noChangeArrowheads="1"/>
                </p:cNvSpPr>
                <p:nvPr/>
              </p:nvSpPr>
              <p:spPr bwMode="auto">
                <a:xfrm>
                  <a:off x="3285093" y="3690047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3" name="TextBox 224"/>
                <p:cNvSpPr txBox="1">
                  <a:spLocks noChangeArrowheads="1"/>
                </p:cNvSpPr>
                <p:nvPr/>
              </p:nvSpPr>
              <p:spPr bwMode="auto">
                <a:xfrm>
                  <a:off x="3062540" y="3721064"/>
                  <a:ext cx="49053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Нефтекумск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4" name="TextBox 226"/>
                <p:cNvSpPr txBox="1">
                  <a:spLocks noChangeArrowheads="1"/>
                </p:cNvSpPr>
                <p:nvPr/>
              </p:nvSpPr>
              <p:spPr bwMode="auto">
                <a:xfrm>
                  <a:off x="3324779" y="3152554"/>
                  <a:ext cx="3762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Волгоград</a:t>
                  </a:r>
                </a:p>
              </p:txBody>
            </p:sp>
            <p:sp>
              <p:nvSpPr>
                <p:cNvPr id="35" name="Diamond 229"/>
                <p:cNvSpPr>
                  <a:spLocks noChangeArrowheads="1"/>
                </p:cNvSpPr>
                <p:nvPr/>
              </p:nvSpPr>
              <p:spPr bwMode="auto">
                <a:xfrm>
                  <a:off x="4633914" y="1770045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6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718351" y="174751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Мурманск</a:t>
                  </a:r>
                </a:p>
              </p:txBody>
            </p:sp>
            <p:sp>
              <p:nvSpPr>
                <p:cNvPr id="37" name="TextBox 232"/>
                <p:cNvSpPr txBox="1">
                  <a:spLocks noChangeArrowheads="1"/>
                </p:cNvSpPr>
                <p:nvPr/>
              </p:nvSpPr>
              <p:spPr bwMode="auto">
                <a:xfrm>
                  <a:off x="4033358" y="2286771"/>
                  <a:ext cx="679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Архангельск</a:t>
                  </a:r>
                </a:p>
              </p:txBody>
            </p:sp>
            <p:sp>
              <p:nvSpPr>
                <p:cNvPr id="38" name="TextBox 234"/>
                <p:cNvSpPr txBox="1">
                  <a:spLocks noChangeArrowheads="1"/>
                </p:cNvSpPr>
                <p:nvPr/>
              </p:nvSpPr>
              <p:spPr bwMode="auto">
                <a:xfrm>
                  <a:off x="3559163" y="3051504"/>
                  <a:ext cx="36512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Сызрань</a:t>
                  </a:r>
                </a:p>
              </p:txBody>
            </p:sp>
            <p:sp>
              <p:nvSpPr>
                <p:cNvPr id="39" name="Diamond 235"/>
                <p:cNvSpPr>
                  <a:spLocks noChangeArrowheads="1"/>
                </p:cNvSpPr>
                <p:nvPr/>
              </p:nvSpPr>
              <p:spPr bwMode="auto">
                <a:xfrm>
                  <a:off x="5372102" y="2674912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0" name="TextBox 236"/>
                <p:cNvSpPr txBox="1">
                  <a:spLocks noChangeArrowheads="1"/>
                </p:cNvSpPr>
                <p:nvPr/>
              </p:nvSpPr>
              <p:spPr bwMode="auto">
                <a:xfrm>
                  <a:off x="5441927" y="2651527"/>
                  <a:ext cx="36036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Салехард</a:t>
                  </a:r>
                </a:p>
              </p:txBody>
            </p:sp>
            <p:sp>
              <p:nvSpPr>
                <p:cNvPr id="41" name="TextBox 237"/>
                <p:cNvSpPr txBox="1">
                  <a:spLocks noChangeArrowheads="1"/>
                </p:cNvSpPr>
                <p:nvPr/>
              </p:nvSpPr>
              <p:spPr bwMode="auto">
                <a:xfrm>
                  <a:off x="4818364" y="3466658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Курган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2" name="Diamond 238"/>
                <p:cNvSpPr>
                  <a:spLocks noChangeArrowheads="1"/>
                </p:cNvSpPr>
                <p:nvPr/>
              </p:nvSpPr>
              <p:spPr bwMode="auto">
                <a:xfrm>
                  <a:off x="4759326" y="348929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3" name="TextBox 240"/>
                <p:cNvSpPr txBox="1">
                  <a:spLocks noChangeArrowheads="1"/>
                </p:cNvSpPr>
                <p:nvPr/>
              </p:nvSpPr>
              <p:spPr bwMode="auto">
                <a:xfrm>
                  <a:off x="3560879" y="2968098"/>
                  <a:ext cx="2730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Пенза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4" name="Diamond 241"/>
                <p:cNvSpPr>
                  <a:spLocks noChangeArrowheads="1"/>
                </p:cNvSpPr>
                <p:nvPr/>
              </p:nvSpPr>
              <p:spPr bwMode="auto">
                <a:xfrm>
                  <a:off x="3806825" y="2997173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5" name="Diamond 242"/>
                <p:cNvSpPr>
                  <a:spLocks noChangeArrowheads="1"/>
                </p:cNvSpPr>
                <p:nvPr/>
              </p:nvSpPr>
              <p:spPr bwMode="auto">
                <a:xfrm>
                  <a:off x="4075114" y="299399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6" name="TextBox 243"/>
                <p:cNvSpPr txBox="1">
                  <a:spLocks noChangeArrowheads="1"/>
                </p:cNvSpPr>
                <p:nvPr/>
              </p:nvSpPr>
              <p:spPr bwMode="auto">
                <a:xfrm>
                  <a:off x="4144964" y="296700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Ульяновск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7" name="5-Point Star 244"/>
                <p:cNvSpPr/>
                <p:nvPr/>
              </p:nvSpPr>
              <p:spPr bwMode="auto">
                <a:xfrm>
                  <a:off x="3982768" y="3042220"/>
                  <a:ext cx="163517" cy="144510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245"/>
                <p:cNvSpPr txBox="1">
                  <a:spLocks noChangeArrowheads="1"/>
                </p:cNvSpPr>
                <p:nvPr/>
              </p:nvSpPr>
              <p:spPr bwMode="auto">
                <a:xfrm>
                  <a:off x="4070224" y="3194472"/>
                  <a:ext cx="106362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Новокуйбышевск</a:t>
                  </a:r>
                </a:p>
              </p:txBody>
            </p:sp>
            <p:sp>
              <p:nvSpPr>
                <p:cNvPr id="49" name="Diamond 247"/>
                <p:cNvSpPr>
                  <a:spLocks noChangeArrowheads="1"/>
                </p:cNvSpPr>
                <p:nvPr/>
              </p:nvSpPr>
              <p:spPr bwMode="auto">
                <a:xfrm>
                  <a:off x="4016019" y="3219223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50" name="TextBox 249"/>
                <p:cNvSpPr txBox="1">
                  <a:spLocks noChangeArrowheads="1"/>
                </p:cNvSpPr>
                <p:nvPr/>
              </p:nvSpPr>
              <p:spPr bwMode="auto">
                <a:xfrm>
                  <a:off x="4154489" y="3054309"/>
                  <a:ext cx="488951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Самара</a:t>
                  </a:r>
                </a:p>
              </p:txBody>
            </p:sp>
            <p:sp>
              <p:nvSpPr>
                <p:cNvPr id="51" name="TextBox 258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114647"/>
                  <a:ext cx="1070545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Нефтеюганск</a:t>
                  </a:r>
                </a:p>
              </p:txBody>
            </p:sp>
            <p:sp>
              <p:nvSpPr>
                <p:cNvPr id="52" name="5-Point Star 259"/>
                <p:cNvSpPr/>
                <p:nvPr/>
              </p:nvSpPr>
              <p:spPr bwMode="auto">
                <a:xfrm>
                  <a:off x="5211525" y="3083507"/>
                  <a:ext cx="165104" cy="144510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extBox 260"/>
                <p:cNvSpPr txBox="1">
                  <a:spLocks noChangeArrowheads="1"/>
                </p:cNvSpPr>
                <p:nvPr/>
              </p:nvSpPr>
              <p:spPr bwMode="auto">
                <a:xfrm>
                  <a:off x="6297618" y="3767101"/>
                  <a:ext cx="792161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Красноярск</a:t>
                  </a:r>
                </a:p>
              </p:txBody>
            </p:sp>
            <p:sp>
              <p:nvSpPr>
                <p:cNvPr id="54" name="5-Point Star 261"/>
                <p:cNvSpPr/>
                <p:nvPr/>
              </p:nvSpPr>
              <p:spPr bwMode="auto">
                <a:xfrm>
                  <a:off x="6119599" y="3745707"/>
                  <a:ext cx="163517" cy="146096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5-Point Star 267"/>
                <p:cNvSpPr/>
                <p:nvPr/>
              </p:nvSpPr>
              <p:spPr bwMode="auto">
                <a:xfrm>
                  <a:off x="8242141" y="3964853"/>
                  <a:ext cx="163516" cy="144509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269"/>
                <p:cNvSpPr txBox="1">
                  <a:spLocks noChangeArrowheads="1"/>
                </p:cNvSpPr>
                <p:nvPr/>
              </p:nvSpPr>
              <p:spPr bwMode="auto">
                <a:xfrm>
                  <a:off x="4727107" y="248007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Усинск</a:t>
                  </a:r>
                </a:p>
              </p:txBody>
            </p:sp>
            <p:sp>
              <p:nvSpPr>
                <p:cNvPr id="57" name="TextBox 271"/>
                <p:cNvSpPr txBox="1">
                  <a:spLocks noChangeArrowheads="1"/>
                </p:cNvSpPr>
                <p:nvPr/>
              </p:nvSpPr>
              <p:spPr bwMode="auto">
                <a:xfrm>
                  <a:off x="3163332" y="2925004"/>
                  <a:ext cx="37623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chemeClr val="bg1"/>
                      </a:solidFill>
                      <a:latin typeface="+mn-lt"/>
                    </a:rPr>
                    <a:t>Воронеж</a:t>
                  </a:r>
                </a:p>
              </p:txBody>
            </p:sp>
            <p:sp>
              <p:nvSpPr>
                <p:cNvPr id="58" name="Diamond 272"/>
                <p:cNvSpPr>
                  <a:spLocks noChangeArrowheads="1"/>
                </p:cNvSpPr>
                <p:nvPr/>
              </p:nvSpPr>
              <p:spPr bwMode="auto">
                <a:xfrm>
                  <a:off x="3735388" y="2919385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59" name="Diamond 273"/>
                <p:cNvSpPr>
                  <a:spLocks noChangeArrowheads="1"/>
                </p:cNvSpPr>
                <p:nvPr/>
              </p:nvSpPr>
              <p:spPr bwMode="auto">
                <a:xfrm>
                  <a:off x="3660776" y="288287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0" name="Diamond 274"/>
                <p:cNvSpPr>
                  <a:spLocks noChangeArrowheads="1"/>
                </p:cNvSpPr>
                <p:nvPr/>
              </p:nvSpPr>
              <p:spPr bwMode="auto">
                <a:xfrm>
                  <a:off x="3398839" y="2843186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1" name="Diamond 275"/>
                <p:cNvSpPr>
                  <a:spLocks noChangeArrowheads="1"/>
                </p:cNvSpPr>
                <p:nvPr/>
              </p:nvSpPr>
              <p:spPr bwMode="auto">
                <a:xfrm>
                  <a:off x="3419350" y="257056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2" name="Diamond 276"/>
                <p:cNvSpPr>
                  <a:spLocks noChangeArrowheads="1"/>
                </p:cNvSpPr>
                <p:nvPr/>
              </p:nvSpPr>
              <p:spPr bwMode="auto">
                <a:xfrm>
                  <a:off x="3552826" y="2462189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3" name="TextBox 277"/>
                <p:cNvSpPr txBox="1">
                  <a:spLocks noChangeArrowheads="1"/>
                </p:cNvSpPr>
                <p:nvPr/>
              </p:nvSpPr>
              <p:spPr bwMode="auto">
                <a:xfrm>
                  <a:off x="3042857" y="2813025"/>
                  <a:ext cx="51417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Белгород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4" name="TextBox 278"/>
                <p:cNvSpPr txBox="1">
                  <a:spLocks noChangeArrowheads="1"/>
                </p:cNvSpPr>
                <p:nvPr/>
              </p:nvSpPr>
              <p:spPr bwMode="auto">
                <a:xfrm>
                  <a:off x="3050172" y="2477197"/>
                  <a:ext cx="31483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Брянск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5" name="TextBox 279"/>
                <p:cNvSpPr txBox="1">
                  <a:spLocks noChangeArrowheads="1"/>
                </p:cNvSpPr>
                <p:nvPr/>
              </p:nvSpPr>
              <p:spPr bwMode="auto">
                <a:xfrm>
                  <a:off x="3493295" y="2325397"/>
                  <a:ext cx="4762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Смоленск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6" name="TextBox 280"/>
                <p:cNvSpPr txBox="1">
                  <a:spLocks noChangeArrowheads="1"/>
                </p:cNvSpPr>
                <p:nvPr/>
              </p:nvSpPr>
              <p:spPr bwMode="auto">
                <a:xfrm>
                  <a:off x="3790523" y="2902708"/>
                  <a:ext cx="30602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Тамбов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7" name="TextBox 281"/>
                <p:cNvSpPr txBox="1">
                  <a:spLocks noChangeArrowheads="1"/>
                </p:cNvSpPr>
                <p:nvPr/>
              </p:nvSpPr>
              <p:spPr bwMode="auto">
                <a:xfrm>
                  <a:off x="3724578" y="2819090"/>
                  <a:ext cx="2603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Липецк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8" name="Diamond 282"/>
                <p:cNvSpPr>
                  <a:spLocks noChangeArrowheads="1"/>
                </p:cNvSpPr>
                <p:nvPr/>
              </p:nvSpPr>
              <p:spPr bwMode="auto">
                <a:xfrm>
                  <a:off x="3517901" y="2705074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9" name="TextBox 283"/>
                <p:cNvSpPr txBox="1">
                  <a:spLocks noChangeArrowheads="1"/>
                </p:cNvSpPr>
                <p:nvPr/>
              </p:nvSpPr>
              <p:spPr bwMode="auto">
                <a:xfrm>
                  <a:off x="3317329" y="2676142"/>
                  <a:ext cx="1905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Орел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0" name="TextBox 284"/>
                <p:cNvSpPr txBox="1">
                  <a:spLocks noChangeArrowheads="1"/>
                </p:cNvSpPr>
                <p:nvPr/>
              </p:nvSpPr>
              <p:spPr bwMode="auto">
                <a:xfrm>
                  <a:off x="8851774" y="3849624"/>
                  <a:ext cx="68897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chemeClr val="bg1"/>
                      </a:solidFill>
                      <a:latin typeface="+mn-lt"/>
                    </a:rPr>
                    <a:t>Южно-Сахалинск</a:t>
                  </a:r>
                </a:p>
              </p:txBody>
            </p:sp>
            <p:sp>
              <p:nvSpPr>
                <p:cNvPr id="71" name="Diamond 285"/>
                <p:cNvSpPr>
                  <a:spLocks noChangeArrowheads="1"/>
                </p:cNvSpPr>
                <p:nvPr/>
              </p:nvSpPr>
              <p:spPr bwMode="auto">
                <a:xfrm>
                  <a:off x="5688015" y="2971772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2" name="TextBox 286"/>
                <p:cNvSpPr txBox="1">
                  <a:spLocks noChangeArrowheads="1"/>
                </p:cNvSpPr>
                <p:nvPr/>
              </p:nvSpPr>
              <p:spPr bwMode="auto">
                <a:xfrm>
                  <a:off x="5329326" y="2865537"/>
                  <a:ext cx="425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Губкинский</a:t>
                  </a:r>
                </a:p>
              </p:txBody>
            </p:sp>
            <p:sp>
              <p:nvSpPr>
                <p:cNvPr id="73" name="Diamond 287"/>
                <p:cNvSpPr>
                  <a:spLocks noChangeArrowheads="1"/>
                </p:cNvSpPr>
                <p:nvPr/>
              </p:nvSpPr>
              <p:spPr bwMode="auto">
                <a:xfrm>
                  <a:off x="5155520" y="3217833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4" name="TextBox 288"/>
                <p:cNvSpPr txBox="1">
                  <a:spLocks noChangeArrowheads="1"/>
                </p:cNvSpPr>
                <p:nvPr/>
              </p:nvSpPr>
              <p:spPr bwMode="auto">
                <a:xfrm>
                  <a:off x="4795840" y="3270221"/>
                  <a:ext cx="42703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Пойковский</a:t>
                  </a:r>
                </a:p>
              </p:txBody>
            </p:sp>
            <p:sp>
              <p:nvSpPr>
                <p:cNvPr id="75" name="Diamond 289"/>
                <p:cNvSpPr>
                  <a:spLocks noChangeArrowheads="1"/>
                </p:cNvSpPr>
                <p:nvPr/>
              </p:nvSpPr>
              <p:spPr bwMode="auto">
                <a:xfrm>
                  <a:off x="5351983" y="329509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6" name="TextBox 290"/>
                <p:cNvSpPr txBox="1">
                  <a:spLocks noChangeArrowheads="1"/>
                </p:cNvSpPr>
                <p:nvPr/>
              </p:nvSpPr>
              <p:spPr bwMode="auto">
                <a:xfrm>
                  <a:off x="5412338" y="3270383"/>
                  <a:ext cx="42386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Пыть-Ях</a:t>
                  </a:r>
                </a:p>
              </p:txBody>
            </p:sp>
            <p:sp>
              <p:nvSpPr>
                <p:cNvPr id="77" name="TextBox 292"/>
                <p:cNvSpPr txBox="1">
                  <a:spLocks noChangeArrowheads="1"/>
                </p:cNvSpPr>
                <p:nvPr/>
              </p:nvSpPr>
              <p:spPr bwMode="auto">
                <a:xfrm>
                  <a:off x="6064253" y="3643279"/>
                  <a:ext cx="4905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Ачинск</a:t>
                  </a:r>
                </a:p>
              </p:txBody>
            </p:sp>
            <p:sp>
              <p:nvSpPr>
                <p:cNvPr id="78" name="TextBox 294"/>
                <p:cNvSpPr txBox="1">
                  <a:spLocks noChangeArrowheads="1"/>
                </p:cNvSpPr>
                <p:nvPr/>
              </p:nvSpPr>
              <p:spPr bwMode="auto">
                <a:xfrm>
                  <a:off x="5796810" y="3571734"/>
                  <a:ext cx="4905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Томск</a:t>
                  </a:r>
                </a:p>
              </p:txBody>
            </p:sp>
            <p:sp>
              <p:nvSpPr>
                <p:cNvPr id="79" name="Diamond 295"/>
                <p:cNvSpPr>
                  <a:spLocks noChangeArrowheads="1"/>
                </p:cNvSpPr>
                <p:nvPr/>
              </p:nvSpPr>
              <p:spPr bwMode="auto">
                <a:xfrm>
                  <a:off x="5739068" y="3725828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0" name="TextBox 296"/>
                <p:cNvSpPr txBox="1">
                  <a:spLocks noChangeArrowheads="1"/>
                </p:cNvSpPr>
                <p:nvPr/>
              </p:nvSpPr>
              <p:spPr bwMode="auto">
                <a:xfrm>
                  <a:off x="5737860" y="3784779"/>
                  <a:ext cx="425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Кемерово</a:t>
                  </a:r>
                </a:p>
              </p:txBody>
            </p:sp>
            <p:sp>
              <p:nvSpPr>
                <p:cNvPr id="81" name="Diamond 297"/>
                <p:cNvSpPr>
                  <a:spLocks noChangeArrowheads="1"/>
                </p:cNvSpPr>
                <p:nvPr/>
              </p:nvSpPr>
              <p:spPr bwMode="auto">
                <a:xfrm>
                  <a:off x="5559631" y="373535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2" name="Diamond 298"/>
                <p:cNvSpPr>
                  <a:spLocks noChangeArrowheads="1"/>
                </p:cNvSpPr>
                <p:nvPr/>
              </p:nvSpPr>
              <p:spPr bwMode="auto">
                <a:xfrm>
                  <a:off x="5603876" y="397506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3" name="TextBox 299"/>
                <p:cNvSpPr txBox="1">
                  <a:spLocks noChangeArrowheads="1"/>
                </p:cNvSpPr>
                <p:nvPr/>
              </p:nvSpPr>
              <p:spPr bwMode="auto">
                <a:xfrm>
                  <a:off x="5012053" y="3699704"/>
                  <a:ext cx="50927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Новосибирск</a:t>
                  </a:r>
                </a:p>
              </p:txBody>
            </p:sp>
            <p:sp>
              <p:nvSpPr>
                <p:cNvPr id="84" name="TextBox 300"/>
                <p:cNvSpPr txBox="1">
                  <a:spLocks noChangeArrowheads="1"/>
                </p:cNvSpPr>
                <p:nvPr/>
              </p:nvSpPr>
              <p:spPr bwMode="auto">
                <a:xfrm>
                  <a:off x="5670550" y="3959187"/>
                  <a:ext cx="4826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Барнаул</a:t>
                  </a:r>
                </a:p>
              </p:txBody>
            </p:sp>
            <p:sp>
              <p:nvSpPr>
                <p:cNvPr id="85" name="Diamond 303"/>
                <p:cNvSpPr>
                  <a:spLocks noChangeArrowheads="1"/>
                </p:cNvSpPr>
                <p:nvPr/>
              </p:nvSpPr>
              <p:spPr bwMode="auto">
                <a:xfrm>
                  <a:off x="5926139" y="2884460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6" name="TextBox 304"/>
                <p:cNvSpPr txBox="1">
                  <a:spLocks noChangeArrowheads="1"/>
                </p:cNvSpPr>
                <p:nvPr/>
              </p:nvSpPr>
              <p:spPr bwMode="auto">
                <a:xfrm>
                  <a:off x="6010278" y="2868586"/>
                  <a:ext cx="775351" cy="216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Ванкорское месторождение</a:t>
                  </a:r>
                </a:p>
              </p:txBody>
            </p:sp>
            <p:sp>
              <p:nvSpPr>
                <p:cNvPr id="87" name="Diamond 305"/>
                <p:cNvSpPr>
                  <a:spLocks noChangeArrowheads="1"/>
                </p:cNvSpPr>
                <p:nvPr/>
              </p:nvSpPr>
              <p:spPr bwMode="auto">
                <a:xfrm>
                  <a:off x="6481765" y="3324195"/>
                  <a:ext cx="44450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8" name="TextBox 306"/>
                <p:cNvSpPr txBox="1">
                  <a:spLocks noChangeArrowheads="1"/>
                </p:cNvSpPr>
                <p:nvPr/>
              </p:nvSpPr>
              <p:spPr bwMode="auto">
                <a:xfrm>
                  <a:off x="6557107" y="3301972"/>
                  <a:ext cx="731838" cy="325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Юрубчено-Тахомское месторождение</a:t>
                  </a:r>
                </a:p>
              </p:txBody>
            </p:sp>
            <p:sp>
              <p:nvSpPr>
                <p:cNvPr id="89" name="TextBox 314"/>
                <p:cNvSpPr txBox="1">
                  <a:spLocks noChangeArrowheads="1"/>
                </p:cNvSpPr>
                <p:nvPr/>
              </p:nvSpPr>
              <p:spPr bwMode="auto">
                <a:xfrm>
                  <a:off x="4176680" y="3485987"/>
                  <a:ext cx="44917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 Оренбург</a:t>
                  </a:r>
                </a:p>
              </p:txBody>
            </p:sp>
            <p:sp>
              <p:nvSpPr>
                <p:cNvPr id="90" name="TextBox 316"/>
                <p:cNvSpPr txBox="1">
                  <a:spLocks noChangeArrowheads="1"/>
                </p:cNvSpPr>
                <p:nvPr/>
              </p:nvSpPr>
              <p:spPr bwMode="auto">
                <a:xfrm>
                  <a:off x="3818668" y="3314543"/>
                  <a:ext cx="486372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Саратов</a:t>
                  </a:r>
                </a:p>
              </p:txBody>
            </p:sp>
            <p:sp>
              <p:nvSpPr>
                <p:cNvPr id="91" name="TextBox 318"/>
                <p:cNvSpPr txBox="1">
                  <a:spLocks noChangeArrowheads="1"/>
                </p:cNvSpPr>
                <p:nvPr/>
              </p:nvSpPr>
              <p:spPr bwMode="auto">
                <a:xfrm>
                  <a:off x="5505451" y="3043209"/>
                  <a:ext cx="59848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Нижневартовск</a:t>
                  </a:r>
                </a:p>
              </p:txBody>
            </p:sp>
            <p:sp>
              <p:nvSpPr>
                <p:cNvPr id="92" name="TextBox 320"/>
                <p:cNvSpPr txBox="1">
                  <a:spLocks noChangeArrowheads="1"/>
                </p:cNvSpPr>
                <p:nvPr/>
              </p:nvSpPr>
              <p:spPr bwMode="auto">
                <a:xfrm>
                  <a:off x="3877908" y="2754805"/>
                  <a:ext cx="31908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Рязань</a:t>
                  </a:r>
                </a:p>
              </p:txBody>
            </p:sp>
            <p:sp>
              <p:nvSpPr>
                <p:cNvPr id="93" name="Diamond 321"/>
                <p:cNvSpPr>
                  <a:spLocks noChangeArrowheads="1"/>
                </p:cNvSpPr>
                <p:nvPr/>
              </p:nvSpPr>
              <p:spPr bwMode="auto">
                <a:xfrm>
                  <a:off x="3641726" y="3251171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4" name="Diamond 322"/>
                <p:cNvSpPr>
                  <a:spLocks noChangeArrowheads="1"/>
                </p:cNvSpPr>
                <p:nvPr/>
              </p:nvSpPr>
              <p:spPr bwMode="auto">
                <a:xfrm>
                  <a:off x="5625372" y="341223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5" name="TextBox 323"/>
                <p:cNvSpPr txBox="1">
                  <a:spLocks noChangeArrowheads="1"/>
                </p:cNvSpPr>
                <p:nvPr/>
              </p:nvSpPr>
              <p:spPr bwMode="auto">
                <a:xfrm>
                  <a:off x="5155519" y="3382548"/>
                  <a:ext cx="442296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Стрежевой</a:t>
                  </a:r>
                </a:p>
              </p:txBody>
            </p:sp>
            <p:sp>
              <p:nvSpPr>
                <p:cNvPr id="96" name="TextBox 302"/>
                <p:cNvSpPr txBox="1">
                  <a:spLocks noChangeArrowheads="1"/>
                </p:cNvSpPr>
                <p:nvPr/>
              </p:nvSpPr>
              <p:spPr bwMode="auto">
                <a:xfrm>
                  <a:off x="6724652" y="4089364"/>
                  <a:ext cx="48736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Иркутск</a:t>
                  </a:r>
                </a:p>
              </p:txBody>
            </p:sp>
            <p:sp>
              <p:nvSpPr>
                <p:cNvPr id="97" name="Diamond 326"/>
                <p:cNvSpPr>
                  <a:spLocks noChangeArrowheads="1"/>
                </p:cNvSpPr>
                <p:nvPr/>
              </p:nvSpPr>
              <p:spPr bwMode="auto">
                <a:xfrm>
                  <a:off x="7202490" y="4051263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8" name="TextBox 327"/>
                <p:cNvSpPr txBox="1">
                  <a:spLocks noChangeArrowheads="1"/>
                </p:cNvSpPr>
                <p:nvPr/>
              </p:nvSpPr>
              <p:spPr bwMode="auto">
                <a:xfrm>
                  <a:off x="7277706" y="4034356"/>
                  <a:ext cx="2397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Чита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9" name="Diamond 328"/>
                <p:cNvSpPr>
                  <a:spLocks noChangeArrowheads="1"/>
                </p:cNvSpPr>
                <p:nvPr/>
              </p:nvSpPr>
              <p:spPr bwMode="auto">
                <a:xfrm>
                  <a:off x="7893052" y="4024276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0" name="TextBox 329"/>
                <p:cNvSpPr txBox="1">
                  <a:spLocks noChangeArrowheads="1"/>
                </p:cNvSpPr>
                <p:nvPr/>
              </p:nvSpPr>
              <p:spPr bwMode="auto">
                <a:xfrm>
                  <a:off x="7371921" y="3923230"/>
                  <a:ext cx="5377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Благовещенск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1" name="Diamond 330"/>
                <p:cNvSpPr>
                  <a:spLocks noChangeArrowheads="1"/>
                </p:cNvSpPr>
                <p:nvPr/>
              </p:nvSpPr>
              <p:spPr bwMode="auto">
                <a:xfrm>
                  <a:off x="8205790" y="4148099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2" name="TextBox 331"/>
                <p:cNvSpPr txBox="1">
                  <a:spLocks noChangeArrowheads="1"/>
                </p:cNvSpPr>
                <p:nvPr/>
              </p:nvSpPr>
              <p:spPr bwMode="auto">
                <a:xfrm>
                  <a:off x="7893403" y="4190769"/>
                  <a:ext cx="50958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Биробиджан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3" name="TextBox 333"/>
                <p:cNvSpPr txBox="1">
                  <a:spLocks noChangeArrowheads="1"/>
                </p:cNvSpPr>
                <p:nvPr/>
              </p:nvSpPr>
              <p:spPr bwMode="auto">
                <a:xfrm>
                  <a:off x="7854297" y="3831450"/>
                  <a:ext cx="671953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Хабаровск</a:t>
                  </a:r>
                </a:p>
              </p:txBody>
            </p:sp>
            <p:sp>
              <p:nvSpPr>
                <p:cNvPr id="104" name="Diamond 334"/>
                <p:cNvSpPr>
                  <a:spLocks noChangeArrowheads="1"/>
                </p:cNvSpPr>
                <p:nvPr/>
              </p:nvSpPr>
              <p:spPr bwMode="auto">
                <a:xfrm>
                  <a:off x="8405815" y="4537034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5" name="TextBox 335"/>
                <p:cNvSpPr txBox="1">
                  <a:spLocks noChangeArrowheads="1"/>
                </p:cNvSpPr>
                <p:nvPr/>
              </p:nvSpPr>
              <p:spPr bwMode="auto">
                <a:xfrm>
                  <a:off x="7947157" y="4397518"/>
                  <a:ext cx="5080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Владивосток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6" name="Diamond 336"/>
                <p:cNvSpPr>
                  <a:spLocks noChangeArrowheads="1"/>
                </p:cNvSpPr>
                <p:nvPr/>
              </p:nvSpPr>
              <p:spPr bwMode="auto">
                <a:xfrm>
                  <a:off x="8389577" y="4663612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7" name="TextBox 337"/>
                <p:cNvSpPr txBox="1">
                  <a:spLocks noChangeArrowheads="1"/>
                </p:cNvSpPr>
                <p:nvPr/>
              </p:nvSpPr>
              <p:spPr bwMode="auto">
                <a:xfrm>
                  <a:off x="7862476" y="4634179"/>
                  <a:ext cx="50958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Находка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8" name="TextBox 340"/>
                <p:cNvSpPr txBox="1">
                  <a:spLocks noChangeArrowheads="1"/>
                </p:cNvSpPr>
                <p:nvPr/>
              </p:nvSpPr>
              <p:spPr bwMode="auto">
                <a:xfrm>
                  <a:off x="8633128" y="3386351"/>
                  <a:ext cx="17462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Оха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9" name="TextBox 341"/>
                <p:cNvSpPr txBox="1">
                  <a:spLocks noChangeArrowheads="1"/>
                </p:cNvSpPr>
                <p:nvPr/>
              </p:nvSpPr>
              <p:spPr bwMode="auto">
                <a:xfrm>
                  <a:off x="8164800" y="3597475"/>
                  <a:ext cx="434676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Ноглики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0" name="Diamond 342"/>
                <p:cNvSpPr>
                  <a:spLocks noChangeArrowheads="1"/>
                </p:cNvSpPr>
                <p:nvPr/>
              </p:nvSpPr>
              <p:spPr bwMode="auto">
                <a:xfrm>
                  <a:off x="9107491" y="3001935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1" name="TextBox 343"/>
                <p:cNvSpPr txBox="1">
                  <a:spLocks noChangeArrowheads="1"/>
                </p:cNvSpPr>
                <p:nvPr/>
              </p:nvSpPr>
              <p:spPr bwMode="auto">
                <a:xfrm>
                  <a:off x="8317216" y="2786516"/>
                  <a:ext cx="98107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Петропавловск-Камчатский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2" name="Diamond 247"/>
                <p:cNvSpPr>
                  <a:spLocks noChangeArrowheads="1"/>
                </p:cNvSpPr>
                <p:nvPr/>
              </p:nvSpPr>
              <p:spPr bwMode="auto">
                <a:xfrm>
                  <a:off x="4132103" y="3511818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3" name="Diamond 247"/>
                <p:cNvSpPr>
                  <a:spLocks noChangeArrowheads="1"/>
                </p:cNvSpPr>
                <p:nvPr/>
              </p:nvSpPr>
              <p:spPr bwMode="auto">
                <a:xfrm>
                  <a:off x="5430840" y="3060672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4" name="Diamond 295"/>
                <p:cNvSpPr>
                  <a:spLocks noChangeArrowheads="1"/>
                </p:cNvSpPr>
                <p:nvPr/>
              </p:nvSpPr>
              <p:spPr bwMode="auto">
                <a:xfrm>
                  <a:off x="5984877" y="3681379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5" name="Diamond 295"/>
                <p:cNvSpPr>
                  <a:spLocks noChangeArrowheads="1"/>
                </p:cNvSpPr>
                <p:nvPr/>
              </p:nvSpPr>
              <p:spPr bwMode="auto">
                <a:xfrm>
                  <a:off x="5722940" y="3594924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6" name="Diamond 295"/>
                <p:cNvSpPr>
                  <a:spLocks noChangeArrowheads="1"/>
                </p:cNvSpPr>
                <p:nvPr/>
              </p:nvSpPr>
              <p:spPr bwMode="auto">
                <a:xfrm>
                  <a:off x="5157789" y="2432027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7" name="Diamond 295"/>
                <p:cNvSpPr>
                  <a:spLocks noChangeArrowheads="1"/>
                </p:cNvSpPr>
                <p:nvPr/>
              </p:nvSpPr>
              <p:spPr bwMode="auto">
                <a:xfrm>
                  <a:off x="4640265" y="2247879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8" name="Diamond 295"/>
                <p:cNvSpPr>
                  <a:spLocks noChangeArrowheads="1"/>
                </p:cNvSpPr>
                <p:nvPr/>
              </p:nvSpPr>
              <p:spPr bwMode="auto">
                <a:xfrm>
                  <a:off x="3884614" y="2165329"/>
                  <a:ext cx="44450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9" name="Diamond 295"/>
                <p:cNvSpPr>
                  <a:spLocks noChangeArrowheads="1"/>
                </p:cNvSpPr>
                <p:nvPr/>
              </p:nvSpPr>
              <p:spPr bwMode="auto">
                <a:xfrm>
                  <a:off x="3803651" y="278127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0" name="Diamond 295"/>
                <p:cNvSpPr>
                  <a:spLocks noChangeArrowheads="1"/>
                </p:cNvSpPr>
                <p:nvPr/>
              </p:nvSpPr>
              <p:spPr bwMode="auto">
                <a:xfrm>
                  <a:off x="3529014" y="2925734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1" name="Diamond 295"/>
                <p:cNvSpPr>
                  <a:spLocks noChangeArrowheads="1"/>
                </p:cNvSpPr>
                <p:nvPr/>
              </p:nvSpPr>
              <p:spPr bwMode="auto">
                <a:xfrm>
                  <a:off x="8851776" y="3954426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2" name="Diamond 295"/>
                <p:cNvSpPr>
                  <a:spLocks noChangeArrowheads="1"/>
                </p:cNvSpPr>
                <p:nvPr/>
              </p:nvSpPr>
              <p:spPr bwMode="auto">
                <a:xfrm>
                  <a:off x="6640515" y="4106824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3" name="Diamond 295"/>
                <p:cNvSpPr>
                  <a:spLocks noChangeArrowheads="1"/>
                </p:cNvSpPr>
                <p:nvPr/>
              </p:nvSpPr>
              <p:spPr bwMode="auto">
                <a:xfrm>
                  <a:off x="3235024" y="345119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4" name="Diamond 295"/>
                <p:cNvSpPr>
                  <a:spLocks noChangeArrowheads="1"/>
                </p:cNvSpPr>
                <p:nvPr/>
              </p:nvSpPr>
              <p:spPr bwMode="auto">
                <a:xfrm>
                  <a:off x="3184525" y="3351181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5" name="Diamond 295"/>
                <p:cNvSpPr>
                  <a:spLocks noChangeArrowheads="1"/>
                </p:cNvSpPr>
                <p:nvPr/>
              </p:nvSpPr>
              <p:spPr bwMode="auto">
                <a:xfrm>
                  <a:off x="4592637" y="2830446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6" name="TextBox 172"/>
                <p:cNvSpPr txBox="1">
                  <a:spLocks noChangeArrowheads="1"/>
                </p:cNvSpPr>
                <p:nvPr/>
              </p:nvSpPr>
              <p:spPr bwMode="auto">
                <a:xfrm>
                  <a:off x="3895728" y="2402689"/>
                  <a:ext cx="686803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БЕ Москва</a:t>
                  </a:r>
                </a:p>
              </p:txBody>
            </p:sp>
            <p:sp>
              <p:nvSpPr>
                <p:cNvPr id="127" name="Diamond 241"/>
                <p:cNvSpPr>
                  <a:spLocks noChangeArrowheads="1"/>
                </p:cNvSpPr>
                <p:nvPr/>
              </p:nvSpPr>
              <p:spPr bwMode="auto">
                <a:xfrm>
                  <a:off x="3891265" y="3050874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1" name="5-Point Star 244"/>
              <p:cNvSpPr/>
              <p:nvPr/>
            </p:nvSpPr>
            <p:spPr bwMode="auto">
              <a:xfrm>
                <a:off x="1114434" y="2982978"/>
                <a:ext cx="163513" cy="144461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2" name="5-Point Star 244"/>
              <p:cNvSpPr/>
              <p:nvPr/>
            </p:nvSpPr>
            <p:spPr bwMode="auto">
              <a:xfrm>
                <a:off x="1096971" y="3825934"/>
                <a:ext cx="163514" cy="144463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3" name="5-Point Star 244"/>
              <p:cNvSpPr/>
              <p:nvPr/>
            </p:nvSpPr>
            <p:spPr bwMode="auto">
              <a:xfrm>
                <a:off x="2009793" y="3598924"/>
                <a:ext cx="163513" cy="144461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249"/>
              <p:cNvSpPr txBox="1">
                <a:spLocks noChangeArrowheads="1"/>
              </p:cNvSpPr>
              <p:nvPr/>
            </p:nvSpPr>
            <p:spPr bwMode="auto">
              <a:xfrm>
                <a:off x="2181829" y="3597564"/>
                <a:ext cx="258179" cy="126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SzPct val="80000"/>
                  <a:buBlip>
                    <a:blip r:embed="rId3"/>
                  </a:buBlip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rgbClr val="FED208"/>
                  </a:buClr>
                  <a:buSzPct val="120000"/>
                  <a:buFont typeface="Arial" panose="020B0604020202020204" pitchFamily="34" charset="0"/>
                  <a:buChar char="•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rgbClr val="FED208"/>
                  </a:buClr>
                  <a:buSzPct val="96000"/>
                  <a:buFont typeface="Wingdings" panose="05000000000000000000" pitchFamily="2" charset="2"/>
                  <a:buChar char="§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5pPr>
                <a:lvl6pPr marL="22844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6pPr>
                <a:lvl7pPr marL="27416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7pPr>
                <a:lvl8pPr marL="31988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8pPr>
                <a:lvl9pPr marL="36560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9pPr>
              </a:lstStyle>
              <a:p>
                <a:pPr defTabSz="316493" fontAlgn="auto">
                  <a:spcBef>
                    <a:spcPct val="0"/>
                  </a:spcBef>
                  <a:spcAft>
                    <a:spcPts val="0"/>
                  </a:spcAft>
                  <a:buSzTx/>
                  <a:buNone/>
                </a:pPr>
                <a:r>
                  <a:rPr kumimoji="0" lang="ru-RU" altLang="ru-RU" sz="1050" b="1" dirty="0">
                    <a:solidFill>
                      <a:srgbClr val="53505E"/>
                    </a:solidFill>
                    <a:latin typeface="+mn-lt"/>
                  </a:rPr>
                  <a:t>Уфа</a:t>
                </a:r>
              </a:p>
            </p:txBody>
          </p:sp>
          <p:sp>
            <p:nvSpPr>
              <p:cNvPr id="15" name="Diamond 332"/>
              <p:cNvSpPr>
                <a:spLocks noChangeArrowheads="1"/>
              </p:cNvSpPr>
              <p:nvPr/>
            </p:nvSpPr>
            <p:spPr bwMode="auto">
              <a:xfrm>
                <a:off x="5908701" y="4490505"/>
                <a:ext cx="44449" cy="42849"/>
              </a:xfrm>
              <a:prstGeom prst="diamond">
                <a:avLst/>
              </a:prstGeom>
              <a:solidFill>
                <a:srgbClr val="FFD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447" tIns="31224" rIns="62447" bIns="31224" anchor="ctr"/>
              <a:lstStyle>
                <a:lvl1pPr>
                  <a:spcBef>
                    <a:spcPct val="20000"/>
                  </a:spcBef>
                  <a:buSzPct val="80000"/>
                  <a:buBlip>
                    <a:blip r:embed="rId3"/>
                  </a:buBlip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rgbClr val="FED208"/>
                  </a:buClr>
                  <a:buSzPct val="120000"/>
                  <a:buFont typeface="Arial" panose="020B0604020202020204" pitchFamily="34" charset="0"/>
                  <a:buChar char="•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rgbClr val="FED208"/>
                  </a:buClr>
                  <a:buSzPct val="96000"/>
                  <a:buFont typeface="Wingdings" panose="05000000000000000000" pitchFamily="2" charset="2"/>
                  <a:buChar char="§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5pPr>
                <a:lvl6pPr marL="22844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6pPr>
                <a:lvl7pPr marL="27416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7pPr>
                <a:lvl8pPr marL="31988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8pPr>
                <a:lvl9pPr marL="36560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9pPr>
              </a:lstStyle>
              <a:p>
                <a:pPr defTabSz="316493" fontAlgn="auto">
                  <a:spcBef>
                    <a:spcPct val="0"/>
                  </a:spcBef>
                  <a:spcAft>
                    <a:spcPts val="0"/>
                  </a:spcAft>
                  <a:buSzTx/>
                  <a:buNone/>
                </a:pPr>
                <a:endParaRPr kumimoji="0" lang="ru-RU" altLang="ru-RU" sz="6600" dirty="0">
                  <a:solidFill>
                    <a:srgbClr val="53505E"/>
                  </a:solidFill>
                  <a:latin typeface="+mn-lt"/>
                </a:endParaRPr>
              </a:p>
            </p:txBody>
          </p:sp>
        </p:grpSp>
        <p:sp>
          <p:nvSpPr>
            <p:cNvPr id="9" name="Freeform 442"/>
            <p:cNvSpPr>
              <a:spLocks/>
            </p:cNvSpPr>
            <p:nvPr/>
          </p:nvSpPr>
          <p:spPr bwMode="auto">
            <a:xfrm>
              <a:off x="9165718" y="4375130"/>
              <a:ext cx="200785" cy="202589"/>
            </a:xfrm>
            <a:custGeom>
              <a:avLst/>
              <a:gdLst>
                <a:gd name="T0" fmla="*/ 0 w 114"/>
                <a:gd name="T1" fmla="*/ 0 h 121"/>
                <a:gd name="T2" fmla="*/ 61 w 114"/>
                <a:gd name="T3" fmla="*/ 1 h 121"/>
                <a:gd name="T4" fmla="*/ 61 w 114"/>
                <a:gd name="T5" fmla="*/ 56 h 121"/>
                <a:gd name="T6" fmla="*/ 114 w 114"/>
                <a:gd name="T7" fmla="*/ 56 h 121"/>
                <a:gd name="T8" fmla="*/ 114 w 114"/>
                <a:gd name="T9" fmla="*/ 121 h 121"/>
                <a:gd name="T10" fmla="*/ 0 w 114"/>
                <a:gd name="T11" fmla="*/ 121 h 121"/>
                <a:gd name="T12" fmla="*/ 0 w 11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21">
                  <a:moveTo>
                    <a:pt x="0" y="0"/>
                  </a:moveTo>
                  <a:lnTo>
                    <a:pt x="61" y="1"/>
                  </a:lnTo>
                  <a:lnTo>
                    <a:pt x="61" y="56"/>
                  </a:lnTo>
                  <a:lnTo>
                    <a:pt x="114" y="56"/>
                  </a:lnTo>
                  <a:lnTo>
                    <a:pt x="114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19050">
              <a:solidFill>
                <a:srgbClr val="F6CC45"/>
              </a:solidFill>
            </a:ln>
            <a:ex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</a:bodyPr>
            <a:lstStyle/>
            <a:p>
              <a:pPr defTabSz="316493" fontAlgn="auto">
                <a:spcBef>
                  <a:spcPts val="0"/>
                </a:spcBef>
                <a:spcAft>
                  <a:spcPts val="0"/>
                </a:spcAft>
              </a:pPr>
              <a:endParaRPr lang="ru-RU" sz="1600" dirty="0">
                <a:solidFill>
                  <a:srgbClr val="53505E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3" name="Овал 132"/>
          <p:cNvSpPr/>
          <p:nvPr/>
        </p:nvSpPr>
        <p:spPr>
          <a:xfrm>
            <a:off x="2285359" y="5655729"/>
            <a:ext cx="757368" cy="714709"/>
          </a:xfrm>
          <a:prstGeom prst="ellipse">
            <a:avLst/>
          </a:prstGeom>
          <a:solidFill>
            <a:srgbClr val="F6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493" fontAlgn="auto">
              <a:spcBef>
                <a:spcPts val="0"/>
              </a:spcBef>
              <a:spcAft>
                <a:spcPts val="0"/>
              </a:spcAft>
            </a:pPr>
            <a:r>
              <a:rPr lang="ru-RU" sz="553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ru-RU" sz="553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49360" y="6124841"/>
            <a:ext cx="1221504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</a:pPr>
            <a:r>
              <a:rPr lang="ru-RU" sz="1385" b="1" dirty="0">
                <a:solidFill>
                  <a:srgbClr val="F99D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РЕГИОНОВ</a:t>
            </a:r>
          </a:p>
        </p:txBody>
      </p:sp>
      <p:grpSp>
        <p:nvGrpSpPr>
          <p:cNvPr id="135" name="Группа 134"/>
          <p:cNvGrpSpPr/>
          <p:nvPr/>
        </p:nvGrpSpPr>
        <p:grpSpPr>
          <a:xfrm>
            <a:off x="2277293" y="5174881"/>
            <a:ext cx="5176194" cy="270650"/>
            <a:chOff x="5263016" y="5733159"/>
            <a:chExt cx="3697654" cy="170033"/>
          </a:xfrm>
        </p:grpSpPr>
        <p:sp>
          <p:nvSpPr>
            <p:cNvPr id="136" name="5-Point Star 250"/>
            <p:cNvSpPr/>
            <p:nvPr/>
          </p:nvSpPr>
          <p:spPr bwMode="auto">
            <a:xfrm>
              <a:off x="5263016" y="5733159"/>
              <a:ext cx="183094" cy="170033"/>
            </a:xfrm>
            <a:prstGeom prst="star5">
              <a:avLst>
                <a:gd name="adj" fmla="val 26387"/>
                <a:gd name="hf" fmla="val 105146"/>
                <a:gd name="vf" fmla="val 110557"/>
              </a:avLst>
            </a:prstGeom>
            <a:solidFill>
              <a:srgbClr val="FFD200"/>
            </a:solidFill>
            <a:ln w="31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2447" tIns="31224" rIns="62447" bIns="31224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316493">
                <a:defRPr/>
              </a:pPr>
              <a:endParaRPr lang="ru-RU" sz="4800" dirty="0">
                <a:solidFill>
                  <a:srgbClr val="5350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251"/>
            <p:cNvSpPr txBox="1">
              <a:spLocks noChangeArrowheads="1"/>
            </p:cNvSpPr>
            <p:nvPr/>
          </p:nvSpPr>
          <p:spPr bwMode="auto">
            <a:xfrm>
              <a:off x="5491315" y="5762465"/>
              <a:ext cx="1824350" cy="11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r>
                <a:rPr kumimoji="0" lang="ru-RU" altLang="ru-RU" dirty="0">
                  <a:solidFill>
                    <a:srgbClr val="F99D1C"/>
                  </a:solidFill>
                  <a:latin typeface="Arial" panose="020B0604020202020204" pitchFamily="34" charset="0"/>
                </a:rPr>
                <a:t>Центры </a:t>
              </a:r>
              <a:r>
                <a:rPr kumimoji="0" lang="ru-RU" altLang="ru-RU" dirty="0" smtClean="0">
                  <a:solidFill>
                    <a:srgbClr val="F99D1C"/>
                  </a:solidFill>
                  <a:latin typeface="Arial" panose="020B0604020202020204" pitchFamily="34" charset="0"/>
                </a:rPr>
                <a:t>макрорегионов  </a:t>
              </a:r>
              <a:endParaRPr kumimoji="0" lang="ru-RU" altLang="ru-RU" b="1" dirty="0">
                <a:solidFill>
                  <a:srgbClr val="F99D1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8" name="Diamond 255"/>
            <p:cNvSpPr>
              <a:spLocks noChangeArrowheads="1"/>
            </p:cNvSpPr>
            <p:nvPr/>
          </p:nvSpPr>
          <p:spPr bwMode="auto">
            <a:xfrm>
              <a:off x="6704482" y="5759584"/>
              <a:ext cx="115993" cy="132158"/>
            </a:xfrm>
            <a:prstGeom prst="diamond">
              <a:avLst/>
            </a:prstGeom>
            <a:solidFill>
              <a:srgbClr val="FFD200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62447" tIns="31224" rIns="62447" bIns="31224" anchor="ctr"/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endParaRPr kumimoji="0" lang="ru-RU" altLang="ru-RU" sz="4800" dirty="0">
                <a:solidFill>
                  <a:srgbClr val="53505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9" name="TextBox 256"/>
            <p:cNvSpPr txBox="1">
              <a:spLocks noChangeArrowheads="1"/>
            </p:cNvSpPr>
            <p:nvPr/>
          </p:nvSpPr>
          <p:spPr bwMode="auto">
            <a:xfrm>
              <a:off x="6887842" y="5761802"/>
              <a:ext cx="2072828" cy="11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r>
                <a:rPr kumimoji="0" lang="ru-RU" altLang="ru-RU" dirty="0">
                  <a:solidFill>
                    <a:srgbClr val="F99D1C"/>
                  </a:solidFill>
                  <a:latin typeface="Arial" panose="020B0604020202020204" pitchFamily="34" charset="0"/>
                </a:rPr>
                <a:t>Региональные подразделения</a:t>
              </a:r>
              <a:endParaRPr kumimoji="0" lang="ru-RU" altLang="ru-RU" b="1" dirty="0">
                <a:solidFill>
                  <a:srgbClr val="F99D1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1" name="Группа 140"/>
          <p:cNvGrpSpPr/>
          <p:nvPr/>
        </p:nvGrpSpPr>
        <p:grpSpPr>
          <a:xfrm>
            <a:off x="7557952" y="5192326"/>
            <a:ext cx="3427771" cy="1370114"/>
            <a:chOff x="380995" y="4909837"/>
            <a:chExt cx="3659245" cy="1979054"/>
          </a:xfrm>
        </p:grpSpPr>
        <p:sp>
          <p:nvSpPr>
            <p:cNvPr id="142" name="Прямоугольник 14"/>
            <p:cNvSpPr>
              <a:spLocks noChangeArrowheads="1"/>
            </p:cNvSpPr>
            <p:nvPr/>
          </p:nvSpPr>
          <p:spPr bwMode="auto">
            <a:xfrm>
              <a:off x="1531344" y="4909837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БЕ Москва</a:t>
              </a:r>
            </a:p>
          </p:txBody>
        </p:sp>
        <p:sp>
          <p:nvSpPr>
            <p:cNvPr id="143" name="Прямоугольник 14"/>
            <p:cNvSpPr>
              <a:spLocks noChangeArrowheads="1"/>
            </p:cNvSpPr>
            <p:nvPr/>
          </p:nvSpPr>
          <p:spPr bwMode="auto">
            <a:xfrm>
              <a:off x="1531344" y="5141751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Центр, г. Саратов</a:t>
              </a:r>
            </a:p>
          </p:txBody>
        </p:sp>
        <p:sp>
          <p:nvSpPr>
            <p:cNvPr id="144" name="Прямоугольник 14"/>
            <p:cNvSpPr>
              <a:spLocks noChangeArrowheads="1"/>
            </p:cNvSpPr>
            <p:nvPr/>
          </p:nvSpPr>
          <p:spPr bwMode="auto">
            <a:xfrm>
              <a:off x="1531344" y="5373665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Юг, г. Туапсе</a:t>
              </a:r>
            </a:p>
          </p:txBody>
        </p:sp>
        <p:sp>
          <p:nvSpPr>
            <p:cNvPr id="145" name="Прямоугольник 14"/>
            <p:cNvSpPr>
              <a:spLocks noChangeArrowheads="1"/>
            </p:cNvSpPr>
            <p:nvPr/>
          </p:nvSpPr>
          <p:spPr bwMode="auto">
            <a:xfrm>
              <a:off x="1531344" y="5837494"/>
              <a:ext cx="2508896" cy="57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Поволжье, г. Самара</a:t>
              </a:r>
            </a:p>
          </p:txBody>
        </p:sp>
        <p:sp>
          <p:nvSpPr>
            <p:cNvPr id="146" name="Прямоугольник 14"/>
            <p:cNvSpPr>
              <a:spLocks noChangeArrowheads="1"/>
            </p:cNvSpPr>
            <p:nvPr/>
          </p:nvSpPr>
          <p:spPr bwMode="auto">
            <a:xfrm>
              <a:off x="380995" y="6069407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Западная Сибирь, г. Нефтеюганск</a:t>
              </a:r>
            </a:p>
          </p:txBody>
        </p:sp>
        <p:sp>
          <p:nvSpPr>
            <p:cNvPr id="147" name="Прямоугольник 14"/>
            <p:cNvSpPr>
              <a:spLocks noChangeArrowheads="1"/>
            </p:cNvSpPr>
            <p:nvPr/>
          </p:nvSpPr>
          <p:spPr bwMode="auto">
            <a:xfrm>
              <a:off x="380995" y="6301321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Восточная Сибирь, г. Красноярск</a:t>
              </a:r>
            </a:p>
          </p:txBody>
        </p:sp>
        <p:sp>
          <p:nvSpPr>
            <p:cNvPr id="148" name="Прямоугольник 14"/>
            <p:cNvSpPr>
              <a:spLocks noChangeArrowheads="1"/>
            </p:cNvSpPr>
            <p:nvPr/>
          </p:nvSpPr>
          <p:spPr bwMode="auto">
            <a:xfrm>
              <a:off x="380995" y="6533238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Дальний Восток, г. Хабаровск</a:t>
              </a:r>
            </a:p>
          </p:txBody>
        </p:sp>
        <p:sp>
          <p:nvSpPr>
            <p:cNvPr id="149" name="Прямоугольник 14"/>
            <p:cNvSpPr>
              <a:spLocks noChangeArrowheads="1"/>
            </p:cNvSpPr>
            <p:nvPr/>
          </p:nvSpPr>
          <p:spPr bwMode="auto">
            <a:xfrm>
              <a:off x="1531344" y="5605578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Урал, г. Уфа</a:t>
              </a:r>
            </a:p>
          </p:txBody>
        </p:sp>
      </p:grpSp>
      <p:grpSp>
        <p:nvGrpSpPr>
          <p:cNvPr id="150" name="Группа 149"/>
          <p:cNvGrpSpPr/>
          <p:nvPr/>
        </p:nvGrpSpPr>
        <p:grpSpPr>
          <a:xfrm>
            <a:off x="291188" y="1302430"/>
            <a:ext cx="1729349" cy="2233182"/>
            <a:chOff x="477351" y="3376364"/>
            <a:chExt cx="4536878" cy="3876150"/>
          </a:xfrm>
        </p:grpSpPr>
        <p:grpSp>
          <p:nvGrpSpPr>
            <p:cNvPr id="151" name="Группа 6"/>
            <p:cNvGrpSpPr>
              <a:grpSpLocks/>
            </p:cNvGrpSpPr>
            <p:nvPr/>
          </p:nvGrpSpPr>
          <p:grpSpPr bwMode="auto">
            <a:xfrm>
              <a:off x="503424" y="5178395"/>
              <a:ext cx="4478338" cy="1022641"/>
              <a:chOff x="213398" y="3573461"/>
              <a:chExt cx="4478338" cy="1022570"/>
            </a:xfrm>
          </p:grpSpPr>
          <p:sp>
            <p:nvSpPr>
              <p:cNvPr id="163" name="TextBox 666"/>
              <p:cNvSpPr txBox="1">
                <a:spLocks noChangeArrowheads="1"/>
              </p:cNvSpPr>
              <p:nvPr/>
            </p:nvSpPr>
            <p:spPr bwMode="auto">
              <a:xfrm>
                <a:off x="213398" y="3573461"/>
                <a:ext cx="4478338" cy="641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ru-RU"/>
                </a:defPPr>
                <a:lvl1pPr>
                  <a:defRPr sz="3600">
                    <a:solidFill>
                      <a:schemeClr val="bg1"/>
                    </a:solidFill>
                    <a:latin typeface="EurofontC" pitchFamily="50" charset="0"/>
                  </a:defRPr>
                </a:lvl1pPr>
              </a:lstStyle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ru-RU" altLang="ru-RU" sz="1800" b="1" spc="52" dirty="0">
                    <a:latin typeface="Arial" panose="020B0604020202020204" pitchFamily="34" charset="0"/>
                    <a:cs typeface="Arial" panose="020B0604020202020204" pitchFamily="34" charset="0"/>
                  </a:rPr>
                  <a:t> 500</a:t>
                </a:r>
              </a:p>
            </p:txBody>
          </p:sp>
          <p:sp>
            <p:nvSpPr>
              <p:cNvPr id="164" name="Прямоугольник 12"/>
              <p:cNvSpPr>
                <a:spLocks noChangeArrowheads="1"/>
              </p:cNvSpPr>
              <p:nvPr/>
            </p:nvSpPr>
            <p:spPr bwMode="auto">
              <a:xfrm>
                <a:off x="483837" y="4061858"/>
                <a:ext cx="4049665" cy="534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Реализуемых</a:t>
                </a:r>
                <a: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проектов в год</a:t>
                </a:r>
              </a:p>
            </p:txBody>
          </p:sp>
        </p:grpSp>
        <p:grpSp>
          <p:nvGrpSpPr>
            <p:cNvPr id="152" name="Группа 8"/>
            <p:cNvGrpSpPr>
              <a:grpSpLocks/>
            </p:cNvGrpSpPr>
            <p:nvPr/>
          </p:nvGrpSpPr>
          <p:grpSpPr bwMode="auto">
            <a:xfrm>
              <a:off x="506538" y="6221995"/>
              <a:ext cx="4094718" cy="1030519"/>
              <a:chOff x="194285" y="4720381"/>
              <a:chExt cx="4094359" cy="1030462"/>
            </a:xfrm>
          </p:grpSpPr>
          <p:sp>
            <p:nvSpPr>
              <p:cNvPr id="161" name="Прямоугольник 13"/>
              <p:cNvSpPr>
                <a:spLocks noChangeArrowheads="1"/>
              </p:cNvSpPr>
              <p:nvPr/>
            </p:nvSpPr>
            <p:spPr bwMode="auto">
              <a:xfrm>
                <a:off x="194285" y="4720381"/>
                <a:ext cx="2462147" cy="641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500</a:t>
                </a:r>
              </a:p>
            </p:txBody>
          </p:sp>
          <p:sp>
            <p:nvSpPr>
              <p:cNvPr id="162" name="Прямоугольник 14"/>
              <p:cNvSpPr>
                <a:spLocks noChangeArrowheads="1"/>
              </p:cNvSpPr>
              <p:nvPr/>
            </p:nvSpPr>
            <p:spPr bwMode="auto">
              <a:xfrm>
                <a:off x="439875" y="5216660"/>
                <a:ext cx="3848769" cy="534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Информационных</a:t>
                </a:r>
                <a: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систем</a:t>
                </a:r>
              </a:p>
            </p:txBody>
          </p:sp>
        </p:grpSp>
        <p:grpSp>
          <p:nvGrpSpPr>
            <p:cNvPr id="153" name="Группа 3"/>
            <p:cNvGrpSpPr>
              <a:grpSpLocks/>
            </p:cNvGrpSpPr>
            <p:nvPr/>
          </p:nvGrpSpPr>
          <p:grpSpPr bwMode="auto">
            <a:xfrm>
              <a:off x="477351" y="3376364"/>
              <a:ext cx="4495122" cy="967491"/>
              <a:chOff x="133569" y="1049333"/>
              <a:chExt cx="4495122" cy="967438"/>
            </a:xfrm>
          </p:grpSpPr>
          <p:sp>
            <p:nvSpPr>
              <p:cNvPr id="159" name="TextBox 666"/>
              <p:cNvSpPr txBox="1">
                <a:spLocks noChangeArrowheads="1"/>
              </p:cNvSpPr>
              <p:nvPr/>
            </p:nvSpPr>
            <p:spPr bwMode="auto">
              <a:xfrm>
                <a:off x="133569" y="1049333"/>
                <a:ext cx="3930651" cy="641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en-US" altLang="ru-RU" sz="14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100 000</a:t>
                </a:r>
              </a:p>
            </p:txBody>
          </p:sp>
          <p:sp>
            <p:nvSpPr>
              <p:cNvPr id="160" name="Прямоугольник 10"/>
              <p:cNvSpPr>
                <a:spLocks noChangeArrowheads="1"/>
              </p:cNvSpPr>
              <p:nvPr/>
            </p:nvSpPr>
            <p:spPr bwMode="auto">
              <a:xfrm>
                <a:off x="434994" y="1482590"/>
                <a:ext cx="4193697" cy="534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Обслуживаемых пользователей</a:t>
                </a:r>
              </a:p>
            </p:txBody>
          </p:sp>
        </p:grpSp>
        <p:grpSp>
          <p:nvGrpSpPr>
            <p:cNvPr id="154" name="Группа 153"/>
            <p:cNvGrpSpPr/>
            <p:nvPr/>
          </p:nvGrpSpPr>
          <p:grpSpPr>
            <a:xfrm>
              <a:off x="507592" y="4191314"/>
              <a:ext cx="4506637" cy="966695"/>
              <a:chOff x="521600" y="2106643"/>
              <a:chExt cx="4506637" cy="966695"/>
            </a:xfrm>
          </p:grpSpPr>
          <p:grpSp>
            <p:nvGrpSpPr>
              <p:cNvPr id="155" name="Группа 4"/>
              <p:cNvGrpSpPr>
                <a:grpSpLocks/>
              </p:cNvGrpSpPr>
              <p:nvPr/>
            </p:nvGrpSpPr>
            <p:grpSpPr bwMode="auto">
              <a:xfrm>
                <a:off x="750888" y="2106643"/>
                <a:ext cx="4277349" cy="966695"/>
                <a:chOff x="522431" y="2213016"/>
                <a:chExt cx="4276370" cy="966638"/>
              </a:xfrm>
            </p:grpSpPr>
            <p:sp>
              <p:nvSpPr>
                <p:cNvPr id="157" name="Прямоугольник 11"/>
                <p:cNvSpPr>
                  <a:spLocks noChangeArrowheads="1"/>
                </p:cNvSpPr>
                <p:nvPr/>
              </p:nvSpPr>
              <p:spPr bwMode="auto">
                <a:xfrm>
                  <a:off x="559503" y="2832438"/>
                  <a:ext cx="4239298" cy="347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31649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altLang="ru-RU" sz="700" b="1" cap="all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заказчиков</a:t>
                  </a:r>
                </a:p>
              </p:txBody>
            </p:sp>
            <p:sp>
              <p:nvSpPr>
                <p:cNvPr id="158" name="Прямоугольник 15"/>
                <p:cNvSpPr>
                  <a:spLocks noChangeArrowheads="1"/>
                </p:cNvSpPr>
                <p:nvPr/>
              </p:nvSpPr>
              <p:spPr bwMode="auto">
                <a:xfrm>
                  <a:off x="522431" y="2213016"/>
                  <a:ext cx="1501434" cy="64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defTabSz="31649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Прямоугольник 155"/>
              <p:cNvSpPr/>
              <p:nvPr/>
            </p:nvSpPr>
            <p:spPr>
              <a:xfrm>
                <a:off x="521600" y="2270098"/>
                <a:ext cx="3631724" cy="64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1 0</a:t>
                </a: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00</a:t>
                </a:r>
                <a:endParaRPr lang="ru-RU" sz="9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2" name="Прямоугольник 13"/>
          <p:cNvSpPr>
            <a:spLocks noChangeArrowheads="1"/>
          </p:cNvSpPr>
          <p:nvPr/>
        </p:nvSpPr>
        <p:spPr bwMode="auto">
          <a:xfrm>
            <a:off x="301877" y="3497510"/>
            <a:ext cx="1888017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2 000</a:t>
            </a:r>
          </a:p>
        </p:txBody>
      </p:sp>
      <p:sp>
        <p:nvSpPr>
          <p:cNvPr id="213" name="Прямоугольник 12"/>
          <p:cNvSpPr>
            <a:spLocks noChangeArrowheads="1"/>
          </p:cNvSpPr>
          <p:nvPr/>
        </p:nvSpPr>
        <p:spPr bwMode="auto">
          <a:xfrm>
            <a:off x="473767" y="3792455"/>
            <a:ext cx="1157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Предоставляемых</a:t>
            </a:r>
          </a:p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сервисов</a:t>
            </a:r>
          </a:p>
        </p:txBody>
      </p:sp>
      <p:sp>
        <p:nvSpPr>
          <p:cNvPr id="214" name="Прямоугольник 13"/>
          <p:cNvSpPr>
            <a:spLocks noChangeArrowheads="1"/>
          </p:cNvSpPr>
          <p:nvPr/>
        </p:nvSpPr>
        <p:spPr bwMode="auto">
          <a:xfrm>
            <a:off x="491411" y="4141642"/>
            <a:ext cx="1888017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215" name="Прямоугольник 12"/>
          <p:cNvSpPr>
            <a:spLocks noChangeArrowheads="1"/>
          </p:cNvSpPr>
          <p:nvPr/>
        </p:nvSpPr>
        <p:spPr bwMode="auto">
          <a:xfrm>
            <a:off x="484398" y="4421498"/>
            <a:ext cx="88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Центра</a:t>
            </a:r>
          </a:p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компетенций</a:t>
            </a:r>
            <a:endParaRPr lang="ru-RU" altLang="ru-RU" sz="7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5-Point Star 244"/>
          <p:cNvSpPr/>
          <p:nvPr/>
        </p:nvSpPr>
        <p:spPr bwMode="auto">
          <a:xfrm flipV="1">
            <a:off x="3101391" y="2459568"/>
            <a:ext cx="183168" cy="87843"/>
          </a:xfrm>
          <a:prstGeom prst="star5">
            <a:avLst>
              <a:gd name="adj" fmla="val 26387"/>
              <a:gd name="hf" fmla="val 105146"/>
              <a:gd name="vf" fmla="val 110557"/>
            </a:avLst>
          </a:prstGeom>
          <a:solidFill>
            <a:srgbClr val="FFD2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2447" tIns="31224" rIns="62447" bIns="31224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316493">
              <a:defRPr/>
            </a:pPr>
            <a:endParaRPr lang="ru-RU" sz="4400" dirty="0">
              <a:solidFill>
                <a:srgbClr val="5350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TextBox 172"/>
          <p:cNvSpPr txBox="1">
            <a:spLocks noChangeArrowheads="1"/>
          </p:cNvSpPr>
          <p:nvPr/>
        </p:nvSpPr>
        <p:spPr bwMode="auto">
          <a:xfrm>
            <a:off x="3336244" y="2471318"/>
            <a:ext cx="48264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FED208"/>
              </a:buClr>
              <a:buSzPct val="120000"/>
              <a:buFont typeface="Arial" panose="020B0604020202020204" pitchFamily="34" charset="0"/>
              <a:buChar char="•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rgbClr val="FED208"/>
              </a:buClr>
              <a:buSzPct val="96000"/>
              <a:buFont typeface="Wingdings" panose="05000000000000000000" pitchFamily="2" charset="2"/>
              <a:buChar char="§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5pPr>
            <a:lvl6pPr marL="22844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6pPr>
            <a:lvl7pPr marL="27416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7pPr>
            <a:lvl8pPr marL="31988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8pPr>
            <a:lvl9pPr marL="36560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9pPr>
          </a:lstStyle>
          <a:p>
            <a:pPr defTabSz="316493" fontAlgn="auto">
              <a:spcBef>
                <a:spcPct val="0"/>
              </a:spcBef>
              <a:spcAft>
                <a:spcPts val="0"/>
              </a:spcAft>
              <a:buSzTx/>
              <a:buNone/>
            </a:pPr>
            <a:r>
              <a:rPr kumimoji="0" lang="ru-RU" altLang="ru-RU" sz="900" b="1" dirty="0">
                <a:solidFill>
                  <a:srgbClr val="53505E"/>
                </a:solidFill>
                <a:latin typeface="Arial" panose="020B0604020202020204" pitchFamily="34" charset="0"/>
              </a:rPr>
              <a:t>Москва</a:t>
            </a:r>
            <a:endParaRPr kumimoji="0" lang="ru-RU" altLang="ru-RU" sz="700" b="1" dirty="0">
              <a:solidFill>
                <a:srgbClr val="53505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5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549" y="2735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Автоматизация бизнес-процессов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нефтеперерабатывающего </a:t>
            </a:r>
            <a:r>
              <a:rPr lang="ru-RU" dirty="0"/>
              <a:t>завода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" y="780585"/>
            <a:ext cx="12117491" cy="5475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99D1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317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8682" y="358570"/>
            <a:ext cx="3703709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Где мы в Пирамиде </a:t>
            </a:r>
            <a:r>
              <a:rPr lang="en-US" b="1" dirty="0"/>
              <a:t>CIM</a:t>
            </a:r>
            <a:endParaRPr lang="ru-RU" dirty="0"/>
          </a:p>
        </p:txBody>
      </p:sp>
      <p:sp>
        <p:nvSpPr>
          <p:cNvPr id="20" name="Равнобедренный треугольник 19"/>
          <p:cNvSpPr/>
          <p:nvPr/>
        </p:nvSpPr>
        <p:spPr>
          <a:xfrm>
            <a:off x="196067" y="771283"/>
            <a:ext cx="6671457" cy="54991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Трапеция 46"/>
          <p:cNvSpPr/>
          <p:nvPr/>
        </p:nvSpPr>
        <p:spPr>
          <a:xfrm>
            <a:off x="196067" y="5143500"/>
            <a:ext cx="6671457" cy="1126884"/>
          </a:xfrm>
          <a:prstGeom prst="trapezoid">
            <a:avLst>
              <a:gd name="adj" fmla="val 6065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Датчики, сенсоры, </a:t>
            </a:r>
            <a:r>
              <a:rPr lang="en-US" sz="2400" b="1" dirty="0"/>
              <a:t>RFID</a:t>
            </a:r>
            <a:r>
              <a:rPr lang="ru-RU" sz="2400" b="1" dirty="0"/>
              <a:t>-метки…</a:t>
            </a:r>
          </a:p>
        </p:txBody>
      </p:sp>
      <p:sp>
        <p:nvSpPr>
          <p:cNvPr id="48" name="Трапеция 47"/>
          <p:cNvSpPr/>
          <p:nvPr/>
        </p:nvSpPr>
        <p:spPr>
          <a:xfrm>
            <a:off x="878682" y="4016616"/>
            <a:ext cx="5305424" cy="1126884"/>
          </a:xfrm>
          <a:prstGeom prst="trapezoid">
            <a:avLst>
              <a:gd name="adj" fmla="val 60652"/>
            </a:avLst>
          </a:prstGeom>
          <a:solidFill>
            <a:srgbClr val="F99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PLC/PAC</a:t>
            </a:r>
            <a:endParaRPr lang="ru-RU" sz="2400" b="1" dirty="0"/>
          </a:p>
        </p:txBody>
      </p:sp>
      <p:sp>
        <p:nvSpPr>
          <p:cNvPr id="49" name="Трапеция 48"/>
          <p:cNvSpPr/>
          <p:nvPr/>
        </p:nvSpPr>
        <p:spPr>
          <a:xfrm>
            <a:off x="1561297" y="3101340"/>
            <a:ext cx="3940343" cy="915276"/>
          </a:xfrm>
          <a:prstGeom prst="trapezoid">
            <a:avLst>
              <a:gd name="adj" fmla="val 60652"/>
            </a:avLst>
          </a:prstGeom>
          <a:solidFill>
            <a:srgbClr val="FF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SCADA</a:t>
            </a:r>
            <a:endParaRPr lang="ru-RU" sz="2400" b="1" dirty="0"/>
          </a:p>
        </p:txBody>
      </p:sp>
      <p:sp>
        <p:nvSpPr>
          <p:cNvPr id="50" name="Трапеция 49"/>
          <p:cNvSpPr/>
          <p:nvPr/>
        </p:nvSpPr>
        <p:spPr>
          <a:xfrm>
            <a:off x="2118193" y="1974456"/>
            <a:ext cx="2825282" cy="1126884"/>
          </a:xfrm>
          <a:prstGeom prst="trapezoid">
            <a:avLst>
              <a:gd name="adj" fmla="val 6065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MES</a:t>
            </a:r>
            <a:endParaRPr lang="ru-RU" sz="2400" b="1" dirty="0"/>
          </a:p>
        </p:txBody>
      </p:sp>
      <p:sp>
        <p:nvSpPr>
          <p:cNvPr id="51" name="Равнобедренный треугольник 50"/>
          <p:cNvSpPr/>
          <p:nvPr/>
        </p:nvSpPr>
        <p:spPr>
          <a:xfrm>
            <a:off x="2806193" y="771283"/>
            <a:ext cx="1449281" cy="1199756"/>
          </a:xfrm>
          <a:prstGeom prst="triangle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ERP</a:t>
            </a:r>
            <a:endParaRPr lang="ru-RU" sz="2400" b="1" dirty="0"/>
          </a:p>
        </p:txBody>
      </p:sp>
      <p:grpSp>
        <p:nvGrpSpPr>
          <p:cNvPr id="91" name="Группа 90"/>
          <p:cNvGrpSpPr/>
          <p:nvPr/>
        </p:nvGrpSpPr>
        <p:grpSpPr>
          <a:xfrm>
            <a:off x="4005028" y="1439188"/>
            <a:ext cx="7183067" cy="308758"/>
            <a:chOff x="4430506" y="1680410"/>
            <a:chExt cx="7183067" cy="308758"/>
          </a:xfrm>
        </p:grpSpPr>
        <p:pic>
          <p:nvPicPr>
            <p:cNvPr id="55" name="Рисунок 5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02374" y="1680412"/>
              <a:ext cx="304762" cy="304762"/>
            </a:xfrm>
            <a:prstGeom prst="rect">
              <a:avLst/>
            </a:prstGeom>
          </p:spPr>
        </p:pic>
        <p:pic>
          <p:nvPicPr>
            <p:cNvPr id="56" name="Рисунок 5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93618" y="1680413"/>
              <a:ext cx="304762" cy="304762"/>
            </a:xfrm>
            <a:prstGeom prst="rect">
              <a:avLst/>
            </a:prstGeom>
          </p:spPr>
        </p:pic>
        <p:pic>
          <p:nvPicPr>
            <p:cNvPr id="57" name="Рисунок 5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579062" y="1680412"/>
              <a:ext cx="304762" cy="304762"/>
            </a:xfrm>
            <a:prstGeom prst="rect">
              <a:avLst/>
            </a:prstGeom>
          </p:spPr>
        </p:pic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76109" y="1684406"/>
              <a:ext cx="304762" cy="304762"/>
            </a:xfrm>
            <a:prstGeom prst="rect">
              <a:avLst/>
            </a:prstGeom>
          </p:spPr>
        </p:pic>
        <p:pic>
          <p:nvPicPr>
            <p:cNvPr id="59" name="Рисунок 5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56554" y="1680412"/>
              <a:ext cx="304762" cy="304762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41535" y="1680411"/>
              <a:ext cx="304762" cy="304762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17666" y="1680413"/>
              <a:ext cx="304762" cy="304762"/>
            </a:xfrm>
            <a:prstGeom prst="rect">
              <a:avLst/>
            </a:prstGeom>
          </p:spPr>
        </p:pic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54028" y="1680410"/>
              <a:ext cx="304762" cy="304762"/>
            </a:xfrm>
            <a:prstGeom prst="rect">
              <a:avLst/>
            </a:prstGeom>
          </p:spPr>
        </p:pic>
        <p:pic>
          <p:nvPicPr>
            <p:cNvPr id="63" name="Рисунок 6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495615" y="1680412"/>
              <a:ext cx="304762" cy="304762"/>
            </a:xfrm>
            <a:prstGeom prst="rect">
              <a:avLst/>
            </a:prstGeom>
          </p:spPr>
        </p:pic>
        <p:pic>
          <p:nvPicPr>
            <p:cNvPr id="64" name="Рисунок 6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71745" y="1680412"/>
              <a:ext cx="304762" cy="304762"/>
            </a:xfrm>
            <a:prstGeom prst="rect">
              <a:avLst/>
            </a:prstGeom>
          </p:spPr>
        </p:pic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430506" y="1680411"/>
              <a:ext cx="304762" cy="304762"/>
            </a:xfrm>
            <a:prstGeom prst="rect">
              <a:avLst/>
            </a:prstGeom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36311" y="1680411"/>
              <a:ext cx="304762" cy="304762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29054" y="1680412"/>
              <a:ext cx="304762" cy="304762"/>
            </a:xfrm>
            <a:prstGeom prst="rect">
              <a:avLst/>
            </a:prstGeom>
          </p:spPr>
        </p:pic>
        <p:pic>
          <p:nvPicPr>
            <p:cNvPr id="85" name="Рисунок 8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1680411"/>
              <a:ext cx="304762" cy="304762"/>
            </a:xfrm>
            <a:prstGeom prst="rect">
              <a:avLst/>
            </a:prstGeom>
          </p:spPr>
        </p:pic>
        <p:pic>
          <p:nvPicPr>
            <p:cNvPr id="86" name="Рисунок 8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6" y="1680413"/>
              <a:ext cx="304762" cy="304762"/>
            </a:xfrm>
            <a:prstGeom prst="rect">
              <a:avLst/>
            </a:prstGeom>
          </p:spPr>
        </p:pic>
        <p:pic>
          <p:nvPicPr>
            <p:cNvPr id="87" name="Рисунок 8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926528" y="1680410"/>
              <a:ext cx="304762" cy="304762"/>
            </a:xfrm>
            <a:prstGeom prst="rect">
              <a:avLst/>
            </a:prstGeom>
          </p:spPr>
        </p:pic>
        <p:pic>
          <p:nvPicPr>
            <p:cNvPr id="88" name="Рисунок 8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68115" y="1680412"/>
              <a:ext cx="304762" cy="304762"/>
            </a:xfrm>
            <a:prstGeom prst="rect">
              <a:avLst/>
            </a:prstGeom>
          </p:spPr>
        </p:pic>
        <p:pic>
          <p:nvPicPr>
            <p:cNvPr id="89" name="Рисунок 8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44245" y="1680412"/>
              <a:ext cx="304762" cy="304762"/>
            </a:xfrm>
            <a:prstGeom prst="rect">
              <a:avLst/>
            </a:prstGeom>
          </p:spPr>
        </p:pic>
        <p:pic>
          <p:nvPicPr>
            <p:cNvPr id="90" name="Рисунок 8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1308811" y="1680411"/>
              <a:ext cx="304762" cy="304762"/>
            </a:xfrm>
            <a:prstGeom prst="rect">
              <a:avLst/>
            </a:prstGeom>
          </p:spPr>
        </p:pic>
      </p:grpSp>
      <p:grpSp>
        <p:nvGrpSpPr>
          <p:cNvPr id="96" name="Группа 95"/>
          <p:cNvGrpSpPr/>
          <p:nvPr/>
        </p:nvGrpSpPr>
        <p:grpSpPr>
          <a:xfrm>
            <a:off x="9817600" y="2448895"/>
            <a:ext cx="1445458" cy="304764"/>
            <a:chOff x="9414035" y="769127"/>
            <a:chExt cx="1445458" cy="304764"/>
          </a:xfrm>
        </p:grpSpPr>
        <p:pic>
          <p:nvPicPr>
            <p:cNvPr id="97" name="Рисунок 9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98" name="Рисунок 9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99" name="Рисунок 9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00" name="Рисунок 9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" name="Группа 100"/>
          <p:cNvGrpSpPr/>
          <p:nvPr/>
        </p:nvGrpSpPr>
        <p:grpSpPr>
          <a:xfrm>
            <a:off x="5229584" y="2444902"/>
            <a:ext cx="1478497" cy="308756"/>
            <a:chOff x="4826019" y="765134"/>
            <a:chExt cx="1478497" cy="308756"/>
          </a:xfrm>
        </p:grpSpPr>
        <p:pic>
          <p:nvPicPr>
            <p:cNvPr id="102" name="Рисунок 10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26019" y="765134"/>
              <a:ext cx="304762" cy="304762"/>
            </a:xfrm>
            <a:prstGeom prst="rect">
              <a:avLst/>
            </a:prstGeom>
          </p:spPr>
        </p:pic>
        <p:pic>
          <p:nvPicPr>
            <p:cNvPr id="103" name="Рисунок 10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217263" y="765135"/>
              <a:ext cx="304762" cy="304762"/>
            </a:xfrm>
            <a:prstGeom prst="rect">
              <a:avLst/>
            </a:prstGeom>
          </p:spPr>
        </p:pic>
        <p:pic>
          <p:nvPicPr>
            <p:cNvPr id="104" name="Рисунок 10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602707" y="765134"/>
              <a:ext cx="304762" cy="304762"/>
            </a:xfrm>
            <a:prstGeom prst="rect">
              <a:avLst/>
            </a:prstGeom>
          </p:spPr>
        </p:pic>
        <p:pic>
          <p:nvPicPr>
            <p:cNvPr id="105" name="Рисунок 10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99754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06" name="Группа 105"/>
          <p:cNvGrpSpPr/>
          <p:nvPr/>
        </p:nvGrpSpPr>
        <p:grpSpPr>
          <a:xfrm>
            <a:off x="6783764" y="2444901"/>
            <a:ext cx="1443823" cy="304764"/>
            <a:chOff x="6380199" y="765133"/>
            <a:chExt cx="1443823" cy="304764"/>
          </a:xfrm>
        </p:grpSpPr>
        <p:pic>
          <p:nvPicPr>
            <p:cNvPr id="107" name="Рисунок 10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08" name="Рисунок 10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09" name="Рисунок 10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10" name="Рисунок 10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11" name="Группа 110"/>
          <p:cNvGrpSpPr/>
          <p:nvPr/>
        </p:nvGrpSpPr>
        <p:grpSpPr>
          <a:xfrm>
            <a:off x="8298955" y="2444900"/>
            <a:ext cx="1445458" cy="308760"/>
            <a:chOff x="7895390" y="765132"/>
            <a:chExt cx="1445458" cy="308760"/>
          </a:xfrm>
        </p:grpSpPr>
        <p:pic>
          <p:nvPicPr>
            <p:cNvPr id="112" name="Рисунок 11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13" name="Рисунок 11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15" name="Рисунок 11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16" name="Рисунок 1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2602" y="2447457"/>
            <a:ext cx="304762" cy="304762"/>
          </a:xfrm>
          <a:prstGeom prst="rect">
            <a:avLst/>
          </a:prstGeom>
        </p:spPr>
      </p:pic>
      <p:pic>
        <p:nvPicPr>
          <p:cNvPr id="117" name="Рисунок 1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471171" y="2440682"/>
            <a:ext cx="304762" cy="304762"/>
          </a:xfrm>
          <a:prstGeom prst="rect">
            <a:avLst/>
          </a:prstGeom>
        </p:spPr>
      </p:pic>
      <p:grpSp>
        <p:nvGrpSpPr>
          <p:cNvPr id="118" name="Группа 117"/>
          <p:cNvGrpSpPr/>
          <p:nvPr/>
        </p:nvGrpSpPr>
        <p:grpSpPr>
          <a:xfrm>
            <a:off x="9877536" y="3405910"/>
            <a:ext cx="1445458" cy="304764"/>
            <a:chOff x="9414035" y="769127"/>
            <a:chExt cx="1445458" cy="304764"/>
          </a:xfrm>
        </p:grpSpPr>
        <p:pic>
          <p:nvPicPr>
            <p:cNvPr id="119" name="Рисунок 11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20" name="Рисунок 11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21" name="Рисунок 12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23" name="Группа 122"/>
          <p:cNvGrpSpPr/>
          <p:nvPr/>
        </p:nvGrpSpPr>
        <p:grpSpPr>
          <a:xfrm>
            <a:off x="5289520" y="3401917"/>
            <a:ext cx="1478497" cy="308756"/>
            <a:chOff x="4826019" y="765134"/>
            <a:chExt cx="1478497" cy="308756"/>
          </a:xfrm>
        </p:grpSpPr>
        <p:pic>
          <p:nvPicPr>
            <p:cNvPr id="124" name="Рисунок 12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26019" y="765134"/>
              <a:ext cx="304762" cy="304762"/>
            </a:xfrm>
            <a:prstGeom prst="rect">
              <a:avLst/>
            </a:prstGeom>
          </p:spPr>
        </p:pic>
        <p:pic>
          <p:nvPicPr>
            <p:cNvPr id="125" name="Рисунок 12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217263" y="765135"/>
              <a:ext cx="304762" cy="304762"/>
            </a:xfrm>
            <a:prstGeom prst="rect">
              <a:avLst/>
            </a:prstGeom>
          </p:spPr>
        </p:pic>
        <p:pic>
          <p:nvPicPr>
            <p:cNvPr id="126" name="Рисунок 12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602707" y="765134"/>
              <a:ext cx="304762" cy="304762"/>
            </a:xfrm>
            <a:prstGeom prst="rect">
              <a:avLst/>
            </a:prstGeom>
          </p:spPr>
        </p:pic>
        <p:pic>
          <p:nvPicPr>
            <p:cNvPr id="127" name="Рисунок 12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99754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28" name="Группа 127"/>
          <p:cNvGrpSpPr/>
          <p:nvPr/>
        </p:nvGrpSpPr>
        <p:grpSpPr>
          <a:xfrm>
            <a:off x="6843700" y="3401916"/>
            <a:ext cx="1443823" cy="304764"/>
            <a:chOff x="6380199" y="765133"/>
            <a:chExt cx="1443823" cy="304764"/>
          </a:xfrm>
        </p:grpSpPr>
        <p:pic>
          <p:nvPicPr>
            <p:cNvPr id="129" name="Рисунок 12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30" name="Рисунок 12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31" name="Рисунок 13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32" name="Рисунок 1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33" name="Группа 132"/>
          <p:cNvGrpSpPr/>
          <p:nvPr/>
        </p:nvGrpSpPr>
        <p:grpSpPr>
          <a:xfrm>
            <a:off x="8358891" y="3401915"/>
            <a:ext cx="1445458" cy="308760"/>
            <a:chOff x="7895390" y="765132"/>
            <a:chExt cx="1445458" cy="308760"/>
          </a:xfrm>
        </p:grpSpPr>
        <p:pic>
          <p:nvPicPr>
            <p:cNvPr id="134" name="Рисунок 13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35" name="Рисунок 13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36" name="Рисунок 13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37" name="Рисунок 13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38" name="Рисунок 1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906868" y="3404839"/>
            <a:ext cx="304762" cy="304762"/>
          </a:xfrm>
          <a:prstGeom prst="rect">
            <a:avLst/>
          </a:prstGeom>
        </p:spPr>
      </p:pic>
      <p:grpSp>
        <p:nvGrpSpPr>
          <p:cNvPr id="149" name="Группа 148"/>
          <p:cNvGrpSpPr/>
          <p:nvPr/>
        </p:nvGrpSpPr>
        <p:grpSpPr>
          <a:xfrm>
            <a:off x="9908342" y="4414533"/>
            <a:ext cx="1445458" cy="304764"/>
            <a:chOff x="9414035" y="769127"/>
            <a:chExt cx="1445458" cy="304764"/>
          </a:xfrm>
        </p:grpSpPr>
        <p:pic>
          <p:nvPicPr>
            <p:cNvPr id="150" name="Рисунок 14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51" name="Рисунок 15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52" name="Рисунок 15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53" name="Рисунок 15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59" name="Группа 158"/>
          <p:cNvGrpSpPr/>
          <p:nvPr/>
        </p:nvGrpSpPr>
        <p:grpSpPr>
          <a:xfrm>
            <a:off x="6874506" y="4410539"/>
            <a:ext cx="1443823" cy="304764"/>
            <a:chOff x="6380199" y="765133"/>
            <a:chExt cx="1443823" cy="304764"/>
          </a:xfrm>
        </p:grpSpPr>
        <p:pic>
          <p:nvPicPr>
            <p:cNvPr id="160" name="Рисунок 15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61" name="Рисунок 16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62" name="Рисунок 16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63" name="Рисунок 16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64" name="Группа 163"/>
          <p:cNvGrpSpPr/>
          <p:nvPr/>
        </p:nvGrpSpPr>
        <p:grpSpPr>
          <a:xfrm>
            <a:off x="8389697" y="4410538"/>
            <a:ext cx="1445458" cy="308760"/>
            <a:chOff x="7895390" y="765132"/>
            <a:chExt cx="1445458" cy="308760"/>
          </a:xfrm>
        </p:grpSpPr>
        <p:pic>
          <p:nvPicPr>
            <p:cNvPr id="165" name="Рисунок 16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66" name="Рисунок 16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67" name="Рисунок 16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68" name="Рисунок 16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70" name="Рисунок 16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89524" y="4414532"/>
            <a:ext cx="304762" cy="304762"/>
          </a:xfrm>
          <a:prstGeom prst="rect">
            <a:avLst/>
          </a:prstGeom>
        </p:spPr>
      </p:pic>
      <p:pic>
        <p:nvPicPr>
          <p:cNvPr id="171" name="Рисунок 17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21944" y="4412495"/>
            <a:ext cx="304762" cy="304762"/>
          </a:xfrm>
          <a:prstGeom prst="rect">
            <a:avLst/>
          </a:prstGeom>
        </p:spPr>
      </p:pic>
      <p:pic>
        <p:nvPicPr>
          <p:cNvPr id="172" name="Рисунок 17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44904" y="4412985"/>
            <a:ext cx="304762" cy="304762"/>
          </a:xfrm>
          <a:prstGeom prst="rect">
            <a:avLst/>
          </a:prstGeom>
        </p:spPr>
      </p:pic>
      <p:grpSp>
        <p:nvGrpSpPr>
          <p:cNvPr id="173" name="Группа 172"/>
          <p:cNvGrpSpPr/>
          <p:nvPr/>
        </p:nvGrpSpPr>
        <p:grpSpPr>
          <a:xfrm>
            <a:off x="9940655" y="5541610"/>
            <a:ext cx="1445458" cy="304764"/>
            <a:chOff x="9414035" y="769127"/>
            <a:chExt cx="1445458" cy="304764"/>
          </a:xfrm>
        </p:grpSpPr>
        <p:pic>
          <p:nvPicPr>
            <p:cNvPr id="174" name="Рисунок 17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75" name="Рисунок 17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76" name="Рисунок 17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77" name="Рисунок 17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78" name="Группа 177"/>
          <p:cNvGrpSpPr/>
          <p:nvPr/>
        </p:nvGrpSpPr>
        <p:grpSpPr>
          <a:xfrm>
            <a:off x="6906819" y="5537616"/>
            <a:ext cx="1443823" cy="304764"/>
            <a:chOff x="6380199" y="765133"/>
            <a:chExt cx="1443823" cy="304764"/>
          </a:xfrm>
        </p:grpSpPr>
        <p:pic>
          <p:nvPicPr>
            <p:cNvPr id="179" name="Рисунок 17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80" name="Рисунок 17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82" name="Рисунок 18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83" name="Группа 182"/>
          <p:cNvGrpSpPr/>
          <p:nvPr/>
        </p:nvGrpSpPr>
        <p:grpSpPr>
          <a:xfrm>
            <a:off x="8422010" y="5537615"/>
            <a:ext cx="1445458" cy="308760"/>
            <a:chOff x="7895390" y="765132"/>
            <a:chExt cx="1445458" cy="308760"/>
          </a:xfrm>
        </p:grpSpPr>
        <p:pic>
          <p:nvPicPr>
            <p:cNvPr id="184" name="Рисунок 18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85" name="Рисунок 18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86" name="Рисунок 18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87" name="Рисунок 18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88" name="Рисунок 18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21837" y="5541609"/>
            <a:ext cx="304762" cy="304762"/>
          </a:xfrm>
          <a:prstGeom prst="rect">
            <a:avLst/>
          </a:prstGeom>
        </p:spPr>
      </p:pic>
      <p:pic>
        <p:nvPicPr>
          <p:cNvPr id="205" name="Рисунок 20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27564" y="5545603"/>
            <a:ext cx="304762" cy="304762"/>
          </a:xfrm>
          <a:prstGeom prst="rect">
            <a:avLst/>
          </a:prstGeom>
        </p:spPr>
      </p:pic>
      <p:pic>
        <p:nvPicPr>
          <p:cNvPr id="206" name="Рисунок 20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349258" y="4427676"/>
            <a:ext cx="304762" cy="304762"/>
          </a:xfrm>
          <a:prstGeom prst="rect">
            <a:avLst/>
          </a:prstGeom>
        </p:spPr>
      </p:pic>
      <p:grpSp>
        <p:nvGrpSpPr>
          <p:cNvPr id="207" name="Группа 206"/>
          <p:cNvGrpSpPr/>
          <p:nvPr/>
        </p:nvGrpSpPr>
        <p:grpSpPr>
          <a:xfrm>
            <a:off x="6766650" y="2456410"/>
            <a:ext cx="1443823" cy="304764"/>
            <a:chOff x="6380199" y="765133"/>
            <a:chExt cx="1443823" cy="304764"/>
          </a:xfrm>
        </p:grpSpPr>
        <p:pic>
          <p:nvPicPr>
            <p:cNvPr id="208" name="Рисунок 20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209" name="Рисунок 20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210" name="Рисунок 20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211" name="Рисунок 2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sp>
        <p:nvSpPr>
          <p:cNvPr id="212" name="TextBox 211"/>
          <p:cNvSpPr txBox="1"/>
          <p:nvPr/>
        </p:nvSpPr>
        <p:spPr>
          <a:xfrm>
            <a:off x="6641905" y="1205555"/>
            <a:ext cx="467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4. Управление би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нес-процессами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345777" y="2204020"/>
            <a:ext cx="607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Управление производственными процессами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39545" y="3165639"/>
            <a:ext cx="470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Мониторинг и диспетчеризация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252506" y="4139958"/>
            <a:ext cx="421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1. Управление оборудованием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020838" y="5287832"/>
            <a:ext cx="35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0. Полевая автоматика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Овал 216"/>
          <p:cNvSpPr/>
          <p:nvPr/>
        </p:nvSpPr>
        <p:spPr>
          <a:xfrm>
            <a:off x="3842143" y="1523327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8" name="Овал 217"/>
          <p:cNvSpPr/>
          <p:nvPr/>
        </p:nvSpPr>
        <p:spPr>
          <a:xfrm>
            <a:off x="4306140" y="2517810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9" name="Овал 218"/>
          <p:cNvSpPr/>
          <p:nvPr/>
        </p:nvSpPr>
        <p:spPr>
          <a:xfrm>
            <a:off x="4738788" y="3492404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0" name="Овал 219"/>
          <p:cNvSpPr/>
          <p:nvPr/>
        </p:nvSpPr>
        <p:spPr>
          <a:xfrm>
            <a:off x="5959943" y="5626000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1" name="Овал 220"/>
          <p:cNvSpPr/>
          <p:nvPr/>
        </p:nvSpPr>
        <p:spPr>
          <a:xfrm>
            <a:off x="5186383" y="4508112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421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220" y="274452"/>
            <a:ext cx="10515600" cy="487148"/>
          </a:xfrm>
        </p:spPr>
        <p:txBody>
          <a:bodyPr>
            <a:normAutofit/>
          </a:bodyPr>
          <a:lstStyle/>
          <a:p>
            <a:r>
              <a:rPr lang="ru-RU" dirty="0"/>
              <a:t>Интегрированная система </a:t>
            </a:r>
            <a:r>
              <a:rPr lang="ru-RU" dirty="0" smtClean="0"/>
              <a:t>управления предприятием</a:t>
            </a:r>
            <a:endParaRPr lang="ru-RU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43974" y="861877"/>
            <a:ext cx="8764621" cy="5704293"/>
            <a:chOff x="720" y="739"/>
            <a:chExt cx="5040" cy="3293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072" y="739"/>
              <a:ext cx="8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Сервер РБД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16" y="739"/>
              <a:ext cx="5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544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792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368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 bwMode="auto">
            <a:xfrm>
              <a:off x="3031" y="3664"/>
              <a:ext cx="261" cy="239"/>
              <a:chOff x="1058" y="3310"/>
              <a:chExt cx="182" cy="287"/>
            </a:xfrm>
          </p:grpSpPr>
          <p:sp>
            <p:nvSpPr>
              <p:cNvPr id="723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119" y="3395"/>
                <a:ext cx="60" cy="23"/>
              </a:xfrm>
              <a:prstGeom prst="rect">
                <a:avLst/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4" name="Oval 10"/>
              <p:cNvSpPr>
                <a:spLocks noChangeAspect="1" noChangeArrowheads="1"/>
              </p:cNvSpPr>
              <p:nvPr/>
            </p:nvSpPr>
            <p:spPr bwMode="auto">
              <a:xfrm>
                <a:off x="1058" y="3413"/>
                <a:ext cx="182" cy="184"/>
              </a:xfrm>
              <a:prstGeom prst="ellipse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725" name="Group 11"/>
              <p:cNvGrpSpPr>
                <a:grpSpLocks noChangeAspect="1"/>
              </p:cNvGrpSpPr>
              <p:nvPr/>
            </p:nvGrpSpPr>
            <p:grpSpPr bwMode="auto">
              <a:xfrm>
                <a:off x="1104" y="3310"/>
                <a:ext cx="91" cy="93"/>
                <a:chOff x="1104" y="3310"/>
                <a:chExt cx="91" cy="93"/>
              </a:xfrm>
            </p:grpSpPr>
            <p:sp>
              <p:nvSpPr>
                <p:cNvPr id="732" name="Rectangl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1106" y="3310"/>
                  <a:ext cx="85" cy="22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104" y="3310"/>
                  <a:ext cx="91" cy="93"/>
                </a:xfrm>
                <a:prstGeom prst="ellipse">
                  <a:avLst/>
                </a:prstGeom>
                <a:solidFill>
                  <a:srgbClr val="3365FB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4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115" y="3322"/>
                  <a:ext cx="67" cy="68"/>
                </a:xfrm>
                <a:prstGeom prst="ellipse">
                  <a:avLst/>
                </a:prstGeom>
                <a:solidFill>
                  <a:srgbClr val="23232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5" name="Rectangl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1124" y="3345"/>
                  <a:ext cx="51" cy="19"/>
                </a:xfrm>
                <a:prstGeom prst="rect">
                  <a:avLst/>
                </a:prstGeom>
                <a:solidFill>
                  <a:srgbClr val="67676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sp>
            <p:nvSpPr>
              <p:cNvPr id="726" name="Oval 16"/>
              <p:cNvSpPr>
                <a:spLocks noChangeAspect="1" noChangeArrowheads="1"/>
              </p:cNvSpPr>
              <p:nvPr/>
            </p:nvSpPr>
            <p:spPr bwMode="auto">
              <a:xfrm>
                <a:off x="1198" y="3441"/>
                <a:ext cx="12" cy="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7" name="Oval 17"/>
              <p:cNvSpPr>
                <a:spLocks noChangeAspect="1" noChangeArrowheads="1"/>
              </p:cNvSpPr>
              <p:nvPr/>
            </p:nvSpPr>
            <p:spPr bwMode="auto">
              <a:xfrm>
                <a:off x="1088" y="3442"/>
                <a:ext cx="10" cy="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8" name="Oval 18"/>
              <p:cNvSpPr>
                <a:spLocks noChangeAspect="1" noChangeArrowheads="1"/>
              </p:cNvSpPr>
              <p:nvPr/>
            </p:nvSpPr>
            <p:spPr bwMode="auto">
              <a:xfrm>
                <a:off x="1079" y="3548"/>
                <a:ext cx="11" cy="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9" name="Oval 19"/>
              <p:cNvSpPr>
                <a:spLocks noChangeAspect="1" noChangeArrowheads="1"/>
              </p:cNvSpPr>
              <p:nvPr/>
            </p:nvSpPr>
            <p:spPr bwMode="auto">
              <a:xfrm>
                <a:off x="1205" y="3548"/>
                <a:ext cx="11" cy="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0" name="Oval 20"/>
              <p:cNvSpPr>
                <a:spLocks noChangeAspect="1" noChangeArrowheads="1"/>
              </p:cNvSpPr>
              <p:nvPr/>
            </p:nvSpPr>
            <p:spPr bwMode="auto">
              <a:xfrm>
                <a:off x="1087" y="3441"/>
                <a:ext cx="123" cy="1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1" name="Oval 21"/>
              <p:cNvSpPr>
                <a:spLocks noChangeAspect="1" noChangeArrowheads="1"/>
              </p:cNvSpPr>
              <p:nvPr/>
            </p:nvSpPr>
            <p:spPr bwMode="auto">
              <a:xfrm>
                <a:off x="1122" y="3477"/>
                <a:ext cx="53" cy="5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0" name="Group 22"/>
            <p:cNvGrpSpPr>
              <a:grpSpLocks noChangeAspect="1"/>
            </p:cNvGrpSpPr>
            <p:nvPr/>
          </p:nvGrpSpPr>
          <p:grpSpPr bwMode="auto">
            <a:xfrm>
              <a:off x="3464" y="3667"/>
              <a:ext cx="240" cy="197"/>
              <a:chOff x="1360" y="3313"/>
              <a:chExt cx="167" cy="238"/>
            </a:xfrm>
          </p:grpSpPr>
          <p:sp>
            <p:nvSpPr>
              <p:cNvPr id="703" name="AutoShape 23"/>
              <p:cNvSpPr>
                <a:spLocks noChangeAspect="1" noChangeArrowheads="1"/>
              </p:cNvSpPr>
              <p:nvPr/>
            </p:nvSpPr>
            <p:spPr bwMode="auto">
              <a:xfrm>
                <a:off x="1360" y="3313"/>
                <a:ext cx="167" cy="238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4" name="AutoShape 24"/>
              <p:cNvSpPr>
                <a:spLocks noChangeAspect="1" noChangeArrowheads="1"/>
              </p:cNvSpPr>
              <p:nvPr/>
            </p:nvSpPr>
            <p:spPr bwMode="auto">
              <a:xfrm>
                <a:off x="1377" y="3337"/>
                <a:ext cx="135" cy="130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5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1377" y="3337"/>
                <a:ext cx="135" cy="48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6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1412" y="3355"/>
                <a:ext cx="63" cy="11"/>
              </a:xfrm>
              <a:prstGeom prst="rect">
                <a:avLst/>
              </a:prstGeom>
              <a:solidFill>
                <a:srgbClr val="67676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707" name="Group 27"/>
              <p:cNvGrpSpPr>
                <a:grpSpLocks noChangeAspect="1"/>
              </p:cNvGrpSpPr>
              <p:nvPr/>
            </p:nvGrpSpPr>
            <p:grpSpPr bwMode="auto">
              <a:xfrm>
                <a:off x="1413" y="3396"/>
                <a:ext cx="68" cy="55"/>
                <a:chOff x="1413" y="3396"/>
                <a:chExt cx="68" cy="55"/>
              </a:xfrm>
            </p:grpSpPr>
            <p:sp>
              <p:nvSpPr>
                <p:cNvPr id="708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398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09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0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440"/>
                  <a:ext cx="8" cy="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1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2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3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440"/>
                  <a:ext cx="8" cy="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4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442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5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1456" y="3442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6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458" y="3419"/>
                  <a:ext cx="8" cy="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7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398"/>
                  <a:ext cx="8" cy="9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8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398"/>
                  <a:ext cx="8" cy="9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9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1458" y="3396"/>
                  <a:ext cx="8" cy="10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0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1473" y="3398"/>
                  <a:ext cx="8" cy="9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1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1472" y="3419"/>
                  <a:ext cx="8" cy="10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2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1473" y="3442"/>
                  <a:ext cx="8" cy="9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</p:grpSp>
        <p:grpSp>
          <p:nvGrpSpPr>
            <p:cNvPr id="11" name="Group 43"/>
            <p:cNvGrpSpPr>
              <a:grpSpLocks noChangeAspect="1"/>
            </p:cNvGrpSpPr>
            <p:nvPr/>
          </p:nvGrpSpPr>
          <p:grpSpPr bwMode="auto">
            <a:xfrm>
              <a:off x="3836" y="3612"/>
              <a:ext cx="395" cy="105"/>
              <a:chOff x="1619" y="3247"/>
              <a:chExt cx="276" cy="127"/>
            </a:xfrm>
          </p:grpSpPr>
          <p:sp>
            <p:nvSpPr>
              <p:cNvPr id="692" name="AutoShape 44"/>
              <p:cNvSpPr>
                <a:spLocks noChangeAspect="1" noChangeArrowheads="1"/>
              </p:cNvSpPr>
              <p:nvPr/>
            </p:nvSpPr>
            <p:spPr bwMode="auto">
              <a:xfrm>
                <a:off x="1715" y="3291"/>
                <a:ext cx="85" cy="30"/>
              </a:xfrm>
              <a:prstGeom prst="roundRect">
                <a:avLst>
                  <a:gd name="adj" fmla="val 9519"/>
                </a:avLst>
              </a:prstGeom>
              <a:solidFill>
                <a:srgbClr val="474747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93" name="Group 45"/>
              <p:cNvGrpSpPr>
                <a:grpSpLocks noChangeAspect="1"/>
              </p:cNvGrpSpPr>
              <p:nvPr/>
            </p:nvGrpSpPr>
            <p:grpSpPr bwMode="auto">
              <a:xfrm>
                <a:off x="1619" y="3247"/>
                <a:ext cx="89" cy="124"/>
                <a:chOff x="1619" y="3247"/>
                <a:chExt cx="89" cy="124"/>
              </a:xfrm>
            </p:grpSpPr>
            <p:sp>
              <p:nvSpPr>
                <p:cNvPr id="69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0" y="3299"/>
                  <a:ext cx="54" cy="15"/>
                </a:xfrm>
                <a:prstGeom prst="rect">
                  <a:avLst/>
                </a:prstGeom>
                <a:solidFill>
                  <a:srgbClr val="474747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00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1646" y="3309"/>
                  <a:ext cx="62" cy="0"/>
                </a:xfrm>
                <a:prstGeom prst="line">
                  <a:avLst/>
                </a:prstGeom>
                <a:noFill/>
                <a:ln w="25400">
                  <a:solidFill>
                    <a:srgbClr val="DFDFD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701" name="Freeform 48"/>
                <p:cNvSpPr>
                  <a:spLocks noChangeAspect="1"/>
                </p:cNvSpPr>
                <p:nvPr/>
              </p:nvSpPr>
              <p:spPr bwMode="auto">
                <a:xfrm>
                  <a:off x="1619" y="3247"/>
                  <a:ext cx="28" cy="124"/>
                </a:xfrm>
                <a:custGeom>
                  <a:avLst/>
                  <a:gdLst>
                    <a:gd name="T0" fmla="*/ 13 w 28"/>
                    <a:gd name="T1" fmla="*/ 123 h 124"/>
                    <a:gd name="T2" fmla="*/ 7 w 28"/>
                    <a:gd name="T3" fmla="*/ 118 h 124"/>
                    <a:gd name="T4" fmla="*/ 3 w 28"/>
                    <a:gd name="T5" fmla="*/ 104 h 124"/>
                    <a:gd name="T6" fmla="*/ 0 w 28"/>
                    <a:gd name="T7" fmla="*/ 85 h 124"/>
                    <a:gd name="T8" fmla="*/ 0 w 28"/>
                    <a:gd name="T9" fmla="*/ 61 h 124"/>
                    <a:gd name="T10" fmla="*/ 0 w 28"/>
                    <a:gd name="T11" fmla="*/ 37 h 124"/>
                    <a:gd name="T12" fmla="*/ 3 w 28"/>
                    <a:gd name="T13" fmla="*/ 18 h 124"/>
                    <a:gd name="T14" fmla="*/ 7 w 28"/>
                    <a:gd name="T15" fmla="*/ 4 h 124"/>
                    <a:gd name="T16" fmla="*/ 13 w 28"/>
                    <a:gd name="T17" fmla="*/ 0 h 124"/>
                    <a:gd name="T18" fmla="*/ 18 w 28"/>
                    <a:gd name="T19" fmla="*/ 4 h 124"/>
                    <a:gd name="T20" fmla="*/ 22 w 28"/>
                    <a:gd name="T21" fmla="*/ 18 h 124"/>
                    <a:gd name="T22" fmla="*/ 25 w 28"/>
                    <a:gd name="T23" fmla="*/ 37 h 124"/>
                    <a:gd name="T24" fmla="*/ 27 w 28"/>
                    <a:gd name="T25" fmla="*/ 61 h 124"/>
                    <a:gd name="T26" fmla="*/ 25 w 28"/>
                    <a:gd name="T27" fmla="*/ 85 h 124"/>
                    <a:gd name="T28" fmla="*/ 22 w 28"/>
                    <a:gd name="T29" fmla="*/ 104 h 124"/>
                    <a:gd name="T30" fmla="*/ 18 w 28"/>
                    <a:gd name="T31" fmla="*/ 118 h 124"/>
                    <a:gd name="T32" fmla="*/ 13 w 28"/>
                    <a:gd name="T33" fmla="*/ 123 h 12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8"/>
                    <a:gd name="T52" fmla="*/ 0 h 124"/>
                    <a:gd name="T53" fmla="*/ 28 w 28"/>
                    <a:gd name="T54" fmla="*/ 124 h 12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8" h="124">
                      <a:moveTo>
                        <a:pt x="13" y="123"/>
                      </a:moveTo>
                      <a:lnTo>
                        <a:pt x="7" y="118"/>
                      </a:lnTo>
                      <a:lnTo>
                        <a:pt x="3" y="104"/>
                      </a:lnTo>
                      <a:lnTo>
                        <a:pt x="0" y="85"/>
                      </a:lnTo>
                      <a:lnTo>
                        <a:pt x="0" y="61"/>
                      </a:lnTo>
                      <a:lnTo>
                        <a:pt x="0" y="37"/>
                      </a:lnTo>
                      <a:lnTo>
                        <a:pt x="3" y="18"/>
                      </a:lnTo>
                      <a:lnTo>
                        <a:pt x="7" y="4"/>
                      </a:lnTo>
                      <a:lnTo>
                        <a:pt x="13" y="0"/>
                      </a:lnTo>
                      <a:lnTo>
                        <a:pt x="18" y="4"/>
                      </a:lnTo>
                      <a:lnTo>
                        <a:pt x="22" y="18"/>
                      </a:lnTo>
                      <a:lnTo>
                        <a:pt x="25" y="37"/>
                      </a:lnTo>
                      <a:lnTo>
                        <a:pt x="27" y="61"/>
                      </a:lnTo>
                      <a:lnTo>
                        <a:pt x="25" y="85"/>
                      </a:lnTo>
                      <a:lnTo>
                        <a:pt x="22" y="104"/>
                      </a:lnTo>
                      <a:lnTo>
                        <a:pt x="18" y="118"/>
                      </a:lnTo>
                      <a:lnTo>
                        <a:pt x="13" y="123"/>
                      </a:lnTo>
                    </a:path>
                  </a:pathLst>
                </a:custGeom>
                <a:solidFill>
                  <a:srgbClr val="474747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702" name="Line 49"/>
                <p:cNvSpPr>
                  <a:spLocks noChangeAspect="1" noChangeShapeType="1"/>
                </p:cNvSpPr>
                <p:nvPr/>
              </p:nvSpPr>
              <p:spPr bwMode="auto">
                <a:xfrm>
                  <a:off x="1631" y="3249"/>
                  <a:ext cx="0" cy="11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grpSp>
            <p:nvGrpSpPr>
              <p:cNvPr id="694" name="Group 50"/>
              <p:cNvGrpSpPr>
                <a:grpSpLocks noChangeAspect="1"/>
              </p:cNvGrpSpPr>
              <p:nvPr/>
            </p:nvGrpSpPr>
            <p:grpSpPr bwMode="auto">
              <a:xfrm>
                <a:off x="1805" y="3251"/>
                <a:ext cx="90" cy="123"/>
                <a:chOff x="1805" y="3251"/>
                <a:chExt cx="90" cy="123"/>
              </a:xfrm>
            </p:grpSpPr>
            <p:sp>
              <p:nvSpPr>
                <p:cNvPr id="695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1809" y="3303"/>
                  <a:ext cx="54" cy="15"/>
                </a:xfrm>
                <a:prstGeom prst="rect">
                  <a:avLst/>
                </a:prstGeom>
                <a:solidFill>
                  <a:srgbClr val="474747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96" name="Line 5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805" y="3313"/>
                  <a:ext cx="62" cy="0"/>
                </a:xfrm>
                <a:prstGeom prst="line">
                  <a:avLst/>
                </a:prstGeom>
                <a:noFill/>
                <a:ln w="25400">
                  <a:solidFill>
                    <a:srgbClr val="DFDFD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97" name="Freeform 53"/>
                <p:cNvSpPr>
                  <a:spLocks noChangeAspect="1"/>
                </p:cNvSpPr>
                <p:nvPr/>
              </p:nvSpPr>
              <p:spPr bwMode="auto">
                <a:xfrm>
                  <a:off x="1866" y="3251"/>
                  <a:ext cx="29" cy="123"/>
                </a:xfrm>
                <a:custGeom>
                  <a:avLst/>
                  <a:gdLst>
                    <a:gd name="T0" fmla="*/ 14 w 29"/>
                    <a:gd name="T1" fmla="*/ 122 h 123"/>
                    <a:gd name="T2" fmla="*/ 19 w 29"/>
                    <a:gd name="T3" fmla="*/ 117 h 123"/>
                    <a:gd name="T4" fmla="*/ 24 w 29"/>
                    <a:gd name="T5" fmla="*/ 104 h 123"/>
                    <a:gd name="T6" fmla="*/ 27 w 29"/>
                    <a:gd name="T7" fmla="*/ 84 h 123"/>
                    <a:gd name="T8" fmla="*/ 28 w 29"/>
                    <a:gd name="T9" fmla="*/ 61 h 123"/>
                    <a:gd name="T10" fmla="*/ 27 w 29"/>
                    <a:gd name="T11" fmla="*/ 37 h 123"/>
                    <a:gd name="T12" fmla="*/ 24 w 29"/>
                    <a:gd name="T13" fmla="*/ 17 h 123"/>
                    <a:gd name="T14" fmla="*/ 19 w 29"/>
                    <a:gd name="T15" fmla="*/ 4 h 123"/>
                    <a:gd name="T16" fmla="*/ 14 w 29"/>
                    <a:gd name="T17" fmla="*/ 0 h 123"/>
                    <a:gd name="T18" fmla="*/ 9 w 29"/>
                    <a:gd name="T19" fmla="*/ 4 h 123"/>
                    <a:gd name="T20" fmla="*/ 4 w 29"/>
                    <a:gd name="T21" fmla="*/ 17 h 123"/>
                    <a:gd name="T22" fmla="*/ 1 w 29"/>
                    <a:gd name="T23" fmla="*/ 37 h 123"/>
                    <a:gd name="T24" fmla="*/ 0 w 29"/>
                    <a:gd name="T25" fmla="*/ 61 h 123"/>
                    <a:gd name="T26" fmla="*/ 1 w 29"/>
                    <a:gd name="T27" fmla="*/ 84 h 123"/>
                    <a:gd name="T28" fmla="*/ 4 w 29"/>
                    <a:gd name="T29" fmla="*/ 104 h 123"/>
                    <a:gd name="T30" fmla="*/ 9 w 29"/>
                    <a:gd name="T31" fmla="*/ 117 h 123"/>
                    <a:gd name="T32" fmla="*/ 14 w 29"/>
                    <a:gd name="T33" fmla="*/ 122 h 12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9"/>
                    <a:gd name="T52" fmla="*/ 0 h 123"/>
                    <a:gd name="T53" fmla="*/ 29 w 29"/>
                    <a:gd name="T54" fmla="*/ 123 h 12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9" h="123">
                      <a:moveTo>
                        <a:pt x="14" y="122"/>
                      </a:moveTo>
                      <a:lnTo>
                        <a:pt x="19" y="117"/>
                      </a:lnTo>
                      <a:lnTo>
                        <a:pt x="24" y="104"/>
                      </a:lnTo>
                      <a:lnTo>
                        <a:pt x="27" y="84"/>
                      </a:lnTo>
                      <a:lnTo>
                        <a:pt x="28" y="61"/>
                      </a:lnTo>
                      <a:lnTo>
                        <a:pt x="27" y="37"/>
                      </a:lnTo>
                      <a:lnTo>
                        <a:pt x="24" y="17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9" y="4"/>
                      </a:lnTo>
                      <a:lnTo>
                        <a:pt x="4" y="17"/>
                      </a:lnTo>
                      <a:lnTo>
                        <a:pt x="1" y="37"/>
                      </a:lnTo>
                      <a:lnTo>
                        <a:pt x="0" y="61"/>
                      </a:lnTo>
                      <a:lnTo>
                        <a:pt x="1" y="84"/>
                      </a:lnTo>
                      <a:lnTo>
                        <a:pt x="4" y="104"/>
                      </a:lnTo>
                      <a:lnTo>
                        <a:pt x="9" y="117"/>
                      </a:lnTo>
                      <a:lnTo>
                        <a:pt x="14" y="122"/>
                      </a:lnTo>
                    </a:path>
                  </a:pathLst>
                </a:custGeom>
                <a:solidFill>
                  <a:srgbClr val="474747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98" name="Line 54"/>
                <p:cNvSpPr>
                  <a:spLocks noChangeAspect="1" noChangeShapeType="1"/>
                </p:cNvSpPr>
                <p:nvPr/>
              </p:nvSpPr>
              <p:spPr bwMode="auto">
                <a:xfrm>
                  <a:off x="1881" y="3252"/>
                  <a:ext cx="0" cy="1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</p:grpSp>
        <p:grpSp>
          <p:nvGrpSpPr>
            <p:cNvPr id="12" name="Group 55"/>
            <p:cNvGrpSpPr>
              <a:grpSpLocks noChangeAspect="1"/>
            </p:cNvGrpSpPr>
            <p:nvPr/>
          </p:nvGrpSpPr>
          <p:grpSpPr bwMode="auto">
            <a:xfrm>
              <a:off x="5010" y="3663"/>
              <a:ext cx="265" cy="316"/>
              <a:chOff x="2438" y="3308"/>
              <a:chExt cx="185" cy="381"/>
            </a:xfrm>
          </p:grpSpPr>
          <p:sp>
            <p:nvSpPr>
              <p:cNvPr id="681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2514" y="3401"/>
                <a:ext cx="30" cy="95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82" name="Group 57"/>
              <p:cNvGrpSpPr>
                <a:grpSpLocks noChangeAspect="1"/>
              </p:cNvGrpSpPr>
              <p:nvPr/>
            </p:nvGrpSpPr>
            <p:grpSpPr bwMode="auto">
              <a:xfrm>
                <a:off x="2438" y="3501"/>
                <a:ext cx="185" cy="188"/>
                <a:chOff x="2438" y="3501"/>
                <a:chExt cx="185" cy="188"/>
              </a:xfrm>
            </p:grpSpPr>
            <p:sp>
              <p:nvSpPr>
                <p:cNvPr id="68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8" y="3501"/>
                  <a:ext cx="185" cy="188"/>
                </a:xfrm>
                <a:prstGeom prst="ellipse">
                  <a:avLst/>
                </a:prstGeom>
                <a:solidFill>
                  <a:srgbClr val="91919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8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0" y="3532"/>
                  <a:ext cx="121" cy="12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grpSp>
              <p:nvGrpSpPr>
                <p:cNvPr id="689" name="Group 60"/>
                <p:cNvGrpSpPr>
                  <a:grpSpLocks noChangeAspect="1"/>
                </p:cNvGrpSpPr>
                <p:nvPr/>
              </p:nvGrpSpPr>
              <p:grpSpPr bwMode="auto">
                <a:xfrm>
                  <a:off x="2518" y="3537"/>
                  <a:ext cx="23" cy="115"/>
                  <a:chOff x="2518" y="3537"/>
                  <a:chExt cx="23" cy="115"/>
                </a:xfrm>
              </p:grpSpPr>
              <p:sp>
                <p:nvSpPr>
                  <p:cNvPr id="690" name="Rectangle 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18" y="3537"/>
                    <a:ext cx="23" cy="11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91" name="Rectangle 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27" y="3537"/>
                    <a:ext cx="8" cy="11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</p:grpSp>
          <p:sp>
            <p:nvSpPr>
              <p:cNvPr id="683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2486" y="3308"/>
                <a:ext cx="87" cy="22"/>
              </a:xfrm>
              <a:prstGeom prst="rect">
                <a:avLst/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4" name="Oval 64"/>
              <p:cNvSpPr>
                <a:spLocks noChangeAspect="1" noChangeArrowheads="1"/>
              </p:cNvSpPr>
              <p:nvPr/>
            </p:nvSpPr>
            <p:spPr bwMode="auto">
              <a:xfrm>
                <a:off x="2483" y="3308"/>
                <a:ext cx="94" cy="95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5" name="Oval 65"/>
              <p:cNvSpPr>
                <a:spLocks noChangeAspect="1" noChangeArrowheads="1"/>
              </p:cNvSpPr>
              <p:nvPr/>
            </p:nvSpPr>
            <p:spPr bwMode="auto">
              <a:xfrm>
                <a:off x="2494" y="3321"/>
                <a:ext cx="70" cy="70"/>
              </a:xfrm>
              <a:prstGeom prst="ellipse">
                <a:avLst/>
              </a:prstGeom>
              <a:solidFill>
                <a:srgbClr val="23232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6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2504" y="3343"/>
                <a:ext cx="52" cy="20"/>
              </a:xfrm>
              <a:prstGeom prst="rect">
                <a:avLst/>
              </a:prstGeom>
              <a:solidFill>
                <a:srgbClr val="67676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3" name="Group 67"/>
            <p:cNvGrpSpPr>
              <a:grpSpLocks noChangeAspect="1"/>
            </p:cNvGrpSpPr>
            <p:nvPr/>
          </p:nvGrpSpPr>
          <p:grpSpPr bwMode="auto">
            <a:xfrm>
              <a:off x="5402" y="3659"/>
              <a:ext cx="214" cy="229"/>
              <a:chOff x="2712" y="3304"/>
              <a:chExt cx="149" cy="275"/>
            </a:xfrm>
          </p:grpSpPr>
          <p:grpSp>
            <p:nvGrpSpPr>
              <p:cNvPr id="669" name="Group 68"/>
              <p:cNvGrpSpPr>
                <a:grpSpLocks noChangeAspect="1"/>
              </p:cNvGrpSpPr>
              <p:nvPr/>
            </p:nvGrpSpPr>
            <p:grpSpPr bwMode="auto">
              <a:xfrm>
                <a:off x="2716" y="3304"/>
                <a:ext cx="132" cy="137"/>
                <a:chOff x="2716" y="3304"/>
                <a:chExt cx="132" cy="137"/>
              </a:xfrm>
            </p:grpSpPr>
            <p:sp>
              <p:nvSpPr>
                <p:cNvPr id="677" name="Rectangl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2722" y="3304"/>
                  <a:ext cx="120" cy="35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8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2716" y="3304"/>
                  <a:ext cx="132" cy="137"/>
                </a:xfrm>
                <a:prstGeom prst="ellipse">
                  <a:avLst/>
                </a:prstGeom>
                <a:solidFill>
                  <a:srgbClr val="3365FB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9" name="Oval 71"/>
                <p:cNvSpPr>
                  <a:spLocks noChangeAspect="1" noChangeArrowheads="1"/>
                </p:cNvSpPr>
                <p:nvPr/>
              </p:nvSpPr>
              <p:spPr bwMode="auto">
                <a:xfrm>
                  <a:off x="2734" y="3321"/>
                  <a:ext cx="96" cy="101"/>
                </a:xfrm>
                <a:prstGeom prst="ellipse">
                  <a:avLst/>
                </a:prstGeom>
                <a:solidFill>
                  <a:srgbClr val="23232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0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2748" y="3354"/>
                  <a:ext cx="72" cy="30"/>
                </a:xfrm>
                <a:prstGeom prst="rect">
                  <a:avLst/>
                </a:prstGeom>
                <a:solidFill>
                  <a:srgbClr val="67676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sp>
            <p:nvSpPr>
              <p:cNvPr id="670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2729" y="3465"/>
                <a:ext cx="114" cy="114"/>
              </a:xfrm>
              <a:prstGeom prst="roundRect">
                <a:avLst>
                  <a:gd name="adj" fmla="val 12495"/>
                </a:avLst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1" name="Rectangle 74"/>
              <p:cNvSpPr>
                <a:spLocks noChangeAspect="1" noChangeArrowheads="1"/>
              </p:cNvSpPr>
              <p:nvPr/>
            </p:nvSpPr>
            <p:spPr bwMode="auto">
              <a:xfrm>
                <a:off x="2712" y="3489"/>
                <a:ext cx="12" cy="63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2" name="Rectangle 75"/>
              <p:cNvSpPr>
                <a:spLocks noChangeAspect="1" noChangeArrowheads="1"/>
              </p:cNvSpPr>
              <p:nvPr/>
            </p:nvSpPr>
            <p:spPr bwMode="auto">
              <a:xfrm>
                <a:off x="2847" y="3487"/>
                <a:ext cx="14" cy="64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3" name="Rectangle 76"/>
              <p:cNvSpPr>
                <a:spLocks noChangeAspect="1" noChangeArrowheads="1"/>
              </p:cNvSpPr>
              <p:nvPr/>
            </p:nvSpPr>
            <p:spPr bwMode="auto">
              <a:xfrm>
                <a:off x="2766" y="3435"/>
                <a:ext cx="37" cy="27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74" name="Group 77"/>
              <p:cNvGrpSpPr>
                <a:grpSpLocks noChangeAspect="1"/>
              </p:cNvGrpSpPr>
              <p:nvPr/>
            </p:nvGrpSpPr>
            <p:grpSpPr bwMode="auto">
              <a:xfrm>
                <a:off x="2773" y="3504"/>
                <a:ext cx="30" cy="28"/>
                <a:chOff x="2773" y="3504"/>
                <a:chExt cx="30" cy="28"/>
              </a:xfrm>
            </p:grpSpPr>
            <p:sp>
              <p:nvSpPr>
                <p:cNvPr id="675" name="Freeform 78"/>
                <p:cNvSpPr>
                  <a:spLocks noChangeAspect="1"/>
                </p:cNvSpPr>
                <p:nvPr/>
              </p:nvSpPr>
              <p:spPr bwMode="auto">
                <a:xfrm>
                  <a:off x="2773" y="3504"/>
                  <a:ext cx="30" cy="28"/>
                </a:xfrm>
                <a:custGeom>
                  <a:avLst/>
                  <a:gdLst>
                    <a:gd name="T0" fmla="*/ 0 w 30"/>
                    <a:gd name="T1" fmla="*/ 17 h 28"/>
                    <a:gd name="T2" fmla="*/ 0 w 30"/>
                    <a:gd name="T3" fmla="*/ 9 h 28"/>
                    <a:gd name="T4" fmla="*/ 9 w 30"/>
                    <a:gd name="T5" fmla="*/ 0 h 28"/>
                    <a:gd name="T6" fmla="*/ 19 w 30"/>
                    <a:gd name="T7" fmla="*/ 0 h 28"/>
                    <a:gd name="T8" fmla="*/ 29 w 30"/>
                    <a:gd name="T9" fmla="*/ 9 h 28"/>
                    <a:gd name="T10" fmla="*/ 29 w 30"/>
                    <a:gd name="T11" fmla="*/ 17 h 28"/>
                    <a:gd name="T12" fmla="*/ 19 w 30"/>
                    <a:gd name="T13" fmla="*/ 27 h 28"/>
                    <a:gd name="T14" fmla="*/ 9 w 30"/>
                    <a:gd name="T15" fmla="*/ 27 h 28"/>
                    <a:gd name="T16" fmla="*/ 0 w 30"/>
                    <a:gd name="T17" fmla="*/ 17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0"/>
                    <a:gd name="T28" fmla="*/ 0 h 28"/>
                    <a:gd name="T29" fmla="*/ 30 w 30"/>
                    <a:gd name="T30" fmla="*/ 28 h 2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0" h="28">
                      <a:moveTo>
                        <a:pt x="0" y="17"/>
                      </a:move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19" y="0"/>
                      </a:lnTo>
                      <a:lnTo>
                        <a:pt x="29" y="9"/>
                      </a:lnTo>
                      <a:lnTo>
                        <a:pt x="29" y="17"/>
                      </a:lnTo>
                      <a:lnTo>
                        <a:pt x="19" y="27"/>
                      </a:lnTo>
                      <a:lnTo>
                        <a:pt x="9" y="27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chemeClr val="bg2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76" name="Oval 79"/>
                <p:cNvSpPr>
                  <a:spLocks noChangeAspect="1" noChangeArrowheads="1"/>
                </p:cNvSpPr>
                <p:nvPr/>
              </p:nvSpPr>
              <p:spPr bwMode="auto">
                <a:xfrm>
                  <a:off x="2787" y="3516"/>
                  <a:ext cx="8" cy="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</p:grpSp>
        <p:grpSp>
          <p:nvGrpSpPr>
            <p:cNvPr id="14" name="Group 80"/>
            <p:cNvGrpSpPr>
              <a:grpSpLocks noChangeAspect="1"/>
            </p:cNvGrpSpPr>
            <p:nvPr/>
          </p:nvGrpSpPr>
          <p:grpSpPr bwMode="auto">
            <a:xfrm>
              <a:off x="4700" y="3659"/>
              <a:ext cx="242" cy="233"/>
              <a:chOff x="2222" y="3304"/>
              <a:chExt cx="169" cy="280"/>
            </a:xfrm>
          </p:grpSpPr>
          <p:grpSp>
            <p:nvGrpSpPr>
              <p:cNvPr id="624" name="Group 81"/>
              <p:cNvGrpSpPr>
                <a:grpSpLocks noChangeAspect="1"/>
              </p:cNvGrpSpPr>
              <p:nvPr/>
            </p:nvGrpSpPr>
            <p:grpSpPr bwMode="auto">
              <a:xfrm>
                <a:off x="2222" y="3304"/>
                <a:ext cx="169" cy="152"/>
                <a:chOff x="2222" y="3304"/>
                <a:chExt cx="169" cy="152"/>
              </a:xfrm>
            </p:grpSpPr>
            <p:sp>
              <p:nvSpPr>
                <p:cNvPr id="652" name="Rectangle 82"/>
                <p:cNvSpPr>
                  <a:spLocks noChangeAspect="1" noChangeArrowheads="1"/>
                </p:cNvSpPr>
                <p:nvPr/>
              </p:nvSpPr>
              <p:spPr bwMode="auto">
                <a:xfrm>
                  <a:off x="2255" y="3309"/>
                  <a:ext cx="101" cy="147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3" name="Oval 83"/>
                <p:cNvSpPr>
                  <a:spLocks noChangeAspect="1" noChangeArrowheads="1"/>
                </p:cNvSpPr>
                <p:nvPr/>
              </p:nvSpPr>
              <p:spPr bwMode="auto">
                <a:xfrm>
                  <a:off x="2290" y="3307"/>
                  <a:ext cx="34" cy="40"/>
                </a:xfrm>
                <a:prstGeom prst="ellipse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4" name="Freeform 84"/>
                <p:cNvSpPr>
                  <a:spLocks noChangeAspect="1"/>
                </p:cNvSpPr>
                <p:nvPr/>
              </p:nvSpPr>
              <p:spPr bwMode="auto">
                <a:xfrm>
                  <a:off x="2251" y="3388"/>
                  <a:ext cx="110" cy="22"/>
                </a:xfrm>
                <a:custGeom>
                  <a:avLst/>
                  <a:gdLst>
                    <a:gd name="T0" fmla="*/ 109 w 110"/>
                    <a:gd name="T1" fmla="*/ 21 h 22"/>
                    <a:gd name="T2" fmla="*/ 103 w 110"/>
                    <a:gd name="T3" fmla="*/ 16 h 22"/>
                    <a:gd name="T4" fmla="*/ 96 w 110"/>
                    <a:gd name="T5" fmla="*/ 11 h 22"/>
                    <a:gd name="T6" fmla="*/ 89 w 110"/>
                    <a:gd name="T7" fmla="*/ 7 h 22"/>
                    <a:gd name="T8" fmla="*/ 82 w 110"/>
                    <a:gd name="T9" fmla="*/ 5 h 22"/>
                    <a:gd name="T10" fmla="*/ 74 w 110"/>
                    <a:gd name="T11" fmla="*/ 2 h 22"/>
                    <a:gd name="T12" fmla="*/ 64 w 110"/>
                    <a:gd name="T13" fmla="*/ 0 h 22"/>
                    <a:gd name="T14" fmla="*/ 54 w 110"/>
                    <a:gd name="T15" fmla="*/ 0 h 22"/>
                    <a:gd name="T16" fmla="*/ 46 w 110"/>
                    <a:gd name="T17" fmla="*/ 0 h 22"/>
                    <a:gd name="T18" fmla="*/ 37 w 110"/>
                    <a:gd name="T19" fmla="*/ 0 h 22"/>
                    <a:gd name="T20" fmla="*/ 31 w 110"/>
                    <a:gd name="T21" fmla="*/ 3 h 22"/>
                    <a:gd name="T22" fmla="*/ 25 w 110"/>
                    <a:gd name="T23" fmla="*/ 5 h 22"/>
                    <a:gd name="T24" fmla="*/ 17 w 110"/>
                    <a:gd name="T25" fmla="*/ 9 h 22"/>
                    <a:gd name="T26" fmla="*/ 8 w 110"/>
                    <a:gd name="T27" fmla="*/ 13 h 22"/>
                    <a:gd name="T28" fmla="*/ 0 w 110"/>
                    <a:gd name="T29" fmla="*/ 17 h 22"/>
                    <a:gd name="T30" fmla="*/ 109 w 110"/>
                    <a:gd name="T31" fmla="*/ 21 h 2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0"/>
                    <a:gd name="T49" fmla="*/ 0 h 22"/>
                    <a:gd name="T50" fmla="*/ 110 w 110"/>
                    <a:gd name="T51" fmla="*/ 22 h 2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0" h="22">
                      <a:moveTo>
                        <a:pt x="109" y="21"/>
                      </a:moveTo>
                      <a:lnTo>
                        <a:pt x="103" y="16"/>
                      </a:lnTo>
                      <a:lnTo>
                        <a:pt x="96" y="11"/>
                      </a:lnTo>
                      <a:lnTo>
                        <a:pt x="89" y="7"/>
                      </a:lnTo>
                      <a:lnTo>
                        <a:pt x="82" y="5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3"/>
                      </a:lnTo>
                      <a:lnTo>
                        <a:pt x="25" y="5"/>
                      </a:lnTo>
                      <a:lnTo>
                        <a:pt x="17" y="9"/>
                      </a:lnTo>
                      <a:lnTo>
                        <a:pt x="8" y="13"/>
                      </a:lnTo>
                      <a:lnTo>
                        <a:pt x="0" y="17"/>
                      </a:lnTo>
                      <a:lnTo>
                        <a:pt x="109" y="21"/>
                      </a:lnTo>
                    </a:path>
                  </a:pathLst>
                </a:custGeom>
                <a:solidFill>
                  <a:srgbClr val="114F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5" name="Freeform 85"/>
                <p:cNvSpPr>
                  <a:spLocks noChangeAspect="1"/>
                </p:cNvSpPr>
                <p:nvPr/>
              </p:nvSpPr>
              <p:spPr bwMode="auto">
                <a:xfrm>
                  <a:off x="2251" y="3384"/>
                  <a:ext cx="112" cy="29"/>
                </a:xfrm>
                <a:custGeom>
                  <a:avLst/>
                  <a:gdLst>
                    <a:gd name="T0" fmla="*/ 111 w 112"/>
                    <a:gd name="T1" fmla="*/ 28 h 29"/>
                    <a:gd name="T2" fmla="*/ 105 w 112"/>
                    <a:gd name="T3" fmla="*/ 21 h 29"/>
                    <a:gd name="T4" fmla="*/ 99 w 112"/>
                    <a:gd name="T5" fmla="*/ 16 h 29"/>
                    <a:gd name="T6" fmla="*/ 90 w 112"/>
                    <a:gd name="T7" fmla="*/ 11 h 29"/>
                    <a:gd name="T8" fmla="*/ 83 w 112"/>
                    <a:gd name="T9" fmla="*/ 7 h 29"/>
                    <a:gd name="T10" fmla="*/ 76 w 112"/>
                    <a:gd name="T11" fmla="*/ 4 h 29"/>
                    <a:gd name="T12" fmla="*/ 66 w 112"/>
                    <a:gd name="T13" fmla="*/ 1 h 29"/>
                    <a:gd name="T14" fmla="*/ 56 w 112"/>
                    <a:gd name="T15" fmla="*/ 0 h 29"/>
                    <a:gd name="T16" fmla="*/ 46 w 112"/>
                    <a:gd name="T17" fmla="*/ 1 h 29"/>
                    <a:gd name="T18" fmla="*/ 37 w 112"/>
                    <a:gd name="T19" fmla="*/ 3 h 29"/>
                    <a:gd name="T20" fmla="*/ 31 w 112"/>
                    <a:gd name="T21" fmla="*/ 4 h 29"/>
                    <a:gd name="T22" fmla="*/ 24 w 112"/>
                    <a:gd name="T23" fmla="*/ 7 h 29"/>
                    <a:gd name="T24" fmla="*/ 17 w 112"/>
                    <a:gd name="T25" fmla="*/ 13 h 29"/>
                    <a:gd name="T26" fmla="*/ 8 w 112"/>
                    <a:gd name="T27" fmla="*/ 18 h 29"/>
                    <a:gd name="T28" fmla="*/ 0 w 112"/>
                    <a:gd name="T29" fmla="*/ 25 h 2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2"/>
                    <a:gd name="T46" fmla="*/ 0 h 29"/>
                    <a:gd name="T47" fmla="*/ 112 w 112"/>
                    <a:gd name="T48" fmla="*/ 29 h 2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2" h="29">
                      <a:moveTo>
                        <a:pt x="111" y="28"/>
                      </a:moveTo>
                      <a:lnTo>
                        <a:pt x="105" y="21"/>
                      </a:lnTo>
                      <a:lnTo>
                        <a:pt x="99" y="16"/>
                      </a:lnTo>
                      <a:lnTo>
                        <a:pt x="90" y="11"/>
                      </a:lnTo>
                      <a:lnTo>
                        <a:pt x="83" y="7"/>
                      </a:lnTo>
                      <a:lnTo>
                        <a:pt x="76" y="4"/>
                      </a:lnTo>
                      <a:lnTo>
                        <a:pt x="66" y="1"/>
                      </a:lnTo>
                      <a:lnTo>
                        <a:pt x="56" y="0"/>
                      </a:lnTo>
                      <a:lnTo>
                        <a:pt x="46" y="1"/>
                      </a:lnTo>
                      <a:lnTo>
                        <a:pt x="37" y="3"/>
                      </a:lnTo>
                      <a:lnTo>
                        <a:pt x="31" y="4"/>
                      </a:lnTo>
                      <a:lnTo>
                        <a:pt x="24" y="7"/>
                      </a:lnTo>
                      <a:lnTo>
                        <a:pt x="17" y="13"/>
                      </a:lnTo>
                      <a:lnTo>
                        <a:pt x="8" y="18"/>
                      </a:lnTo>
                      <a:lnTo>
                        <a:pt x="0" y="25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6" name="Freeform 86"/>
                <p:cNvSpPr>
                  <a:spLocks noChangeAspect="1"/>
                </p:cNvSpPr>
                <p:nvPr/>
              </p:nvSpPr>
              <p:spPr bwMode="auto">
                <a:xfrm>
                  <a:off x="2256" y="3417"/>
                  <a:ext cx="46" cy="17"/>
                </a:xfrm>
                <a:custGeom>
                  <a:avLst/>
                  <a:gdLst>
                    <a:gd name="T0" fmla="*/ 0 w 46"/>
                    <a:gd name="T1" fmla="*/ 16 h 17"/>
                    <a:gd name="T2" fmla="*/ 35 w 46"/>
                    <a:gd name="T3" fmla="*/ 16 h 17"/>
                    <a:gd name="T4" fmla="*/ 45 w 46"/>
                    <a:gd name="T5" fmla="*/ 12 h 17"/>
                    <a:gd name="T6" fmla="*/ 45 w 46"/>
                    <a:gd name="T7" fmla="*/ 4 h 17"/>
                    <a:gd name="T8" fmla="*/ 36 w 46"/>
                    <a:gd name="T9" fmla="*/ 0 h 17"/>
                    <a:gd name="T10" fmla="*/ 0 w 46"/>
                    <a:gd name="T11" fmla="*/ 0 h 17"/>
                    <a:gd name="T12" fmla="*/ 0 w 46"/>
                    <a:gd name="T13" fmla="*/ 16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6"/>
                    <a:gd name="T22" fmla="*/ 0 h 17"/>
                    <a:gd name="T23" fmla="*/ 46 w 46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6" h="17">
                      <a:moveTo>
                        <a:pt x="0" y="16"/>
                      </a:moveTo>
                      <a:lnTo>
                        <a:pt x="35" y="16"/>
                      </a:lnTo>
                      <a:lnTo>
                        <a:pt x="45" y="12"/>
                      </a:lnTo>
                      <a:lnTo>
                        <a:pt x="45" y="4"/>
                      </a:lnTo>
                      <a:lnTo>
                        <a:pt x="36" y="0"/>
                      </a:ln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114F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7" name="Freeform 87"/>
                <p:cNvSpPr>
                  <a:spLocks noChangeAspect="1"/>
                </p:cNvSpPr>
                <p:nvPr/>
              </p:nvSpPr>
              <p:spPr bwMode="auto">
                <a:xfrm>
                  <a:off x="2255" y="3414"/>
                  <a:ext cx="50" cy="23"/>
                </a:xfrm>
                <a:custGeom>
                  <a:avLst/>
                  <a:gdLst>
                    <a:gd name="T0" fmla="*/ 0 w 50"/>
                    <a:gd name="T1" fmla="*/ 22 h 23"/>
                    <a:gd name="T2" fmla="*/ 40 w 50"/>
                    <a:gd name="T3" fmla="*/ 22 h 23"/>
                    <a:gd name="T4" fmla="*/ 49 w 50"/>
                    <a:gd name="T5" fmla="*/ 16 h 23"/>
                    <a:gd name="T6" fmla="*/ 49 w 50"/>
                    <a:gd name="T7" fmla="*/ 6 h 23"/>
                    <a:gd name="T8" fmla="*/ 40 w 50"/>
                    <a:gd name="T9" fmla="*/ 0 h 23"/>
                    <a:gd name="T10" fmla="*/ 0 w 50"/>
                    <a:gd name="T11" fmla="*/ 0 h 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"/>
                    <a:gd name="T19" fmla="*/ 0 h 23"/>
                    <a:gd name="T20" fmla="*/ 50 w 50"/>
                    <a:gd name="T21" fmla="*/ 23 h 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" h="23">
                      <a:moveTo>
                        <a:pt x="0" y="22"/>
                      </a:moveTo>
                      <a:lnTo>
                        <a:pt x="40" y="22"/>
                      </a:lnTo>
                      <a:lnTo>
                        <a:pt x="49" y="16"/>
                      </a:lnTo>
                      <a:lnTo>
                        <a:pt x="49" y="6"/>
                      </a:lnTo>
                      <a:lnTo>
                        <a:pt x="4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114FFB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8" name="Oval 8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3" y="3426"/>
                  <a:ext cx="8" cy="8"/>
                </a:xfrm>
                <a:prstGeom prst="ellipse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grpSp>
              <p:nvGrpSpPr>
                <p:cNvPr id="659" name="Group 89"/>
                <p:cNvGrpSpPr>
                  <a:grpSpLocks noChangeAspect="1"/>
                </p:cNvGrpSpPr>
                <p:nvPr/>
              </p:nvGrpSpPr>
              <p:grpSpPr bwMode="auto">
                <a:xfrm>
                  <a:off x="2359" y="3304"/>
                  <a:ext cx="32" cy="101"/>
                  <a:chOff x="2359" y="3304"/>
                  <a:chExt cx="32" cy="101"/>
                </a:xfrm>
              </p:grpSpPr>
              <p:sp>
                <p:nvSpPr>
                  <p:cNvPr id="665" name="Freeform 90"/>
                  <p:cNvSpPr>
                    <a:spLocks noChangeAspect="1"/>
                  </p:cNvSpPr>
                  <p:nvPr/>
                </p:nvSpPr>
                <p:spPr bwMode="auto">
                  <a:xfrm>
                    <a:off x="2359" y="3304"/>
                    <a:ext cx="32" cy="101"/>
                  </a:xfrm>
                  <a:custGeom>
                    <a:avLst/>
                    <a:gdLst>
                      <a:gd name="T0" fmla="*/ 0 w 32"/>
                      <a:gd name="T1" fmla="*/ 0 h 101"/>
                      <a:gd name="T2" fmla="*/ 31 w 32"/>
                      <a:gd name="T3" fmla="*/ 7 h 101"/>
                      <a:gd name="T4" fmla="*/ 31 w 32"/>
                      <a:gd name="T5" fmla="*/ 90 h 101"/>
                      <a:gd name="T6" fmla="*/ 0 w 32"/>
                      <a:gd name="T7" fmla="*/ 100 h 101"/>
                      <a:gd name="T8" fmla="*/ 0 w 32"/>
                      <a:gd name="T9" fmla="*/ 0 h 1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"/>
                      <a:gd name="T16" fmla="*/ 0 h 101"/>
                      <a:gd name="T17" fmla="*/ 32 w 32"/>
                      <a:gd name="T18" fmla="*/ 101 h 1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" h="101">
                        <a:moveTo>
                          <a:pt x="0" y="0"/>
                        </a:moveTo>
                        <a:lnTo>
                          <a:pt x="31" y="7"/>
                        </a:lnTo>
                        <a:lnTo>
                          <a:pt x="31" y="90"/>
                        </a:lnTo>
                        <a:lnTo>
                          <a:pt x="0" y="10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114FFB"/>
                  </a:solidFill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6" name="Rectangle 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49"/>
                    <a:ext cx="0" cy="7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7" name="Rectangle 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17"/>
                    <a:ext cx="0" cy="2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8" name="Rectangle 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83"/>
                    <a:ext cx="0" cy="1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  <p:grpSp>
              <p:nvGrpSpPr>
                <p:cNvPr id="660" name="Group 94"/>
                <p:cNvGrpSpPr>
                  <a:grpSpLocks noChangeAspect="1"/>
                </p:cNvGrpSpPr>
                <p:nvPr/>
              </p:nvGrpSpPr>
              <p:grpSpPr bwMode="auto">
                <a:xfrm>
                  <a:off x="2222" y="3304"/>
                  <a:ext cx="30" cy="101"/>
                  <a:chOff x="2222" y="3304"/>
                  <a:chExt cx="30" cy="101"/>
                </a:xfrm>
              </p:grpSpPr>
              <p:sp>
                <p:nvSpPr>
                  <p:cNvPr id="661" name="Freeform 95"/>
                  <p:cNvSpPr>
                    <a:spLocks noChangeAspect="1"/>
                  </p:cNvSpPr>
                  <p:nvPr/>
                </p:nvSpPr>
                <p:spPr bwMode="auto">
                  <a:xfrm>
                    <a:off x="2222" y="3304"/>
                    <a:ext cx="30" cy="101"/>
                  </a:xfrm>
                  <a:custGeom>
                    <a:avLst/>
                    <a:gdLst>
                      <a:gd name="T0" fmla="*/ 29 w 30"/>
                      <a:gd name="T1" fmla="*/ 0 h 101"/>
                      <a:gd name="T2" fmla="*/ 0 w 30"/>
                      <a:gd name="T3" fmla="*/ 7 h 101"/>
                      <a:gd name="T4" fmla="*/ 0 w 30"/>
                      <a:gd name="T5" fmla="*/ 90 h 101"/>
                      <a:gd name="T6" fmla="*/ 29 w 30"/>
                      <a:gd name="T7" fmla="*/ 100 h 101"/>
                      <a:gd name="T8" fmla="*/ 29 w 30"/>
                      <a:gd name="T9" fmla="*/ 0 h 1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101"/>
                      <a:gd name="T17" fmla="*/ 30 w 30"/>
                      <a:gd name="T18" fmla="*/ 101 h 1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101">
                        <a:moveTo>
                          <a:pt x="29" y="0"/>
                        </a:moveTo>
                        <a:lnTo>
                          <a:pt x="0" y="7"/>
                        </a:lnTo>
                        <a:lnTo>
                          <a:pt x="0" y="90"/>
                        </a:lnTo>
                        <a:lnTo>
                          <a:pt x="29" y="100"/>
                        </a:lnTo>
                        <a:lnTo>
                          <a:pt x="29" y="0"/>
                        </a:lnTo>
                      </a:path>
                    </a:pathLst>
                  </a:custGeom>
                  <a:solidFill>
                    <a:srgbClr val="114FFB"/>
                  </a:solidFill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2" name="Rectangle 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49"/>
                    <a:ext cx="0" cy="7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3" name="Rectangle 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17"/>
                    <a:ext cx="0" cy="2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4" name="Rectangle 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83"/>
                    <a:ext cx="0" cy="1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</p:grpSp>
          <p:sp>
            <p:nvSpPr>
              <p:cNvPr id="625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2259" y="3467"/>
                <a:ext cx="93" cy="69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26" name="Group 100"/>
              <p:cNvGrpSpPr>
                <a:grpSpLocks noChangeAspect="1"/>
              </p:cNvGrpSpPr>
              <p:nvPr/>
            </p:nvGrpSpPr>
            <p:grpSpPr bwMode="auto">
              <a:xfrm>
                <a:off x="2339" y="3544"/>
                <a:ext cx="10" cy="14"/>
                <a:chOff x="2339" y="3544"/>
                <a:chExt cx="10" cy="14"/>
              </a:xfrm>
            </p:grpSpPr>
            <p:sp>
              <p:nvSpPr>
                <p:cNvPr id="649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2340" y="3552"/>
                  <a:ext cx="8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0" name="Line 102"/>
                <p:cNvSpPr>
                  <a:spLocks noChangeAspect="1" noChangeShapeType="1"/>
                </p:cNvSpPr>
                <p:nvPr/>
              </p:nvSpPr>
              <p:spPr bwMode="auto">
                <a:xfrm>
                  <a:off x="2339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51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2349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grpSp>
            <p:nvGrpSpPr>
              <p:cNvPr id="627" name="Group 104"/>
              <p:cNvGrpSpPr>
                <a:grpSpLocks noChangeAspect="1"/>
              </p:cNvGrpSpPr>
              <p:nvPr/>
            </p:nvGrpSpPr>
            <p:grpSpPr bwMode="auto">
              <a:xfrm>
                <a:off x="2261" y="3544"/>
                <a:ext cx="12" cy="14"/>
                <a:chOff x="2261" y="3544"/>
                <a:chExt cx="12" cy="14"/>
              </a:xfrm>
            </p:grpSpPr>
            <p:sp>
              <p:nvSpPr>
                <p:cNvPr id="646" name="Rectangle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2265" y="3552"/>
                  <a:ext cx="6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47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2261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48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2273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sp>
            <p:nvSpPr>
              <p:cNvPr id="628" name="Rectangle 108"/>
              <p:cNvSpPr>
                <a:spLocks noChangeAspect="1" noChangeArrowheads="1"/>
              </p:cNvSpPr>
              <p:nvPr/>
            </p:nvSpPr>
            <p:spPr bwMode="auto">
              <a:xfrm>
                <a:off x="2259" y="3470"/>
                <a:ext cx="93" cy="22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29" name="Group 109"/>
              <p:cNvGrpSpPr>
                <a:grpSpLocks noChangeAspect="1"/>
              </p:cNvGrpSpPr>
              <p:nvPr/>
            </p:nvGrpSpPr>
            <p:grpSpPr bwMode="auto">
              <a:xfrm>
                <a:off x="2299" y="3521"/>
                <a:ext cx="51" cy="13"/>
                <a:chOff x="2299" y="3521"/>
                <a:chExt cx="51" cy="13"/>
              </a:xfrm>
            </p:grpSpPr>
            <p:grpSp>
              <p:nvGrpSpPr>
                <p:cNvPr id="642" name="Group 110"/>
                <p:cNvGrpSpPr>
                  <a:grpSpLocks noChangeAspect="1"/>
                </p:cNvGrpSpPr>
                <p:nvPr/>
              </p:nvGrpSpPr>
              <p:grpSpPr bwMode="auto">
                <a:xfrm>
                  <a:off x="2299" y="3521"/>
                  <a:ext cx="51" cy="13"/>
                  <a:chOff x="2299" y="3521"/>
                  <a:chExt cx="51" cy="13"/>
                </a:xfrm>
              </p:grpSpPr>
              <p:sp>
                <p:nvSpPr>
                  <p:cNvPr id="644" name="Rectangle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26" y="3526"/>
                    <a:ext cx="24" cy="3"/>
                  </a:xfrm>
                  <a:prstGeom prst="rect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45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9" y="3521"/>
                    <a:ext cx="15" cy="13"/>
                  </a:xfrm>
                  <a:prstGeom prst="ellipse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  <p:sp>
              <p:nvSpPr>
                <p:cNvPr id="643" name="Oval 113"/>
                <p:cNvSpPr>
                  <a:spLocks noChangeAspect="1" noChangeArrowheads="1"/>
                </p:cNvSpPr>
                <p:nvPr/>
              </p:nvSpPr>
              <p:spPr bwMode="auto">
                <a:xfrm>
                  <a:off x="2303" y="3525"/>
                  <a:ext cx="7" cy="5"/>
                </a:xfrm>
                <a:prstGeom prst="ellipse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630" name="Group 114"/>
              <p:cNvGrpSpPr>
                <a:grpSpLocks noChangeAspect="1"/>
              </p:cNvGrpSpPr>
              <p:nvPr/>
            </p:nvGrpSpPr>
            <p:grpSpPr bwMode="auto">
              <a:xfrm>
                <a:off x="2293" y="3545"/>
                <a:ext cx="23" cy="39"/>
                <a:chOff x="2293" y="3545"/>
                <a:chExt cx="23" cy="39"/>
              </a:xfrm>
            </p:grpSpPr>
            <p:grpSp>
              <p:nvGrpSpPr>
                <p:cNvPr id="632" name="Group 115"/>
                <p:cNvGrpSpPr>
                  <a:grpSpLocks noChangeAspect="1"/>
                </p:cNvGrpSpPr>
                <p:nvPr/>
              </p:nvGrpSpPr>
              <p:grpSpPr bwMode="auto">
                <a:xfrm>
                  <a:off x="2296" y="3559"/>
                  <a:ext cx="19" cy="25"/>
                  <a:chOff x="2296" y="3559"/>
                  <a:chExt cx="19" cy="25"/>
                </a:xfrm>
              </p:grpSpPr>
              <p:sp>
                <p:nvSpPr>
                  <p:cNvPr id="639" name="Rectangle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6" y="3567"/>
                    <a:ext cx="19" cy="9"/>
                  </a:xfrm>
                  <a:prstGeom prst="rect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40" name="Line 11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297" y="3559"/>
                    <a:ext cx="0" cy="2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  <p:sp>
                <p:nvSpPr>
                  <p:cNvPr id="641" name="Line 11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313" y="3559"/>
                    <a:ext cx="0" cy="2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</p:grpSp>
            <p:sp>
              <p:nvSpPr>
                <p:cNvPr id="633" name="Rectangle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302" y="3552"/>
                  <a:ext cx="7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34" name="Line 1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52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5" name="Line 1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50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6" name="Line 1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8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7" name="Line 1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6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8" name="Line 1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5"/>
                  <a:ext cx="2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sp>
            <p:nvSpPr>
              <p:cNvPr id="631" name="Rectangle 125"/>
              <p:cNvSpPr>
                <a:spLocks noChangeAspect="1" noChangeArrowheads="1"/>
              </p:cNvSpPr>
              <p:nvPr/>
            </p:nvSpPr>
            <p:spPr bwMode="auto">
              <a:xfrm>
                <a:off x="2294" y="3472"/>
                <a:ext cx="21" cy="7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5" name="Group 126"/>
            <p:cNvGrpSpPr>
              <a:grpSpLocks noChangeAspect="1"/>
            </p:cNvGrpSpPr>
            <p:nvPr/>
          </p:nvGrpSpPr>
          <p:grpSpPr bwMode="auto">
            <a:xfrm>
              <a:off x="4205" y="3661"/>
              <a:ext cx="429" cy="236"/>
              <a:chOff x="1877" y="3306"/>
              <a:chExt cx="299" cy="284"/>
            </a:xfrm>
          </p:grpSpPr>
          <p:sp>
            <p:nvSpPr>
              <p:cNvPr id="585" name="Freeform 127"/>
              <p:cNvSpPr>
                <a:spLocks noChangeAspect="1"/>
              </p:cNvSpPr>
              <p:nvPr/>
            </p:nvSpPr>
            <p:spPr bwMode="auto">
              <a:xfrm>
                <a:off x="1992" y="3324"/>
                <a:ext cx="64" cy="66"/>
              </a:xfrm>
              <a:custGeom>
                <a:avLst/>
                <a:gdLst>
                  <a:gd name="T0" fmla="*/ 4 w 64"/>
                  <a:gd name="T1" fmla="*/ 23 h 66"/>
                  <a:gd name="T2" fmla="*/ 10 w 64"/>
                  <a:gd name="T3" fmla="*/ 22 h 66"/>
                  <a:gd name="T4" fmla="*/ 16 w 64"/>
                  <a:gd name="T5" fmla="*/ 23 h 66"/>
                  <a:gd name="T6" fmla="*/ 18 w 64"/>
                  <a:gd name="T7" fmla="*/ 27 h 66"/>
                  <a:gd name="T8" fmla="*/ 21 w 64"/>
                  <a:gd name="T9" fmla="*/ 33 h 66"/>
                  <a:gd name="T10" fmla="*/ 21 w 64"/>
                  <a:gd name="T11" fmla="*/ 39 h 66"/>
                  <a:gd name="T12" fmla="*/ 18 w 64"/>
                  <a:gd name="T13" fmla="*/ 44 h 66"/>
                  <a:gd name="T14" fmla="*/ 14 w 64"/>
                  <a:gd name="T15" fmla="*/ 47 h 66"/>
                  <a:gd name="T16" fmla="*/ 13 w 64"/>
                  <a:gd name="T17" fmla="*/ 51 h 66"/>
                  <a:gd name="T18" fmla="*/ 13 w 64"/>
                  <a:gd name="T19" fmla="*/ 52 h 66"/>
                  <a:gd name="T20" fmla="*/ 16 w 64"/>
                  <a:gd name="T21" fmla="*/ 54 h 66"/>
                  <a:gd name="T22" fmla="*/ 18 w 64"/>
                  <a:gd name="T23" fmla="*/ 57 h 66"/>
                  <a:gd name="T24" fmla="*/ 20 w 64"/>
                  <a:gd name="T25" fmla="*/ 62 h 66"/>
                  <a:gd name="T26" fmla="*/ 23 w 64"/>
                  <a:gd name="T27" fmla="*/ 65 h 66"/>
                  <a:gd name="T28" fmla="*/ 26 w 64"/>
                  <a:gd name="T29" fmla="*/ 64 h 66"/>
                  <a:gd name="T30" fmla="*/ 30 w 64"/>
                  <a:gd name="T31" fmla="*/ 60 h 66"/>
                  <a:gd name="T32" fmla="*/ 34 w 64"/>
                  <a:gd name="T33" fmla="*/ 57 h 66"/>
                  <a:gd name="T34" fmla="*/ 36 w 64"/>
                  <a:gd name="T35" fmla="*/ 58 h 66"/>
                  <a:gd name="T36" fmla="*/ 38 w 64"/>
                  <a:gd name="T37" fmla="*/ 60 h 66"/>
                  <a:gd name="T38" fmla="*/ 41 w 64"/>
                  <a:gd name="T39" fmla="*/ 63 h 66"/>
                  <a:gd name="T40" fmla="*/ 43 w 64"/>
                  <a:gd name="T41" fmla="*/ 64 h 66"/>
                  <a:gd name="T42" fmla="*/ 46 w 64"/>
                  <a:gd name="T43" fmla="*/ 61 h 66"/>
                  <a:gd name="T44" fmla="*/ 56 w 64"/>
                  <a:gd name="T45" fmla="*/ 52 h 66"/>
                  <a:gd name="T46" fmla="*/ 54 w 64"/>
                  <a:gd name="T47" fmla="*/ 51 h 66"/>
                  <a:gd name="T48" fmla="*/ 51 w 64"/>
                  <a:gd name="T49" fmla="*/ 49 h 66"/>
                  <a:gd name="T50" fmla="*/ 50 w 64"/>
                  <a:gd name="T51" fmla="*/ 46 h 66"/>
                  <a:gd name="T52" fmla="*/ 50 w 64"/>
                  <a:gd name="T53" fmla="*/ 43 h 66"/>
                  <a:gd name="T54" fmla="*/ 49 w 64"/>
                  <a:gd name="T55" fmla="*/ 39 h 66"/>
                  <a:gd name="T56" fmla="*/ 48 w 64"/>
                  <a:gd name="T57" fmla="*/ 34 h 66"/>
                  <a:gd name="T58" fmla="*/ 49 w 64"/>
                  <a:gd name="T59" fmla="*/ 29 h 66"/>
                  <a:gd name="T60" fmla="*/ 50 w 64"/>
                  <a:gd name="T61" fmla="*/ 27 h 66"/>
                  <a:gd name="T62" fmla="*/ 53 w 64"/>
                  <a:gd name="T63" fmla="*/ 23 h 66"/>
                  <a:gd name="T64" fmla="*/ 56 w 64"/>
                  <a:gd name="T65" fmla="*/ 22 h 66"/>
                  <a:gd name="T66" fmla="*/ 59 w 64"/>
                  <a:gd name="T67" fmla="*/ 21 h 66"/>
                  <a:gd name="T68" fmla="*/ 63 w 64"/>
                  <a:gd name="T69" fmla="*/ 22 h 66"/>
                  <a:gd name="T70" fmla="*/ 62 w 64"/>
                  <a:gd name="T71" fmla="*/ 19 h 66"/>
                  <a:gd name="T72" fmla="*/ 61 w 64"/>
                  <a:gd name="T73" fmla="*/ 13 h 66"/>
                  <a:gd name="T74" fmla="*/ 61 w 64"/>
                  <a:gd name="T75" fmla="*/ 9 h 66"/>
                  <a:gd name="T76" fmla="*/ 59 w 64"/>
                  <a:gd name="T77" fmla="*/ 4 h 66"/>
                  <a:gd name="T78" fmla="*/ 54 w 64"/>
                  <a:gd name="T79" fmla="*/ 2 h 66"/>
                  <a:gd name="T80" fmla="*/ 48 w 64"/>
                  <a:gd name="T81" fmla="*/ 4 h 66"/>
                  <a:gd name="T82" fmla="*/ 39 w 64"/>
                  <a:gd name="T83" fmla="*/ 3 h 66"/>
                  <a:gd name="T84" fmla="*/ 32 w 64"/>
                  <a:gd name="T85" fmla="*/ 2 h 66"/>
                  <a:gd name="T86" fmla="*/ 21 w 64"/>
                  <a:gd name="T87" fmla="*/ 0 h 66"/>
                  <a:gd name="T88" fmla="*/ 12 w 64"/>
                  <a:gd name="T89" fmla="*/ 0 h 66"/>
                  <a:gd name="T90" fmla="*/ 7 w 64"/>
                  <a:gd name="T91" fmla="*/ 1 h 66"/>
                  <a:gd name="T92" fmla="*/ 2 w 64"/>
                  <a:gd name="T93" fmla="*/ 5 h 66"/>
                  <a:gd name="T94" fmla="*/ 1 w 64"/>
                  <a:gd name="T95" fmla="*/ 8 h 66"/>
                  <a:gd name="T96" fmla="*/ 0 w 64"/>
                  <a:gd name="T97" fmla="*/ 16 h 66"/>
                  <a:gd name="T98" fmla="*/ 3 w 64"/>
                  <a:gd name="T99" fmla="*/ 23 h 66"/>
                  <a:gd name="T100" fmla="*/ 4 w 64"/>
                  <a:gd name="T101" fmla="*/ 23 h 6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4"/>
                  <a:gd name="T154" fmla="*/ 0 h 66"/>
                  <a:gd name="T155" fmla="*/ 64 w 64"/>
                  <a:gd name="T156" fmla="*/ 66 h 6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4" h="66">
                    <a:moveTo>
                      <a:pt x="4" y="23"/>
                    </a:moveTo>
                    <a:lnTo>
                      <a:pt x="10" y="22"/>
                    </a:lnTo>
                    <a:lnTo>
                      <a:pt x="16" y="23"/>
                    </a:lnTo>
                    <a:lnTo>
                      <a:pt x="18" y="27"/>
                    </a:lnTo>
                    <a:lnTo>
                      <a:pt x="21" y="33"/>
                    </a:lnTo>
                    <a:lnTo>
                      <a:pt x="21" y="39"/>
                    </a:lnTo>
                    <a:lnTo>
                      <a:pt x="18" y="44"/>
                    </a:lnTo>
                    <a:lnTo>
                      <a:pt x="14" y="47"/>
                    </a:lnTo>
                    <a:lnTo>
                      <a:pt x="13" y="51"/>
                    </a:lnTo>
                    <a:lnTo>
                      <a:pt x="13" y="52"/>
                    </a:lnTo>
                    <a:lnTo>
                      <a:pt x="16" y="54"/>
                    </a:lnTo>
                    <a:lnTo>
                      <a:pt x="18" y="57"/>
                    </a:lnTo>
                    <a:lnTo>
                      <a:pt x="20" y="62"/>
                    </a:lnTo>
                    <a:lnTo>
                      <a:pt x="23" y="65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4" y="57"/>
                    </a:lnTo>
                    <a:lnTo>
                      <a:pt x="36" y="58"/>
                    </a:lnTo>
                    <a:lnTo>
                      <a:pt x="38" y="60"/>
                    </a:lnTo>
                    <a:lnTo>
                      <a:pt x="41" y="63"/>
                    </a:lnTo>
                    <a:lnTo>
                      <a:pt x="43" y="64"/>
                    </a:lnTo>
                    <a:lnTo>
                      <a:pt x="46" y="61"/>
                    </a:lnTo>
                    <a:lnTo>
                      <a:pt x="56" y="52"/>
                    </a:lnTo>
                    <a:lnTo>
                      <a:pt x="54" y="51"/>
                    </a:lnTo>
                    <a:lnTo>
                      <a:pt x="51" y="49"/>
                    </a:lnTo>
                    <a:lnTo>
                      <a:pt x="50" y="46"/>
                    </a:lnTo>
                    <a:lnTo>
                      <a:pt x="50" y="43"/>
                    </a:lnTo>
                    <a:lnTo>
                      <a:pt x="49" y="39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50" y="27"/>
                    </a:lnTo>
                    <a:lnTo>
                      <a:pt x="53" y="23"/>
                    </a:lnTo>
                    <a:lnTo>
                      <a:pt x="56" y="22"/>
                    </a:lnTo>
                    <a:lnTo>
                      <a:pt x="59" y="21"/>
                    </a:lnTo>
                    <a:lnTo>
                      <a:pt x="63" y="22"/>
                    </a:lnTo>
                    <a:lnTo>
                      <a:pt x="62" y="19"/>
                    </a:lnTo>
                    <a:lnTo>
                      <a:pt x="61" y="13"/>
                    </a:lnTo>
                    <a:lnTo>
                      <a:pt x="61" y="9"/>
                    </a:lnTo>
                    <a:lnTo>
                      <a:pt x="59" y="4"/>
                    </a:lnTo>
                    <a:lnTo>
                      <a:pt x="54" y="2"/>
                    </a:lnTo>
                    <a:lnTo>
                      <a:pt x="48" y="4"/>
                    </a:lnTo>
                    <a:lnTo>
                      <a:pt x="39" y="3"/>
                    </a:lnTo>
                    <a:lnTo>
                      <a:pt x="32" y="2"/>
                    </a:lnTo>
                    <a:lnTo>
                      <a:pt x="21" y="0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6"/>
                    </a:lnTo>
                    <a:lnTo>
                      <a:pt x="3" y="23"/>
                    </a:lnTo>
                    <a:lnTo>
                      <a:pt x="4" y="23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6" name="Freeform 128"/>
              <p:cNvSpPr>
                <a:spLocks noChangeAspect="1"/>
              </p:cNvSpPr>
              <p:nvPr/>
            </p:nvSpPr>
            <p:spPr bwMode="auto">
              <a:xfrm>
                <a:off x="1992" y="3324"/>
                <a:ext cx="66" cy="68"/>
              </a:xfrm>
              <a:custGeom>
                <a:avLst/>
                <a:gdLst>
                  <a:gd name="T0" fmla="*/ 4 w 66"/>
                  <a:gd name="T1" fmla="*/ 23 h 68"/>
                  <a:gd name="T2" fmla="*/ 10 w 66"/>
                  <a:gd name="T3" fmla="*/ 22 h 68"/>
                  <a:gd name="T4" fmla="*/ 16 w 66"/>
                  <a:gd name="T5" fmla="*/ 24 h 68"/>
                  <a:gd name="T6" fmla="*/ 19 w 66"/>
                  <a:gd name="T7" fmla="*/ 27 h 68"/>
                  <a:gd name="T8" fmla="*/ 21 w 66"/>
                  <a:gd name="T9" fmla="*/ 34 h 68"/>
                  <a:gd name="T10" fmla="*/ 21 w 66"/>
                  <a:gd name="T11" fmla="*/ 41 h 68"/>
                  <a:gd name="T12" fmla="*/ 19 w 66"/>
                  <a:gd name="T13" fmla="*/ 45 h 68"/>
                  <a:gd name="T14" fmla="*/ 15 w 66"/>
                  <a:gd name="T15" fmla="*/ 49 h 68"/>
                  <a:gd name="T16" fmla="*/ 13 w 66"/>
                  <a:gd name="T17" fmla="*/ 52 h 68"/>
                  <a:gd name="T18" fmla="*/ 14 w 66"/>
                  <a:gd name="T19" fmla="*/ 54 h 68"/>
                  <a:gd name="T20" fmla="*/ 16 w 66"/>
                  <a:gd name="T21" fmla="*/ 56 h 68"/>
                  <a:gd name="T22" fmla="*/ 18 w 66"/>
                  <a:gd name="T23" fmla="*/ 58 h 68"/>
                  <a:gd name="T24" fmla="*/ 20 w 66"/>
                  <a:gd name="T25" fmla="*/ 64 h 68"/>
                  <a:gd name="T26" fmla="*/ 24 w 66"/>
                  <a:gd name="T27" fmla="*/ 67 h 68"/>
                  <a:gd name="T28" fmla="*/ 27 w 66"/>
                  <a:gd name="T29" fmla="*/ 66 h 68"/>
                  <a:gd name="T30" fmla="*/ 31 w 66"/>
                  <a:gd name="T31" fmla="*/ 61 h 68"/>
                  <a:gd name="T32" fmla="*/ 35 w 66"/>
                  <a:gd name="T33" fmla="*/ 58 h 68"/>
                  <a:gd name="T34" fmla="*/ 37 w 66"/>
                  <a:gd name="T35" fmla="*/ 60 h 68"/>
                  <a:gd name="T36" fmla="*/ 39 w 66"/>
                  <a:gd name="T37" fmla="*/ 62 h 68"/>
                  <a:gd name="T38" fmla="*/ 42 w 66"/>
                  <a:gd name="T39" fmla="*/ 65 h 68"/>
                  <a:gd name="T40" fmla="*/ 45 w 66"/>
                  <a:gd name="T41" fmla="*/ 66 h 68"/>
                  <a:gd name="T42" fmla="*/ 48 w 66"/>
                  <a:gd name="T43" fmla="*/ 63 h 68"/>
                  <a:gd name="T44" fmla="*/ 57 w 66"/>
                  <a:gd name="T45" fmla="*/ 54 h 68"/>
                  <a:gd name="T46" fmla="*/ 55 w 66"/>
                  <a:gd name="T47" fmla="*/ 53 h 68"/>
                  <a:gd name="T48" fmla="*/ 53 w 66"/>
                  <a:gd name="T49" fmla="*/ 51 h 68"/>
                  <a:gd name="T50" fmla="*/ 52 w 66"/>
                  <a:gd name="T51" fmla="*/ 48 h 68"/>
                  <a:gd name="T52" fmla="*/ 52 w 66"/>
                  <a:gd name="T53" fmla="*/ 44 h 68"/>
                  <a:gd name="T54" fmla="*/ 51 w 66"/>
                  <a:gd name="T55" fmla="*/ 40 h 68"/>
                  <a:gd name="T56" fmla="*/ 50 w 66"/>
                  <a:gd name="T57" fmla="*/ 35 h 68"/>
                  <a:gd name="T58" fmla="*/ 50 w 66"/>
                  <a:gd name="T59" fmla="*/ 30 h 68"/>
                  <a:gd name="T60" fmla="*/ 52 w 66"/>
                  <a:gd name="T61" fmla="*/ 27 h 68"/>
                  <a:gd name="T62" fmla="*/ 54 w 66"/>
                  <a:gd name="T63" fmla="*/ 24 h 68"/>
                  <a:gd name="T64" fmla="*/ 57 w 66"/>
                  <a:gd name="T65" fmla="*/ 22 h 68"/>
                  <a:gd name="T66" fmla="*/ 61 w 66"/>
                  <a:gd name="T67" fmla="*/ 21 h 68"/>
                  <a:gd name="T68" fmla="*/ 65 w 66"/>
                  <a:gd name="T69" fmla="*/ 22 h 68"/>
                  <a:gd name="T70" fmla="*/ 64 w 66"/>
                  <a:gd name="T71" fmla="*/ 19 h 68"/>
                  <a:gd name="T72" fmla="*/ 63 w 66"/>
                  <a:gd name="T73" fmla="*/ 14 h 68"/>
                  <a:gd name="T74" fmla="*/ 63 w 66"/>
                  <a:gd name="T75" fmla="*/ 9 h 68"/>
                  <a:gd name="T76" fmla="*/ 61 w 66"/>
                  <a:gd name="T77" fmla="*/ 4 h 68"/>
                  <a:gd name="T78" fmla="*/ 56 w 66"/>
                  <a:gd name="T79" fmla="*/ 2 h 68"/>
                  <a:gd name="T80" fmla="*/ 49 w 66"/>
                  <a:gd name="T81" fmla="*/ 4 h 68"/>
                  <a:gd name="T82" fmla="*/ 40 w 66"/>
                  <a:gd name="T83" fmla="*/ 3 h 68"/>
                  <a:gd name="T84" fmla="*/ 33 w 66"/>
                  <a:gd name="T85" fmla="*/ 2 h 68"/>
                  <a:gd name="T86" fmla="*/ 22 w 66"/>
                  <a:gd name="T87" fmla="*/ 0 h 68"/>
                  <a:gd name="T88" fmla="*/ 13 w 66"/>
                  <a:gd name="T89" fmla="*/ 0 h 68"/>
                  <a:gd name="T90" fmla="*/ 8 w 66"/>
                  <a:gd name="T91" fmla="*/ 1 h 68"/>
                  <a:gd name="T92" fmla="*/ 2 w 66"/>
                  <a:gd name="T93" fmla="*/ 5 h 68"/>
                  <a:gd name="T94" fmla="*/ 1 w 66"/>
                  <a:gd name="T95" fmla="*/ 8 h 68"/>
                  <a:gd name="T96" fmla="*/ 0 w 66"/>
                  <a:gd name="T97" fmla="*/ 17 h 68"/>
                  <a:gd name="T98" fmla="*/ 3 w 66"/>
                  <a:gd name="T99" fmla="*/ 23 h 68"/>
                  <a:gd name="T100" fmla="*/ 4 w 66"/>
                  <a:gd name="T101" fmla="*/ 23 h 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6"/>
                  <a:gd name="T154" fmla="*/ 0 h 68"/>
                  <a:gd name="T155" fmla="*/ 66 w 66"/>
                  <a:gd name="T156" fmla="*/ 68 h 6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6" h="68">
                    <a:moveTo>
                      <a:pt x="4" y="23"/>
                    </a:moveTo>
                    <a:lnTo>
                      <a:pt x="10" y="22"/>
                    </a:lnTo>
                    <a:lnTo>
                      <a:pt x="16" y="24"/>
                    </a:lnTo>
                    <a:lnTo>
                      <a:pt x="19" y="27"/>
                    </a:lnTo>
                    <a:lnTo>
                      <a:pt x="21" y="34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5" y="49"/>
                    </a:lnTo>
                    <a:lnTo>
                      <a:pt x="13" y="52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8" y="58"/>
                    </a:lnTo>
                    <a:lnTo>
                      <a:pt x="20" y="64"/>
                    </a:lnTo>
                    <a:lnTo>
                      <a:pt x="24" y="67"/>
                    </a:lnTo>
                    <a:lnTo>
                      <a:pt x="27" y="66"/>
                    </a:lnTo>
                    <a:lnTo>
                      <a:pt x="31" y="61"/>
                    </a:lnTo>
                    <a:lnTo>
                      <a:pt x="35" y="58"/>
                    </a:lnTo>
                    <a:lnTo>
                      <a:pt x="37" y="60"/>
                    </a:lnTo>
                    <a:lnTo>
                      <a:pt x="39" y="62"/>
                    </a:lnTo>
                    <a:lnTo>
                      <a:pt x="42" y="65"/>
                    </a:lnTo>
                    <a:lnTo>
                      <a:pt x="45" y="66"/>
                    </a:lnTo>
                    <a:lnTo>
                      <a:pt x="48" y="63"/>
                    </a:lnTo>
                    <a:lnTo>
                      <a:pt x="57" y="54"/>
                    </a:lnTo>
                    <a:lnTo>
                      <a:pt x="55" y="53"/>
                    </a:lnTo>
                    <a:lnTo>
                      <a:pt x="53" y="51"/>
                    </a:lnTo>
                    <a:lnTo>
                      <a:pt x="52" y="48"/>
                    </a:lnTo>
                    <a:lnTo>
                      <a:pt x="52" y="44"/>
                    </a:lnTo>
                    <a:lnTo>
                      <a:pt x="51" y="40"/>
                    </a:lnTo>
                    <a:lnTo>
                      <a:pt x="50" y="35"/>
                    </a:lnTo>
                    <a:lnTo>
                      <a:pt x="50" y="30"/>
                    </a:lnTo>
                    <a:lnTo>
                      <a:pt x="52" y="27"/>
                    </a:lnTo>
                    <a:lnTo>
                      <a:pt x="54" y="24"/>
                    </a:lnTo>
                    <a:lnTo>
                      <a:pt x="57" y="22"/>
                    </a:lnTo>
                    <a:lnTo>
                      <a:pt x="61" y="21"/>
                    </a:lnTo>
                    <a:lnTo>
                      <a:pt x="65" y="22"/>
                    </a:lnTo>
                    <a:lnTo>
                      <a:pt x="64" y="19"/>
                    </a:lnTo>
                    <a:lnTo>
                      <a:pt x="63" y="14"/>
                    </a:lnTo>
                    <a:lnTo>
                      <a:pt x="63" y="9"/>
                    </a:lnTo>
                    <a:lnTo>
                      <a:pt x="61" y="4"/>
                    </a:lnTo>
                    <a:lnTo>
                      <a:pt x="56" y="2"/>
                    </a:lnTo>
                    <a:lnTo>
                      <a:pt x="49" y="4"/>
                    </a:lnTo>
                    <a:lnTo>
                      <a:pt x="40" y="3"/>
                    </a:lnTo>
                    <a:lnTo>
                      <a:pt x="33" y="2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7"/>
                    </a:lnTo>
                    <a:lnTo>
                      <a:pt x="3" y="23"/>
                    </a:lnTo>
                    <a:lnTo>
                      <a:pt x="4" y="23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7" name="Freeform 129"/>
              <p:cNvSpPr>
                <a:spLocks noChangeAspect="1"/>
              </p:cNvSpPr>
              <p:nvPr/>
            </p:nvSpPr>
            <p:spPr bwMode="auto">
              <a:xfrm>
                <a:off x="2037" y="3378"/>
                <a:ext cx="24" cy="25"/>
              </a:xfrm>
              <a:custGeom>
                <a:avLst/>
                <a:gdLst>
                  <a:gd name="T0" fmla="*/ 11 w 24"/>
                  <a:gd name="T1" fmla="*/ 24 h 25"/>
                  <a:gd name="T2" fmla="*/ 0 w 24"/>
                  <a:gd name="T3" fmla="*/ 10 h 25"/>
                  <a:gd name="T4" fmla="*/ 11 w 24"/>
                  <a:gd name="T5" fmla="*/ 0 h 25"/>
                  <a:gd name="T6" fmla="*/ 23 w 24"/>
                  <a:gd name="T7" fmla="*/ 13 h 25"/>
                  <a:gd name="T8" fmla="*/ 11 w 24"/>
                  <a:gd name="T9" fmla="*/ 24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5"/>
                  <a:gd name="T17" fmla="*/ 24 w 2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5">
                    <a:moveTo>
                      <a:pt x="11" y="24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23" y="13"/>
                    </a:lnTo>
                    <a:lnTo>
                      <a:pt x="11" y="24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8" name="Freeform 130"/>
              <p:cNvSpPr>
                <a:spLocks noChangeAspect="1"/>
              </p:cNvSpPr>
              <p:nvPr/>
            </p:nvSpPr>
            <p:spPr bwMode="auto">
              <a:xfrm>
                <a:off x="2037" y="3378"/>
                <a:ext cx="26" cy="26"/>
              </a:xfrm>
              <a:custGeom>
                <a:avLst/>
                <a:gdLst>
                  <a:gd name="T0" fmla="*/ 12 w 26"/>
                  <a:gd name="T1" fmla="*/ 25 h 26"/>
                  <a:gd name="T2" fmla="*/ 0 w 26"/>
                  <a:gd name="T3" fmla="*/ 11 h 26"/>
                  <a:gd name="T4" fmla="*/ 12 w 26"/>
                  <a:gd name="T5" fmla="*/ 0 h 26"/>
                  <a:gd name="T6" fmla="*/ 25 w 26"/>
                  <a:gd name="T7" fmla="*/ 13 h 26"/>
                  <a:gd name="T8" fmla="*/ 12 w 26"/>
                  <a:gd name="T9" fmla="*/ 25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6"/>
                  <a:gd name="T17" fmla="*/ 26 w 2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6">
                    <a:moveTo>
                      <a:pt x="12" y="25"/>
                    </a:moveTo>
                    <a:lnTo>
                      <a:pt x="0" y="11"/>
                    </a:lnTo>
                    <a:lnTo>
                      <a:pt x="12" y="0"/>
                    </a:lnTo>
                    <a:lnTo>
                      <a:pt x="25" y="13"/>
                    </a:lnTo>
                    <a:lnTo>
                      <a:pt x="12" y="25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9" name="Freeform 131"/>
              <p:cNvSpPr>
                <a:spLocks noChangeAspect="1"/>
              </p:cNvSpPr>
              <p:nvPr/>
            </p:nvSpPr>
            <p:spPr bwMode="auto">
              <a:xfrm>
                <a:off x="1993" y="3377"/>
                <a:ext cx="25" cy="24"/>
              </a:xfrm>
              <a:custGeom>
                <a:avLst/>
                <a:gdLst>
                  <a:gd name="T0" fmla="*/ 12 w 25"/>
                  <a:gd name="T1" fmla="*/ 23 h 24"/>
                  <a:gd name="T2" fmla="*/ 0 w 25"/>
                  <a:gd name="T3" fmla="*/ 10 h 24"/>
                  <a:gd name="T4" fmla="*/ 11 w 25"/>
                  <a:gd name="T5" fmla="*/ 0 h 24"/>
                  <a:gd name="T6" fmla="*/ 24 w 25"/>
                  <a:gd name="T7" fmla="*/ 12 h 24"/>
                  <a:gd name="T8" fmla="*/ 12 w 25"/>
                  <a:gd name="T9" fmla="*/ 2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24"/>
                  <a:gd name="T17" fmla="*/ 25 w 25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24">
                    <a:moveTo>
                      <a:pt x="12" y="23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24" y="12"/>
                    </a:lnTo>
                    <a:lnTo>
                      <a:pt x="12" y="23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0" name="Freeform 132"/>
              <p:cNvSpPr>
                <a:spLocks noChangeAspect="1"/>
              </p:cNvSpPr>
              <p:nvPr/>
            </p:nvSpPr>
            <p:spPr bwMode="auto">
              <a:xfrm>
                <a:off x="1993" y="3377"/>
                <a:ext cx="27" cy="26"/>
              </a:xfrm>
              <a:custGeom>
                <a:avLst/>
                <a:gdLst>
                  <a:gd name="T0" fmla="*/ 13 w 27"/>
                  <a:gd name="T1" fmla="*/ 25 h 26"/>
                  <a:gd name="T2" fmla="*/ 0 w 27"/>
                  <a:gd name="T3" fmla="*/ 11 h 26"/>
                  <a:gd name="T4" fmla="*/ 12 w 27"/>
                  <a:gd name="T5" fmla="*/ 0 h 26"/>
                  <a:gd name="T6" fmla="*/ 26 w 27"/>
                  <a:gd name="T7" fmla="*/ 13 h 26"/>
                  <a:gd name="T8" fmla="*/ 13 w 27"/>
                  <a:gd name="T9" fmla="*/ 25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26"/>
                  <a:gd name="T17" fmla="*/ 27 w 27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26">
                    <a:moveTo>
                      <a:pt x="13" y="25"/>
                    </a:moveTo>
                    <a:lnTo>
                      <a:pt x="0" y="11"/>
                    </a:lnTo>
                    <a:lnTo>
                      <a:pt x="12" y="0"/>
                    </a:lnTo>
                    <a:lnTo>
                      <a:pt x="26" y="13"/>
                    </a:lnTo>
                    <a:lnTo>
                      <a:pt x="13" y="25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1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1996" y="3306"/>
                <a:ext cx="63" cy="2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92" name="Freeform 134"/>
              <p:cNvSpPr>
                <a:spLocks noChangeAspect="1"/>
              </p:cNvSpPr>
              <p:nvPr/>
            </p:nvSpPr>
            <p:spPr bwMode="auto">
              <a:xfrm>
                <a:off x="1996" y="3306"/>
                <a:ext cx="66" cy="25"/>
              </a:xfrm>
              <a:custGeom>
                <a:avLst/>
                <a:gdLst>
                  <a:gd name="T0" fmla="*/ 0 w 66"/>
                  <a:gd name="T1" fmla="*/ 0 h 25"/>
                  <a:gd name="T2" fmla="*/ 65 w 66"/>
                  <a:gd name="T3" fmla="*/ 0 h 25"/>
                  <a:gd name="T4" fmla="*/ 65 w 66"/>
                  <a:gd name="T5" fmla="*/ 24 h 25"/>
                  <a:gd name="T6" fmla="*/ 0 w 66"/>
                  <a:gd name="T7" fmla="*/ 24 h 25"/>
                  <a:gd name="T8" fmla="*/ 0 w 66"/>
                  <a:gd name="T9" fmla="*/ 0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25"/>
                  <a:gd name="T17" fmla="*/ 66 w 66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25">
                    <a:moveTo>
                      <a:pt x="0" y="0"/>
                    </a:moveTo>
                    <a:lnTo>
                      <a:pt x="65" y="0"/>
                    </a:lnTo>
                    <a:lnTo>
                      <a:pt x="65" y="24"/>
                    </a:lnTo>
                    <a:lnTo>
                      <a:pt x="0" y="2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3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2004" y="3327"/>
                <a:ext cx="43" cy="16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94" name="Freeform 136"/>
              <p:cNvSpPr>
                <a:spLocks noChangeAspect="1"/>
              </p:cNvSpPr>
              <p:nvPr/>
            </p:nvSpPr>
            <p:spPr bwMode="auto">
              <a:xfrm>
                <a:off x="2003" y="3327"/>
                <a:ext cx="46" cy="17"/>
              </a:xfrm>
              <a:custGeom>
                <a:avLst/>
                <a:gdLst>
                  <a:gd name="T0" fmla="*/ 0 w 46"/>
                  <a:gd name="T1" fmla="*/ 0 h 17"/>
                  <a:gd name="T2" fmla="*/ 45 w 46"/>
                  <a:gd name="T3" fmla="*/ 0 h 17"/>
                  <a:gd name="T4" fmla="*/ 45 w 46"/>
                  <a:gd name="T5" fmla="*/ 16 h 17"/>
                  <a:gd name="T6" fmla="*/ 0 w 46"/>
                  <a:gd name="T7" fmla="*/ 16 h 17"/>
                  <a:gd name="T8" fmla="*/ 0 w 46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17"/>
                  <a:gd name="T17" fmla="*/ 46 w 4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17">
                    <a:moveTo>
                      <a:pt x="0" y="0"/>
                    </a:moveTo>
                    <a:lnTo>
                      <a:pt x="45" y="0"/>
                    </a:lnTo>
                    <a:lnTo>
                      <a:pt x="45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5" name="Freeform 137"/>
              <p:cNvSpPr>
                <a:spLocks noChangeAspect="1"/>
              </p:cNvSpPr>
              <p:nvPr/>
            </p:nvSpPr>
            <p:spPr bwMode="auto">
              <a:xfrm>
                <a:off x="1989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6" name="Freeform 138"/>
              <p:cNvSpPr>
                <a:spLocks noChangeAspect="1"/>
              </p:cNvSpPr>
              <p:nvPr/>
            </p:nvSpPr>
            <p:spPr bwMode="auto">
              <a:xfrm>
                <a:off x="1989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7" name="Freeform 139"/>
              <p:cNvSpPr>
                <a:spLocks noChangeAspect="1"/>
              </p:cNvSpPr>
              <p:nvPr/>
            </p:nvSpPr>
            <p:spPr bwMode="auto">
              <a:xfrm>
                <a:off x="2047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8" name="Freeform 140"/>
              <p:cNvSpPr>
                <a:spLocks noChangeAspect="1"/>
              </p:cNvSpPr>
              <p:nvPr/>
            </p:nvSpPr>
            <p:spPr bwMode="auto">
              <a:xfrm>
                <a:off x="2047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9" name="Freeform 141"/>
              <p:cNvSpPr>
                <a:spLocks noChangeAspect="1"/>
              </p:cNvSpPr>
              <p:nvPr/>
            </p:nvSpPr>
            <p:spPr bwMode="auto">
              <a:xfrm>
                <a:off x="1878" y="3484"/>
                <a:ext cx="55" cy="71"/>
              </a:xfrm>
              <a:custGeom>
                <a:avLst/>
                <a:gdLst>
                  <a:gd name="T0" fmla="*/ 0 w 55"/>
                  <a:gd name="T1" fmla="*/ 1 h 71"/>
                  <a:gd name="T2" fmla="*/ 22 w 55"/>
                  <a:gd name="T3" fmla="*/ 70 h 71"/>
                  <a:gd name="T4" fmla="*/ 54 w 55"/>
                  <a:gd name="T5" fmla="*/ 31 h 71"/>
                  <a:gd name="T6" fmla="*/ 45 w 55"/>
                  <a:gd name="T7" fmla="*/ 14 h 71"/>
                  <a:gd name="T8" fmla="*/ 0 w 55"/>
                  <a:gd name="T9" fmla="*/ 1 h 71"/>
                  <a:gd name="T10" fmla="*/ 1 w 55"/>
                  <a:gd name="T11" fmla="*/ 0 h 71"/>
                  <a:gd name="T12" fmla="*/ 0 w 55"/>
                  <a:gd name="T13" fmla="*/ 1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71"/>
                  <a:gd name="T23" fmla="*/ 55 w 55"/>
                  <a:gd name="T24" fmla="*/ 71 h 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71">
                    <a:moveTo>
                      <a:pt x="0" y="1"/>
                    </a:moveTo>
                    <a:lnTo>
                      <a:pt x="22" y="70"/>
                    </a:lnTo>
                    <a:lnTo>
                      <a:pt x="54" y="31"/>
                    </a:lnTo>
                    <a:lnTo>
                      <a:pt x="45" y="1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adFill rotWithShape="0">
                <a:gsLst>
                  <a:gs pos="0">
                    <a:srgbClr val="393939"/>
                  </a:gs>
                  <a:gs pos="50000">
                    <a:srgbClr val="BFBFBF"/>
                  </a:gs>
                  <a:gs pos="100000">
                    <a:srgbClr val="39393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0" name="Freeform 142"/>
              <p:cNvSpPr>
                <a:spLocks noChangeAspect="1"/>
              </p:cNvSpPr>
              <p:nvPr/>
            </p:nvSpPr>
            <p:spPr bwMode="auto">
              <a:xfrm>
                <a:off x="1877" y="3484"/>
                <a:ext cx="56" cy="72"/>
              </a:xfrm>
              <a:custGeom>
                <a:avLst/>
                <a:gdLst>
                  <a:gd name="T0" fmla="*/ 0 w 56"/>
                  <a:gd name="T1" fmla="*/ 1 h 72"/>
                  <a:gd name="T2" fmla="*/ 23 w 56"/>
                  <a:gd name="T3" fmla="*/ 71 h 72"/>
                  <a:gd name="T4" fmla="*/ 55 w 56"/>
                  <a:gd name="T5" fmla="*/ 31 h 72"/>
                  <a:gd name="T6" fmla="*/ 46 w 56"/>
                  <a:gd name="T7" fmla="*/ 14 h 72"/>
                  <a:gd name="T8" fmla="*/ 0 w 56"/>
                  <a:gd name="T9" fmla="*/ 1 h 72"/>
                  <a:gd name="T10" fmla="*/ 1 w 56"/>
                  <a:gd name="T11" fmla="*/ 0 h 72"/>
                  <a:gd name="T12" fmla="*/ 0 w 56"/>
                  <a:gd name="T13" fmla="*/ 1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72"/>
                  <a:gd name="T23" fmla="*/ 56 w 56"/>
                  <a:gd name="T24" fmla="*/ 72 h 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72">
                    <a:moveTo>
                      <a:pt x="0" y="1"/>
                    </a:moveTo>
                    <a:lnTo>
                      <a:pt x="23" y="71"/>
                    </a:lnTo>
                    <a:lnTo>
                      <a:pt x="55" y="31"/>
                    </a:lnTo>
                    <a:lnTo>
                      <a:pt x="46" y="1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1" name="Freeform 143"/>
              <p:cNvSpPr>
                <a:spLocks noChangeAspect="1"/>
              </p:cNvSpPr>
              <p:nvPr/>
            </p:nvSpPr>
            <p:spPr bwMode="auto">
              <a:xfrm>
                <a:off x="2119" y="3486"/>
                <a:ext cx="55" cy="70"/>
              </a:xfrm>
              <a:custGeom>
                <a:avLst/>
                <a:gdLst>
                  <a:gd name="T0" fmla="*/ 54 w 55"/>
                  <a:gd name="T1" fmla="*/ 1 h 70"/>
                  <a:gd name="T2" fmla="*/ 31 w 55"/>
                  <a:gd name="T3" fmla="*/ 69 h 70"/>
                  <a:gd name="T4" fmla="*/ 0 w 55"/>
                  <a:gd name="T5" fmla="*/ 31 h 70"/>
                  <a:gd name="T6" fmla="*/ 8 w 55"/>
                  <a:gd name="T7" fmla="*/ 13 h 70"/>
                  <a:gd name="T8" fmla="*/ 54 w 55"/>
                  <a:gd name="T9" fmla="*/ 1 h 70"/>
                  <a:gd name="T10" fmla="*/ 52 w 55"/>
                  <a:gd name="T11" fmla="*/ 0 h 70"/>
                  <a:gd name="T12" fmla="*/ 54 w 55"/>
                  <a:gd name="T13" fmla="*/ 1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70"/>
                  <a:gd name="T23" fmla="*/ 55 w 55"/>
                  <a:gd name="T24" fmla="*/ 70 h 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70">
                    <a:moveTo>
                      <a:pt x="54" y="1"/>
                    </a:moveTo>
                    <a:lnTo>
                      <a:pt x="31" y="69"/>
                    </a:lnTo>
                    <a:lnTo>
                      <a:pt x="0" y="31"/>
                    </a:lnTo>
                    <a:lnTo>
                      <a:pt x="8" y="13"/>
                    </a:lnTo>
                    <a:lnTo>
                      <a:pt x="54" y="1"/>
                    </a:lnTo>
                    <a:lnTo>
                      <a:pt x="52" y="0"/>
                    </a:lnTo>
                    <a:lnTo>
                      <a:pt x="54" y="1"/>
                    </a:lnTo>
                  </a:path>
                </a:pathLst>
              </a:custGeom>
              <a:gradFill rotWithShape="0">
                <a:gsLst>
                  <a:gs pos="0">
                    <a:srgbClr val="4C4C4C"/>
                  </a:gs>
                  <a:gs pos="50000">
                    <a:srgbClr val="BFBFBF"/>
                  </a:gs>
                  <a:gs pos="100000">
                    <a:srgbClr val="4C4C4C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2" name="Freeform 144"/>
              <p:cNvSpPr>
                <a:spLocks noChangeAspect="1"/>
              </p:cNvSpPr>
              <p:nvPr/>
            </p:nvSpPr>
            <p:spPr bwMode="auto">
              <a:xfrm>
                <a:off x="2119" y="3486"/>
                <a:ext cx="57" cy="71"/>
              </a:xfrm>
              <a:custGeom>
                <a:avLst/>
                <a:gdLst>
                  <a:gd name="T0" fmla="*/ 56 w 57"/>
                  <a:gd name="T1" fmla="*/ 1 h 71"/>
                  <a:gd name="T2" fmla="*/ 32 w 57"/>
                  <a:gd name="T3" fmla="*/ 70 h 71"/>
                  <a:gd name="T4" fmla="*/ 0 w 57"/>
                  <a:gd name="T5" fmla="*/ 31 h 71"/>
                  <a:gd name="T6" fmla="*/ 9 w 57"/>
                  <a:gd name="T7" fmla="*/ 14 h 71"/>
                  <a:gd name="T8" fmla="*/ 56 w 57"/>
                  <a:gd name="T9" fmla="*/ 1 h 71"/>
                  <a:gd name="T10" fmla="*/ 54 w 57"/>
                  <a:gd name="T11" fmla="*/ 0 h 71"/>
                  <a:gd name="T12" fmla="*/ 56 w 57"/>
                  <a:gd name="T13" fmla="*/ 1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71"/>
                  <a:gd name="T23" fmla="*/ 57 w 57"/>
                  <a:gd name="T24" fmla="*/ 71 h 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71">
                    <a:moveTo>
                      <a:pt x="56" y="1"/>
                    </a:moveTo>
                    <a:lnTo>
                      <a:pt x="32" y="70"/>
                    </a:lnTo>
                    <a:lnTo>
                      <a:pt x="0" y="31"/>
                    </a:lnTo>
                    <a:lnTo>
                      <a:pt x="9" y="14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6" y="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3" name="Freeform 145"/>
              <p:cNvSpPr>
                <a:spLocks noChangeAspect="1"/>
              </p:cNvSpPr>
              <p:nvPr/>
            </p:nvSpPr>
            <p:spPr bwMode="auto">
              <a:xfrm>
                <a:off x="1879" y="3379"/>
                <a:ext cx="136" cy="119"/>
              </a:xfrm>
              <a:custGeom>
                <a:avLst/>
                <a:gdLst>
                  <a:gd name="T0" fmla="*/ 0 w 136"/>
                  <a:gd name="T1" fmla="*/ 106 h 119"/>
                  <a:gd name="T2" fmla="*/ 45 w 136"/>
                  <a:gd name="T3" fmla="*/ 118 h 119"/>
                  <a:gd name="T4" fmla="*/ 135 w 136"/>
                  <a:gd name="T5" fmla="*/ 27 h 119"/>
                  <a:gd name="T6" fmla="*/ 106 w 136"/>
                  <a:gd name="T7" fmla="*/ 0 h 119"/>
                  <a:gd name="T8" fmla="*/ 1 w 136"/>
                  <a:gd name="T9" fmla="*/ 104 h 119"/>
                  <a:gd name="T10" fmla="*/ 0 w 136"/>
                  <a:gd name="T11" fmla="*/ 106 h 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119"/>
                  <a:gd name="T20" fmla="*/ 136 w 136"/>
                  <a:gd name="T21" fmla="*/ 119 h 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119">
                    <a:moveTo>
                      <a:pt x="0" y="106"/>
                    </a:moveTo>
                    <a:lnTo>
                      <a:pt x="45" y="118"/>
                    </a:lnTo>
                    <a:lnTo>
                      <a:pt x="135" y="27"/>
                    </a:lnTo>
                    <a:lnTo>
                      <a:pt x="106" y="0"/>
                    </a:lnTo>
                    <a:lnTo>
                      <a:pt x="1" y="104"/>
                    </a:lnTo>
                    <a:lnTo>
                      <a:pt x="0" y="106"/>
                    </a:lnTo>
                  </a:path>
                </a:pathLst>
              </a:custGeom>
              <a:gradFill rotWithShape="0">
                <a:gsLst>
                  <a:gs pos="0">
                    <a:srgbClr val="737373"/>
                  </a:gs>
                  <a:gs pos="50000">
                    <a:srgbClr val="BFBFBF"/>
                  </a:gs>
                  <a:gs pos="100000">
                    <a:srgbClr val="737373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4" name="Freeform 146"/>
              <p:cNvSpPr>
                <a:spLocks noChangeAspect="1"/>
              </p:cNvSpPr>
              <p:nvPr/>
            </p:nvSpPr>
            <p:spPr bwMode="auto">
              <a:xfrm>
                <a:off x="1879" y="3379"/>
                <a:ext cx="137" cy="120"/>
              </a:xfrm>
              <a:custGeom>
                <a:avLst/>
                <a:gdLst>
                  <a:gd name="T0" fmla="*/ 0 w 137"/>
                  <a:gd name="T1" fmla="*/ 107 h 120"/>
                  <a:gd name="T2" fmla="*/ 45 w 137"/>
                  <a:gd name="T3" fmla="*/ 119 h 120"/>
                  <a:gd name="T4" fmla="*/ 136 w 137"/>
                  <a:gd name="T5" fmla="*/ 28 h 120"/>
                  <a:gd name="T6" fmla="*/ 107 w 137"/>
                  <a:gd name="T7" fmla="*/ 0 h 120"/>
                  <a:gd name="T8" fmla="*/ 1 w 137"/>
                  <a:gd name="T9" fmla="*/ 105 h 120"/>
                  <a:gd name="T10" fmla="*/ 0 w 137"/>
                  <a:gd name="T11" fmla="*/ 107 h 1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120"/>
                  <a:gd name="T20" fmla="*/ 137 w 137"/>
                  <a:gd name="T21" fmla="*/ 120 h 1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120">
                    <a:moveTo>
                      <a:pt x="0" y="107"/>
                    </a:moveTo>
                    <a:lnTo>
                      <a:pt x="45" y="119"/>
                    </a:lnTo>
                    <a:lnTo>
                      <a:pt x="136" y="28"/>
                    </a:lnTo>
                    <a:lnTo>
                      <a:pt x="107" y="0"/>
                    </a:lnTo>
                    <a:lnTo>
                      <a:pt x="1" y="105"/>
                    </a:lnTo>
                    <a:lnTo>
                      <a:pt x="0" y="107"/>
                    </a:lnTo>
                  </a:path>
                </a:pathLst>
              </a:custGeom>
              <a:gradFill rotWithShape="0">
                <a:gsLst>
                  <a:gs pos="0">
                    <a:srgbClr val="272727"/>
                  </a:gs>
                  <a:gs pos="50000">
                    <a:srgbClr val="C4C4C4"/>
                  </a:gs>
                  <a:gs pos="100000">
                    <a:srgbClr val="272727"/>
                  </a:gs>
                </a:gsLst>
                <a:lin ang="27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5" name="Freeform 147"/>
              <p:cNvSpPr>
                <a:spLocks noChangeAspect="1"/>
              </p:cNvSpPr>
              <p:nvPr/>
            </p:nvSpPr>
            <p:spPr bwMode="auto">
              <a:xfrm>
                <a:off x="2037" y="3379"/>
                <a:ext cx="136" cy="119"/>
              </a:xfrm>
              <a:custGeom>
                <a:avLst/>
                <a:gdLst>
                  <a:gd name="T0" fmla="*/ 135 w 136"/>
                  <a:gd name="T1" fmla="*/ 106 h 119"/>
                  <a:gd name="T2" fmla="*/ 90 w 136"/>
                  <a:gd name="T3" fmla="*/ 118 h 119"/>
                  <a:gd name="T4" fmla="*/ 0 w 136"/>
                  <a:gd name="T5" fmla="*/ 28 h 119"/>
                  <a:gd name="T6" fmla="*/ 28 w 136"/>
                  <a:gd name="T7" fmla="*/ 0 h 119"/>
                  <a:gd name="T8" fmla="*/ 133 w 136"/>
                  <a:gd name="T9" fmla="*/ 104 h 119"/>
                  <a:gd name="T10" fmla="*/ 135 w 136"/>
                  <a:gd name="T11" fmla="*/ 106 h 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119"/>
                  <a:gd name="T20" fmla="*/ 136 w 136"/>
                  <a:gd name="T21" fmla="*/ 119 h 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119">
                    <a:moveTo>
                      <a:pt x="135" y="106"/>
                    </a:moveTo>
                    <a:lnTo>
                      <a:pt x="90" y="118"/>
                    </a:lnTo>
                    <a:lnTo>
                      <a:pt x="0" y="28"/>
                    </a:lnTo>
                    <a:lnTo>
                      <a:pt x="28" y="0"/>
                    </a:lnTo>
                    <a:lnTo>
                      <a:pt x="133" y="104"/>
                    </a:lnTo>
                    <a:lnTo>
                      <a:pt x="135" y="106"/>
                    </a:lnTo>
                  </a:path>
                </a:pathLst>
              </a:custGeom>
              <a:gradFill rotWithShape="0">
                <a:gsLst>
                  <a:gs pos="0">
                    <a:srgbClr val="131313"/>
                  </a:gs>
                  <a:gs pos="50000">
                    <a:srgbClr val="C4C4C4"/>
                  </a:gs>
                  <a:gs pos="100000">
                    <a:srgbClr val="131313"/>
                  </a:gs>
                </a:gsLst>
                <a:lin ang="189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6" name="Freeform 148"/>
              <p:cNvSpPr>
                <a:spLocks noChangeAspect="1"/>
              </p:cNvSpPr>
              <p:nvPr/>
            </p:nvSpPr>
            <p:spPr bwMode="auto">
              <a:xfrm>
                <a:off x="2037" y="3379"/>
                <a:ext cx="138" cy="121"/>
              </a:xfrm>
              <a:custGeom>
                <a:avLst/>
                <a:gdLst>
                  <a:gd name="T0" fmla="*/ 137 w 138"/>
                  <a:gd name="T1" fmla="*/ 108 h 121"/>
                  <a:gd name="T2" fmla="*/ 91 w 138"/>
                  <a:gd name="T3" fmla="*/ 120 h 121"/>
                  <a:gd name="T4" fmla="*/ 0 w 138"/>
                  <a:gd name="T5" fmla="*/ 28 h 121"/>
                  <a:gd name="T6" fmla="*/ 28 w 138"/>
                  <a:gd name="T7" fmla="*/ 0 h 121"/>
                  <a:gd name="T8" fmla="*/ 135 w 138"/>
                  <a:gd name="T9" fmla="*/ 106 h 121"/>
                  <a:gd name="T10" fmla="*/ 137 w 138"/>
                  <a:gd name="T11" fmla="*/ 108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21"/>
                  <a:gd name="T20" fmla="*/ 138 w 138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21">
                    <a:moveTo>
                      <a:pt x="137" y="108"/>
                    </a:moveTo>
                    <a:lnTo>
                      <a:pt x="91" y="120"/>
                    </a:lnTo>
                    <a:lnTo>
                      <a:pt x="0" y="28"/>
                    </a:lnTo>
                    <a:lnTo>
                      <a:pt x="28" y="0"/>
                    </a:lnTo>
                    <a:lnTo>
                      <a:pt x="135" y="106"/>
                    </a:lnTo>
                    <a:lnTo>
                      <a:pt x="137" y="10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7" name="Freeform 149"/>
              <p:cNvSpPr>
                <a:spLocks noChangeAspect="1"/>
              </p:cNvSpPr>
              <p:nvPr/>
            </p:nvSpPr>
            <p:spPr bwMode="auto">
              <a:xfrm>
                <a:off x="1902" y="3518"/>
                <a:ext cx="248" cy="37"/>
              </a:xfrm>
              <a:custGeom>
                <a:avLst/>
                <a:gdLst>
                  <a:gd name="T0" fmla="*/ 0 w 248"/>
                  <a:gd name="T1" fmla="*/ 36 h 37"/>
                  <a:gd name="T2" fmla="*/ 247 w 248"/>
                  <a:gd name="T3" fmla="*/ 36 h 37"/>
                  <a:gd name="T4" fmla="*/ 215 w 248"/>
                  <a:gd name="T5" fmla="*/ 0 h 37"/>
                  <a:gd name="T6" fmla="*/ 30 w 248"/>
                  <a:gd name="T7" fmla="*/ 0 h 37"/>
                  <a:gd name="T8" fmla="*/ 0 w 248"/>
                  <a:gd name="T9" fmla="*/ 36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8"/>
                  <a:gd name="T16" fmla="*/ 0 h 37"/>
                  <a:gd name="T17" fmla="*/ 248 w 248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8" h="37">
                    <a:moveTo>
                      <a:pt x="0" y="36"/>
                    </a:moveTo>
                    <a:lnTo>
                      <a:pt x="247" y="36"/>
                    </a:lnTo>
                    <a:lnTo>
                      <a:pt x="215" y="0"/>
                    </a:lnTo>
                    <a:lnTo>
                      <a:pt x="30" y="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8" name="Freeform 150"/>
              <p:cNvSpPr>
                <a:spLocks noChangeAspect="1"/>
              </p:cNvSpPr>
              <p:nvPr/>
            </p:nvSpPr>
            <p:spPr bwMode="auto">
              <a:xfrm>
                <a:off x="1902" y="3518"/>
                <a:ext cx="250" cy="38"/>
              </a:xfrm>
              <a:custGeom>
                <a:avLst/>
                <a:gdLst>
                  <a:gd name="T0" fmla="*/ 0 w 250"/>
                  <a:gd name="T1" fmla="*/ 37 h 38"/>
                  <a:gd name="T2" fmla="*/ 249 w 250"/>
                  <a:gd name="T3" fmla="*/ 37 h 38"/>
                  <a:gd name="T4" fmla="*/ 216 w 250"/>
                  <a:gd name="T5" fmla="*/ 0 h 38"/>
                  <a:gd name="T6" fmla="*/ 30 w 250"/>
                  <a:gd name="T7" fmla="*/ 0 h 38"/>
                  <a:gd name="T8" fmla="*/ 0 w 250"/>
                  <a:gd name="T9" fmla="*/ 3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0"/>
                  <a:gd name="T16" fmla="*/ 0 h 38"/>
                  <a:gd name="T17" fmla="*/ 250 w 250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0" h="38">
                    <a:moveTo>
                      <a:pt x="0" y="37"/>
                    </a:moveTo>
                    <a:lnTo>
                      <a:pt x="249" y="37"/>
                    </a:lnTo>
                    <a:lnTo>
                      <a:pt x="216" y="0"/>
                    </a:lnTo>
                    <a:lnTo>
                      <a:pt x="30" y="0"/>
                    </a:lnTo>
                    <a:lnTo>
                      <a:pt x="0" y="37"/>
                    </a:lnTo>
                  </a:path>
                </a:pathLst>
              </a:custGeom>
              <a:gradFill rotWithShape="0">
                <a:gsLst>
                  <a:gs pos="0">
                    <a:srgbClr val="3A3A3A"/>
                  </a:gs>
                  <a:gs pos="50000">
                    <a:srgbClr val="C4C4C4"/>
                  </a:gs>
                  <a:gs pos="100000">
                    <a:srgbClr val="3A3A3A"/>
                  </a:gs>
                </a:gsLst>
                <a:lin ang="54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9" name="AutoShape 151"/>
              <p:cNvSpPr>
                <a:spLocks noChangeAspect="1" noChangeArrowheads="1"/>
              </p:cNvSpPr>
              <p:nvPr/>
            </p:nvSpPr>
            <p:spPr bwMode="auto">
              <a:xfrm>
                <a:off x="1987" y="3501"/>
                <a:ext cx="75" cy="71"/>
              </a:xfrm>
              <a:prstGeom prst="roundRect">
                <a:avLst>
                  <a:gd name="adj" fmla="val 9889"/>
                </a:avLst>
              </a:pr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0" name="AutoShape 152"/>
              <p:cNvSpPr>
                <a:spLocks noChangeAspect="1" noChangeArrowheads="1"/>
              </p:cNvSpPr>
              <p:nvPr/>
            </p:nvSpPr>
            <p:spPr bwMode="auto">
              <a:xfrm>
                <a:off x="1991" y="3505"/>
                <a:ext cx="67" cy="63"/>
              </a:xfrm>
              <a:prstGeom prst="roundRect">
                <a:avLst>
                  <a:gd name="adj" fmla="val 9889"/>
                </a:avLst>
              </a:prstGeom>
              <a:noFill/>
              <a:ln w="12700">
                <a:solidFill>
                  <a:srgbClr val="59595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1" name="Freeform 153"/>
              <p:cNvSpPr>
                <a:spLocks noChangeAspect="1"/>
              </p:cNvSpPr>
              <p:nvPr/>
            </p:nvSpPr>
            <p:spPr bwMode="auto">
              <a:xfrm>
                <a:off x="1996" y="3511"/>
                <a:ext cx="59" cy="54"/>
              </a:xfrm>
              <a:custGeom>
                <a:avLst/>
                <a:gdLst>
                  <a:gd name="T0" fmla="*/ 58 w 59"/>
                  <a:gd name="T1" fmla="*/ 26 h 54"/>
                  <a:gd name="T2" fmla="*/ 55 w 59"/>
                  <a:gd name="T3" fmla="*/ 37 h 54"/>
                  <a:gd name="T4" fmla="*/ 49 w 59"/>
                  <a:gd name="T5" fmla="*/ 45 h 54"/>
                  <a:gd name="T6" fmla="*/ 40 w 59"/>
                  <a:gd name="T7" fmla="*/ 50 h 54"/>
                  <a:gd name="T8" fmla="*/ 29 w 59"/>
                  <a:gd name="T9" fmla="*/ 53 h 54"/>
                  <a:gd name="T10" fmla="*/ 17 w 59"/>
                  <a:gd name="T11" fmla="*/ 50 h 54"/>
                  <a:gd name="T12" fmla="*/ 8 w 59"/>
                  <a:gd name="T13" fmla="*/ 45 h 54"/>
                  <a:gd name="T14" fmla="*/ 2 w 59"/>
                  <a:gd name="T15" fmla="*/ 37 h 54"/>
                  <a:gd name="T16" fmla="*/ 0 w 59"/>
                  <a:gd name="T17" fmla="*/ 26 h 54"/>
                  <a:gd name="T18" fmla="*/ 2 w 59"/>
                  <a:gd name="T19" fmla="*/ 15 h 54"/>
                  <a:gd name="T20" fmla="*/ 8 w 59"/>
                  <a:gd name="T21" fmla="*/ 7 h 54"/>
                  <a:gd name="T22" fmla="*/ 17 w 59"/>
                  <a:gd name="T23" fmla="*/ 2 h 54"/>
                  <a:gd name="T24" fmla="*/ 29 w 59"/>
                  <a:gd name="T25" fmla="*/ 0 h 54"/>
                  <a:gd name="T26" fmla="*/ 40 w 59"/>
                  <a:gd name="T27" fmla="*/ 2 h 54"/>
                  <a:gd name="T28" fmla="*/ 49 w 59"/>
                  <a:gd name="T29" fmla="*/ 7 h 54"/>
                  <a:gd name="T30" fmla="*/ 55 w 59"/>
                  <a:gd name="T31" fmla="*/ 15 h 54"/>
                  <a:gd name="T32" fmla="*/ 58 w 59"/>
                  <a:gd name="T33" fmla="*/ 26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9"/>
                  <a:gd name="T52" fmla="*/ 0 h 54"/>
                  <a:gd name="T53" fmla="*/ 59 w 59"/>
                  <a:gd name="T54" fmla="*/ 54 h 5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9" h="54">
                    <a:moveTo>
                      <a:pt x="58" y="26"/>
                    </a:moveTo>
                    <a:lnTo>
                      <a:pt x="55" y="37"/>
                    </a:lnTo>
                    <a:lnTo>
                      <a:pt x="49" y="45"/>
                    </a:lnTo>
                    <a:lnTo>
                      <a:pt x="40" y="50"/>
                    </a:lnTo>
                    <a:lnTo>
                      <a:pt x="29" y="53"/>
                    </a:lnTo>
                    <a:lnTo>
                      <a:pt x="17" y="50"/>
                    </a:lnTo>
                    <a:lnTo>
                      <a:pt x="8" y="45"/>
                    </a:lnTo>
                    <a:lnTo>
                      <a:pt x="2" y="37"/>
                    </a:lnTo>
                    <a:lnTo>
                      <a:pt x="0" y="26"/>
                    </a:lnTo>
                    <a:lnTo>
                      <a:pt x="2" y="15"/>
                    </a:lnTo>
                    <a:lnTo>
                      <a:pt x="8" y="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49" y="7"/>
                    </a:lnTo>
                    <a:lnTo>
                      <a:pt x="55" y="15"/>
                    </a:lnTo>
                    <a:lnTo>
                      <a:pt x="58" y="26"/>
                    </a:lnTo>
                  </a:path>
                </a:pathLst>
              </a:cu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2" name="Freeform 154"/>
              <p:cNvSpPr>
                <a:spLocks noChangeAspect="1"/>
              </p:cNvSpPr>
              <p:nvPr/>
            </p:nvSpPr>
            <p:spPr bwMode="auto">
              <a:xfrm>
                <a:off x="1995" y="3511"/>
                <a:ext cx="60" cy="54"/>
              </a:xfrm>
              <a:custGeom>
                <a:avLst/>
                <a:gdLst>
                  <a:gd name="T0" fmla="*/ 59 w 60"/>
                  <a:gd name="T1" fmla="*/ 26 h 54"/>
                  <a:gd name="T2" fmla="*/ 56 w 60"/>
                  <a:gd name="T3" fmla="*/ 36 h 54"/>
                  <a:gd name="T4" fmla="*/ 50 w 60"/>
                  <a:gd name="T5" fmla="*/ 44 h 54"/>
                  <a:gd name="T6" fmla="*/ 41 w 60"/>
                  <a:gd name="T7" fmla="*/ 50 h 54"/>
                  <a:gd name="T8" fmla="*/ 29 w 60"/>
                  <a:gd name="T9" fmla="*/ 53 h 54"/>
                  <a:gd name="T10" fmla="*/ 17 w 60"/>
                  <a:gd name="T11" fmla="*/ 50 h 54"/>
                  <a:gd name="T12" fmla="*/ 8 w 60"/>
                  <a:gd name="T13" fmla="*/ 44 h 54"/>
                  <a:gd name="T14" fmla="*/ 2 w 60"/>
                  <a:gd name="T15" fmla="*/ 36 h 54"/>
                  <a:gd name="T16" fmla="*/ 0 w 60"/>
                  <a:gd name="T17" fmla="*/ 26 h 54"/>
                  <a:gd name="T18" fmla="*/ 2 w 60"/>
                  <a:gd name="T19" fmla="*/ 16 h 54"/>
                  <a:gd name="T20" fmla="*/ 8 w 60"/>
                  <a:gd name="T21" fmla="*/ 8 h 54"/>
                  <a:gd name="T22" fmla="*/ 17 w 60"/>
                  <a:gd name="T23" fmla="*/ 2 h 54"/>
                  <a:gd name="T24" fmla="*/ 29 w 60"/>
                  <a:gd name="T25" fmla="*/ 0 h 54"/>
                  <a:gd name="T26" fmla="*/ 41 w 60"/>
                  <a:gd name="T27" fmla="*/ 2 h 54"/>
                  <a:gd name="T28" fmla="*/ 50 w 60"/>
                  <a:gd name="T29" fmla="*/ 8 h 54"/>
                  <a:gd name="T30" fmla="*/ 56 w 60"/>
                  <a:gd name="T31" fmla="*/ 16 h 54"/>
                  <a:gd name="T32" fmla="*/ 59 w 60"/>
                  <a:gd name="T33" fmla="*/ 26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0"/>
                  <a:gd name="T52" fmla="*/ 0 h 54"/>
                  <a:gd name="T53" fmla="*/ 60 w 60"/>
                  <a:gd name="T54" fmla="*/ 54 h 5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0" h="54">
                    <a:moveTo>
                      <a:pt x="59" y="26"/>
                    </a:moveTo>
                    <a:lnTo>
                      <a:pt x="56" y="36"/>
                    </a:lnTo>
                    <a:lnTo>
                      <a:pt x="50" y="44"/>
                    </a:lnTo>
                    <a:lnTo>
                      <a:pt x="41" y="50"/>
                    </a:lnTo>
                    <a:lnTo>
                      <a:pt x="29" y="53"/>
                    </a:lnTo>
                    <a:lnTo>
                      <a:pt x="17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0" y="8"/>
                    </a:lnTo>
                    <a:lnTo>
                      <a:pt x="56" y="16"/>
                    </a:lnTo>
                    <a:lnTo>
                      <a:pt x="59" y="26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3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1" y="3574"/>
                <a:ext cx="31" cy="16"/>
              </a:xfrm>
              <a:prstGeom prst="rect">
                <a:avLst/>
              </a:pr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4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1987" y="3309"/>
                <a:ext cx="16" cy="3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5" name="Freeform 157"/>
              <p:cNvSpPr>
                <a:spLocks noChangeAspect="1"/>
              </p:cNvSpPr>
              <p:nvPr/>
            </p:nvSpPr>
            <p:spPr bwMode="auto">
              <a:xfrm>
                <a:off x="1987" y="3309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6 w 17"/>
                  <a:gd name="T3" fmla="*/ 0 h 41"/>
                  <a:gd name="T4" fmla="*/ 16 w 17"/>
                  <a:gd name="T5" fmla="*/ 40 h 41"/>
                  <a:gd name="T6" fmla="*/ 0 w 17"/>
                  <a:gd name="T7" fmla="*/ 40 h 41"/>
                  <a:gd name="T8" fmla="*/ 0 w 17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41"/>
                  <a:gd name="T17" fmla="*/ 17 w 1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41">
                    <a:moveTo>
                      <a:pt x="0" y="0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6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058" y="3309"/>
                <a:ext cx="16" cy="3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7" name="Freeform 159"/>
              <p:cNvSpPr>
                <a:spLocks noChangeAspect="1"/>
              </p:cNvSpPr>
              <p:nvPr/>
            </p:nvSpPr>
            <p:spPr bwMode="auto">
              <a:xfrm>
                <a:off x="2058" y="3309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6 w 17"/>
                  <a:gd name="T3" fmla="*/ 0 h 41"/>
                  <a:gd name="T4" fmla="*/ 16 w 17"/>
                  <a:gd name="T5" fmla="*/ 40 h 41"/>
                  <a:gd name="T6" fmla="*/ 0 w 17"/>
                  <a:gd name="T7" fmla="*/ 40 h 41"/>
                  <a:gd name="T8" fmla="*/ 0 w 17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41"/>
                  <a:gd name="T17" fmla="*/ 17 w 1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41">
                    <a:moveTo>
                      <a:pt x="0" y="0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8" name="Line 160"/>
              <p:cNvSpPr>
                <a:spLocks noChangeAspect="1" noChangeShapeType="1"/>
              </p:cNvSpPr>
              <p:nvPr/>
            </p:nvSpPr>
            <p:spPr bwMode="auto">
              <a:xfrm>
                <a:off x="1996" y="3307"/>
                <a:ext cx="61" cy="0"/>
              </a:xfrm>
              <a:prstGeom prst="line">
                <a:avLst/>
              </a:prstGeom>
              <a:noFill/>
              <a:ln w="12700">
                <a:solidFill>
                  <a:srgbClr val="59595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619" name="Freeform 161"/>
              <p:cNvSpPr>
                <a:spLocks noChangeAspect="1"/>
              </p:cNvSpPr>
              <p:nvPr/>
            </p:nvSpPr>
            <p:spPr bwMode="auto">
              <a:xfrm>
                <a:off x="1995" y="3347"/>
                <a:ext cx="18" cy="32"/>
              </a:xfrm>
              <a:custGeom>
                <a:avLst/>
                <a:gdLst>
                  <a:gd name="T0" fmla="*/ 0 w 18"/>
                  <a:gd name="T1" fmla="*/ 0 h 32"/>
                  <a:gd name="T2" fmla="*/ 6 w 18"/>
                  <a:gd name="T3" fmla="*/ 0 h 32"/>
                  <a:gd name="T4" fmla="*/ 12 w 18"/>
                  <a:gd name="T5" fmla="*/ 1 h 32"/>
                  <a:gd name="T6" fmla="*/ 16 w 18"/>
                  <a:gd name="T7" fmla="*/ 7 h 32"/>
                  <a:gd name="T8" fmla="*/ 17 w 18"/>
                  <a:gd name="T9" fmla="*/ 8 h 32"/>
                  <a:gd name="T10" fmla="*/ 17 w 18"/>
                  <a:gd name="T11" fmla="*/ 10 h 32"/>
                  <a:gd name="T12" fmla="*/ 16 w 18"/>
                  <a:gd name="T13" fmla="*/ 19 h 32"/>
                  <a:gd name="T14" fmla="*/ 14 w 18"/>
                  <a:gd name="T15" fmla="*/ 21 h 32"/>
                  <a:gd name="T16" fmla="*/ 10 w 18"/>
                  <a:gd name="T17" fmla="*/ 26 h 32"/>
                  <a:gd name="T18" fmla="*/ 7 w 18"/>
                  <a:gd name="T19" fmla="*/ 3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"/>
                  <a:gd name="T31" fmla="*/ 0 h 32"/>
                  <a:gd name="T32" fmla="*/ 18 w 18"/>
                  <a:gd name="T33" fmla="*/ 32 h 3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" h="32">
                    <a:moveTo>
                      <a:pt x="0" y="0"/>
                    </a:moveTo>
                    <a:lnTo>
                      <a:pt x="6" y="0"/>
                    </a:lnTo>
                    <a:lnTo>
                      <a:pt x="12" y="1"/>
                    </a:lnTo>
                    <a:lnTo>
                      <a:pt x="16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6" y="19"/>
                    </a:lnTo>
                    <a:lnTo>
                      <a:pt x="14" y="21"/>
                    </a:lnTo>
                    <a:lnTo>
                      <a:pt x="10" y="26"/>
                    </a:lnTo>
                    <a:lnTo>
                      <a:pt x="7" y="3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0" name="Freeform 162"/>
              <p:cNvSpPr>
                <a:spLocks noChangeAspect="1"/>
              </p:cNvSpPr>
              <p:nvPr/>
            </p:nvSpPr>
            <p:spPr bwMode="auto">
              <a:xfrm>
                <a:off x="2041" y="3347"/>
                <a:ext cx="17" cy="31"/>
              </a:xfrm>
              <a:custGeom>
                <a:avLst/>
                <a:gdLst>
                  <a:gd name="T0" fmla="*/ 16 w 17"/>
                  <a:gd name="T1" fmla="*/ 0 h 31"/>
                  <a:gd name="T2" fmla="*/ 10 w 17"/>
                  <a:gd name="T3" fmla="*/ 0 h 31"/>
                  <a:gd name="T4" fmla="*/ 4 w 17"/>
                  <a:gd name="T5" fmla="*/ 1 h 31"/>
                  <a:gd name="T6" fmla="*/ 1 w 17"/>
                  <a:gd name="T7" fmla="*/ 7 h 31"/>
                  <a:gd name="T8" fmla="*/ 0 w 17"/>
                  <a:gd name="T9" fmla="*/ 8 h 31"/>
                  <a:gd name="T10" fmla="*/ 0 w 17"/>
                  <a:gd name="T11" fmla="*/ 9 h 31"/>
                  <a:gd name="T12" fmla="*/ 1 w 17"/>
                  <a:gd name="T13" fmla="*/ 18 h 31"/>
                  <a:gd name="T14" fmla="*/ 1 w 17"/>
                  <a:gd name="T15" fmla="*/ 19 h 31"/>
                  <a:gd name="T16" fmla="*/ 2 w 17"/>
                  <a:gd name="T17" fmla="*/ 21 h 31"/>
                  <a:gd name="T18" fmla="*/ 9 w 17"/>
                  <a:gd name="T19" fmla="*/ 3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31"/>
                  <a:gd name="T32" fmla="*/ 17 w 17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31">
                    <a:moveTo>
                      <a:pt x="16" y="0"/>
                    </a:moveTo>
                    <a:lnTo>
                      <a:pt x="10" y="0"/>
                    </a:lnTo>
                    <a:lnTo>
                      <a:pt x="4" y="1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2" y="21"/>
                    </a:lnTo>
                    <a:lnTo>
                      <a:pt x="9" y="3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1" name="Freeform 163"/>
              <p:cNvSpPr>
                <a:spLocks noChangeAspect="1"/>
              </p:cNvSpPr>
              <p:nvPr/>
            </p:nvSpPr>
            <p:spPr bwMode="auto">
              <a:xfrm>
                <a:off x="2020" y="3333"/>
                <a:ext cx="17" cy="28"/>
              </a:xfrm>
              <a:custGeom>
                <a:avLst/>
                <a:gdLst>
                  <a:gd name="T0" fmla="*/ 0 w 17"/>
                  <a:gd name="T1" fmla="*/ 0 h 28"/>
                  <a:gd name="T2" fmla="*/ 7 w 17"/>
                  <a:gd name="T3" fmla="*/ 27 h 28"/>
                  <a:gd name="T4" fmla="*/ 15 w 17"/>
                  <a:gd name="T5" fmla="*/ 0 h 28"/>
                  <a:gd name="T6" fmla="*/ 16 w 17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8"/>
                  <a:gd name="T14" fmla="*/ 17 w 17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8">
                    <a:moveTo>
                      <a:pt x="0" y="0"/>
                    </a:moveTo>
                    <a:lnTo>
                      <a:pt x="7" y="27"/>
                    </a:lnTo>
                    <a:lnTo>
                      <a:pt x="15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2" name="Line 164"/>
              <p:cNvSpPr>
                <a:spLocks noChangeAspect="1" noChangeShapeType="1"/>
              </p:cNvSpPr>
              <p:nvPr/>
            </p:nvSpPr>
            <p:spPr bwMode="auto">
              <a:xfrm flipH="1">
                <a:off x="2008" y="3316"/>
                <a:ext cx="36" cy="0"/>
              </a:xfrm>
              <a:prstGeom prst="line">
                <a:avLst/>
              </a:prstGeom>
              <a:noFill/>
              <a:ln w="12700">
                <a:solidFill>
                  <a:srgbClr val="59595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623" name="Freeform 165"/>
              <p:cNvSpPr>
                <a:spLocks noChangeAspect="1"/>
              </p:cNvSpPr>
              <p:nvPr/>
            </p:nvSpPr>
            <p:spPr bwMode="auto">
              <a:xfrm>
                <a:off x="2009" y="3573"/>
                <a:ext cx="34" cy="17"/>
              </a:xfrm>
              <a:custGeom>
                <a:avLst/>
                <a:gdLst>
                  <a:gd name="T0" fmla="*/ 0 w 34"/>
                  <a:gd name="T1" fmla="*/ 0 h 17"/>
                  <a:gd name="T2" fmla="*/ 33 w 34"/>
                  <a:gd name="T3" fmla="*/ 0 h 17"/>
                  <a:gd name="T4" fmla="*/ 33 w 34"/>
                  <a:gd name="T5" fmla="*/ 16 h 17"/>
                  <a:gd name="T6" fmla="*/ 0 w 34"/>
                  <a:gd name="T7" fmla="*/ 16 h 17"/>
                  <a:gd name="T8" fmla="*/ 0 w 34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17"/>
                  <a:gd name="T17" fmla="*/ 34 w 3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17">
                    <a:moveTo>
                      <a:pt x="0" y="0"/>
                    </a:moveTo>
                    <a:lnTo>
                      <a:pt x="33" y="0"/>
                    </a:lnTo>
                    <a:lnTo>
                      <a:pt x="33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16" name="Group 166"/>
            <p:cNvGrpSpPr>
              <a:grpSpLocks noChangeAspect="1"/>
            </p:cNvGrpSpPr>
            <p:nvPr/>
          </p:nvGrpSpPr>
          <p:grpSpPr bwMode="auto">
            <a:xfrm>
              <a:off x="2593" y="3658"/>
              <a:ext cx="322" cy="374"/>
              <a:chOff x="752" y="3303"/>
              <a:chExt cx="225" cy="450"/>
            </a:xfrm>
          </p:grpSpPr>
          <p:sp>
            <p:nvSpPr>
              <p:cNvPr id="342" name="Oval 167"/>
              <p:cNvSpPr>
                <a:spLocks noChangeAspect="1" noChangeArrowheads="1"/>
              </p:cNvSpPr>
              <p:nvPr/>
            </p:nvSpPr>
            <p:spPr bwMode="auto">
              <a:xfrm>
                <a:off x="785" y="3473"/>
                <a:ext cx="30" cy="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43" name="Oval 168"/>
              <p:cNvSpPr>
                <a:spLocks noChangeAspect="1" noChangeArrowheads="1"/>
              </p:cNvSpPr>
              <p:nvPr/>
            </p:nvSpPr>
            <p:spPr bwMode="auto">
              <a:xfrm>
                <a:off x="785" y="3438"/>
                <a:ext cx="31" cy="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44" name="Freeform 169"/>
              <p:cNvSpPr>
                <a:spLocks noChangeAspect="1"/>
              </p:cNvSpPr>
              <p:nvPr/>
            </p:nvSpPr>
            <p:spPr bwMode="auto">
              <a:xfrm>
                <a:off x="752" y="3636"/>
                <a:ext cx="81" cy="92"/>
              </a:xfrm>
              <a:custGeom>
                <a:avLst/>
                <a:gdLst>
                  <a:gd name="T0" fmla="*/ 2 w 81"/>
                  <a:gd name="T1" fmla="*/ 39 h 92"/>
                  <a:gd name="T2" fmla="*/ 4 w 81"/>
                  <a:gd name="T3" fmla="*/ 30 h 92"/>
                  <a:gd name="T4" fmla="*/ 8 w 81"/>
                  <a:gd name="T5" fmla="*/ 22 h 92"/>
                  <a:gd name="T6" fmla="*/ 12 w 81"/>
                  <a:gd name="T7" fmla="*/ 16 h 92"/>
                  <a:gd name="T8" fmla="*/ 18 w 81"/>
                  <a:gd name="T9" fmla="*/ 9 h 92"/>
                  <a:gd name="T10" fmla="*/ 23 w 81"/>
                  <a:gd name="T11" fmla="*/ 4 h 92"/>
                  <a:gd name="T12" fmla="*/ 29 w 81"/>
                  <a:gd name="T13" fmla="*/ 1 h 92"/>
                  <a:gd name="T14" fmla="*/ 37 w 81"/>
                  <a:gd name="T15" fmla="*/ 0 h 92"/>
                  <a:gd name="T16" fmla="*/ 42 w 81"/>
                  <a:gd name="T17" fmla="*/ 0 h 92"/>
                  <a:gd name="T18" fmla="*/ 60 w 81"/>
                  <a:gd name="T19" fmla="*/ 2 h 92"/>
                  <a:gd name="T20" fmla="*/ 65 w 81"/>
                  <a:gd name="T21" fmla="*/ 4 h 92"/>
                  <a:gd name="T22" fmla="*/ 70 w 81"/>
                  <a:gd name="T23" fmla="*/ 9 h 92"/>
                  <a:gd name="T24" fmla="*/ 77 w 81"/>
                  <a:gd name="T25" fmla="*/ 20 h 92"/>
                  <a:gd name="T26" fmla="*/ 80 w 81"/>
                  <a:gd name="T27" fmla="*/ 26 h 92"/>
                  <a:gd name="T28" fmla="*/ 80 w 81"/>
                  <a:gd name="T29" fmla="*/ 33 h 92"/>
                  <a:gd name="T30" fmla="*/ 79 w 81"/>
                  <a:gd name="T31" fmla="*/ 50 h 92"/>
                  <a:gd name="T32" fmla="*/ 75 w 81"/>
                  <a:gd name="T33" fmla="*/ 59 h 92"/>
                  <a:gd name="T34" fmla="*/ 72 w 81"/>
                  <a:gd name="T35" fmla="*/ 67 h 92"/>
                  <a:gd name="T36" fmla="*/ 67 w 81"/>
                  <a:gd name="T37" fmla="*/ 74 h 92"/>
                  <a:gd name="T38" fmla="*/ 62 w 81"/>
                  <a:gd name="T39" fmla="*/ 80 h 92"/>
                  <a:gd name="T40" fmla="*/ 56 w 81"/>
                  <a:gd name="T41" fmla="*/ 85 h 92"/>
                  <a:gd name="T42" fmla="*/ 50 w 81"/>
                  <a:gd name="T43" fmla="*/ 89 h 92"/>
                  <a:gd name="T44" fmla="*/ 44 w 81"/>
                  <a:gd name="T45" fmla="*/ 91 h 92"/>
                  <a:gd name="T46" fmla="*/ 37 w 81"/>
                  <a:gd name="T47" fmla="*/ 91 h 92"/>
                  <a:gd name="T48" fmla="*/ 18 w 81"/>
                  <a:gd name="T49" fmla="*/ 87 h 92"/>
                  <a:gd name="T50" fmla="*/ 13 w 81"/>
                  <a:gd name="T51" fmla="*/ 85 h 92"/>
                  <a:gd name="T52" fmla="*/ 9 w 81"/>
                  <a:gd name="T53" fmla="*/ 81 h 92"/>
                  <a:gd name="T54" fmla="*/ 6 w 81"/>
                  <a:gd name="T55" fmla="*/ 76 h 92"/>
                  <a:gd name="T56" fmla="*/ 3 w 81"/>
                  <a:gd name="T57" fmla="*/ 69 h 92"/>
                  <a:gd name="T58" fmla="*/ 0 w 81"/>
                  <a:gd name="T59" fmla="*/ 55 h 92"/>
                  <a:gd name="T60" fmla="*/ 2 w 81"/>
                  <a:gd name="T61" fmla="*/ 39 h 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"/>
                  <a:gd name="T94" fmla="*/ 0 h 92"/>
                  <a:gd name="T95" fmla="*/ 81 w 81"/>
                  <a:gd name="T96" fmla="*/ 92 h 9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" h="92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60" y="2"/>
                    </a:lnTo>
                    <a:lnTo>
                      <a:pt x="65" y="4"/>
                    </a:lnTo>
                    <a:lnTo>
                      <a:pt x="70" y="9"/>
                    </a:lnTo>
                    <a:lnTo>
                      <a:pt x="77" y="20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9" y="50"/>
                    </a:lnTo>
                    <a:lnTo>
                      <a:pt x="75" y="59"/>
                    </a:lnTo>
                    <a:lnTo>
                      <a:pt x="72" y="67"/>
                    </a:lnTo>
                    <a:lnTo>
                      <a:pt x="67" y="74"/>
                    </a:lnTo>
                    <a:lnTo>
                      <a:pt x="62" y="80"/>
                    </a:lnTo>
                    <a:lnTo>
                      <a:pt x="56" y="85"/>
                    </a:lnTo>
                    <a:lnTo>
                      <a:pt x="50" y="89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18" y="87"/>
                    </a:lnTo>
                    <a:lnTo>
                      <a:pt x="13" y="85"/>
                    </a:lnTo>
                    <a:lnTo>
                      <a:pt x="9" y="81"/>
                    </a:lnTo>
                    <a:lnTo>
                      <a:pt x="6" y="76"/>
                    </a:lnTo>
                    <a:lnTo>
                      <a:pt x="3" y="69"/>
                    </a:lnTo>
                    <a:lnTo>
                      <a:pt x="0" y="55"/>
                    </a:lnTo>
                    <a:lnTo>
                      <a:pt x="2" y="3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5" name="Freeform 170"/>
              <p:cNvSpPr>
                <a:spLocks noChangeAspect="1"/>
              </p:cNvSpPr>
              <p:nvPr/>
            </p:nvSpPr>
            <p:spPr bwMode="auto">
              <a:xfrm>
                <a:off x="752" y="3636"/>
                <a:ext cx="81" cy="92"/>
              </a:xfrm>
              <a:custGeom>
                <a:avLst/>
                <a:gdLst>
                  <a:gd name="T0" fmla="*/ 2 w 81"/>
                  <a:gd name="T1" fmla="*/ 39 h 92"/>
                  <a:gd name="T2" fmla="*/ 4 w 81"/>
                  <a:gd name="T3" fmla="*/ 30 h 92"/>
                  <a:gd name="T4" fmla="*/ 8 w 81"/>
                  <a:gd name="T5" fmla="*/ 22 h 92"/>
                  <a:gd name="T6" fmla="*/ 12 w 81"/>
                  <a:gd name="T7" fmla="*/ 16 h 92"/>
                  <a:gd name="T8" fmla="*/ 18 w 81"/>
                  <a:gd name="T9" fmla="*/ 9 h 92"/>
                  <a:gd name="T10" fmla="*/ 23 w 81"/>
                  <a:gd name="T11" fmla="*/ 4 h 92"/>
                  <a:gd name="T12" fmla="*/ 29 w 81"/>
                  <a:gd name="T13" fmla="*/ 1 h 92"/>
                  <a:gd name="T14" fmla="*/ 37 w 81"/>
                  <a:gd name="T15" fmla="*/ 0 h 92"/>
                  <a:gd name="T16" fmla="*/ 42 w 81"/>
                  <a:gd name="T17" fmla="*/ 0 h 92"/>
                  <a:gd name="T18" fmla="*/ 60 w 81"/>
                  <a:gd name="T19" fmla="*/ 2 h 92"/>
                  <a:gd name="T20" fmla="*/ 65 w 81"/>
                  <a:gd name="T21" fmla="*/ 4 h 92"/>
                  <a:gd name="T22" fmla="*/ 70 w 81"/>
                  <a:gd name="T23" fmla="*/ 9 h 92"/>
                  <a:gd name="T24" fmla="*/ 77 w 81"/>
                  <a:gd name="T25" fmla="*/ 20 h 92"/>
                  <a:gd name="T26" fmla="*/ 80 w 81"/>
                  <a:gd name="T27" fmla="*/ 26 h 92"/>
                  <a:gd name="T28" fmla="*/ 80 w 81"/>
                  <a:gd name="T29" fmla="*/ 33 h 92"/>
                  <a:gd name="T30" fmla="*/ 79 w 81"/>
                  <a:gd name="T31" fmla="*/ 50 h 92"/>
                  <a:gd name="T32" fmla="*/ 75 w 81"/>
                  <a:gd name="T33" fmla="*/ 59 h 92"/>
                  <a:gd name="T34" fmla="*/ 72 w 81"/>
                  <a:gd name="T35" fmla="*/ 67 h 92"/>
                  <a:gd name="T36" fmla="*/ 67 w 81"/>
                  <a:gd name="T37" fmla="*/ 74 h 92"/>
                  <a:gd name="T38" fmla="*/ 62 w 81"/>
                  <a:gd name="T39" fmla="*/ 80 h 92"/>
                  <a:gd name="T40" fmla="*/ 56 w 81"/>
                  <a:gd name="T41" fmla="*/ 85 h 92"/>
                  <a:gd name="T42" fmla="*/ 50 w 81"/>
                  <a:gd name="T43" fmla="*/ 89 h 92"/>
                  <a:gd name="T44" fmla="*/ 44 w 81"/>
                  <a:gd name="T45" fmla="*/ 91 h 92"/>
                  <a:gd name="T46" fmla="*/ 37 w 81"/>
                  <a:gd name="T47" fmla="*/ 91 h 92"/>
                  <a:gd name="T48" fmla="*/ 18 w 81"/>
                  <a:gd name="T49" fmla="*/ 87 h 92"/>
                  <a:gd name="T50" fmla="*/ 13 w 81"/>
                  <a:gd name="T51" fmla="*/ 85 h 92"/>
                  <a:gd name="T52" fmla="*/ 9 w 81"/>
                  <a:gd name="T53" fmla="*/ 81 h 92"/>
                  <a:gd name="T54" fmla="*/ 6 w 81"/>
                  <a:gd name="T55" fmla="*/ 76 h 92"/>
                  <a:gd name="T56" fmla="*/ 3 w 81"/>
                  <a:gd name="T57" fmla="*/ 69 h 92"/>
                  <a:gd name="T58" fmla="*/ 0 w 81"/>
                  <a:gd name="T59" fmla="*/ 55 h 92"/>
                  <a:gd name="T60" fmla="*/ 2 w 81"/>
                  <a:gd name="T61" fmla="*/ 39 h 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"/>
                  <a:gd name="T94" fmla="*/ 0 h 92"/>
                  <a:gd name="T95" fmla="*/ 81 w 81"/>
                  <a:gd name="T96" fmla="*/ 92 h 9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" h="92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60" y="2"/>
                    </a:lnTo>
                    <a:lnTo>
                      <a:pt x="65" y="4"/>
                    </a:lnTo>
                    <a:lnTo>
                      <a:pt x="70" y="9"/>
                    </a:lnTo>
                    <a:lnTo>
                      <a:pt x="77" y="20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9" y="50"/>
                    </a:lnTo>
                    <a:lnTo>
                      <a:pt x="75" y="59"/>
                    </a:lnTo>
                    <a:lnTo>
                      <a:pt x="72" y="67"/>
                    </a:lnTo>
                    <a:lnTo>
                      <a:pt x="67" y="74"/>
                    </a:lnTo>
                    <a:lnTo>
                      <a:pt x="62" y="80"/>
                    </a:lnTo>
                    <a:lnTo>
                      <a:pt x="56" y="85"/>
                    </a:lnTo>
                    <a:lnTo>
                      <a:pt x="50" y="89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18" y="87"/>
                    </a:lnTo>
                    <a:lnTo>
                      <a:pt x="13" y="85"/>
                    </a:lnTo>
                    <a:lnTo>
                      <a:pt x="9" y="81"/>
                    </a:lnTo>
                    <a:lnTo>
                      <a:pt x="6" y="76"/>
                    </a:lnTo>
                    <a:lnTo>
                      <a:pt x="3" y="69"/>
                    </a:lnTo>
                    <a:lnTo>
                      <a:pt x="0" y="55"/>
                    </a:lnTo>
                    <a:lnTo>
                      <a:pt x="2" y="3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6" name="Freeform 171"/>
              <p:cNvSpPr>
                <a:spLocks noChangeAspect="1"/>
              </p:cNvSpPr>
              <p:nvPr/>
            </p:nvSpPr>
            <p:spPr bwMode="auto">
              <a:xfrm>
                <a:off x="766" y="3637"/>
                <a:ext cx="66" cy="91"/>
              </a:xfrm>
              <a:custGeom>
                <a:avLst/>
                <a:gdLst>
                  <a:gd name="T0" fmla="*/ 2 w 66"/>
                  <a:gd name="T1" fmla="*/ 39 h 91"/>
                  <a:gd name="T2" fmla="*/ 4 w 66"/>
                  <a:gd name="T3" fmla="*/ 30 h 91"/>
                  <a:gd name="T4" fmla="*/ 8 w 66"/>
                  <a:gd name="T5" fmla="*/ 22 h 91"/>
                  <a:gd name="T6" fmla="*/ 12 w 66"/>
                  <a:gd name="T7" fmla="*/ 15 h 91"/>
                  <a:gd name="T8" fmla="*/ 18 w 66"/>
                  <a:gd name="T9" fmla="*/ 10 h 91"/>
                  <a:gd name="T10" fmla="*/ 23 w 66"/>
                  <a:gd name="T11" fmla="*/ 5 h 91"/>
                  <a:gd name="T12" fmla="*/ 29 w 66"/>
                  <a:gd name="T13" fmla="*/ 1 h 91"/>
                  <a:gd name="T14" fmla="*/ 36 w 66"/>
                  <a:gd name="T15" fmla="*/ 0 h 91"/>
                  <a:gd name="T16" fmla="*/ 42 w 66"/>
                  <a:gd name="T17" fmla="*/ 0 h 91"/>
                  <a:gd name="T18" fmla="*/ 48 w 66"/>
                  <a:gd name="T19" fmla="*/ 1 h 91"/>
                  <a:gd name="T20" fmla="*/ 53 w 66"/>
                  <a:gd name="T21" fmla="*/ 5 h 91"/>
                  <a:gd name="T22" fmla="*/ 58 w 66"/>
                  <a:gd name="T23" fmla="*/ 10 h 91"/>
                  <a:gd name="T24" fmla="*/ 61 w 66"/>
                  <a:gd name="T25" fmla="*/ 15 h 91"/>
                  <a:gd name="T26" fmla="*/ 64 w 66"/>
                  <a:gd name="T27" fmla="*/ 22 h 91"/>
                  <a:gd name="T28" fmla="*/ 65 w 66"/>
                  <a:gd name="T29" fmla="*/ 30 h 91"/>
                  <a:gd name="T30" fmla="*/ 64 w 66"/>
                  <a:gd name="T31" fmla="*/ 48 h 91"/>
                  <a:gd name="T32" fmla="*/ 60 w 66"/>
                  <a:gd name="T33" fmla="*/ 57 h 91"/>
                  <a:gd name="T34" fmla="*/ 57 w 66"/>
                  <a:gd name="T35" fmla="*/ 65 h 91"/>
                  <a:gd name="T36" fmla="*/ 52 w 66"/>
                  <a:gd name="T37" fmla="*/ 73 h 91"/>
                  <a:gd name="T38" fmla="*/ 47 w 66"/>
                  <a:gd name="T39" fmla="*/ 79 h 91"/>
                  <a:gd name="T40" fmla="*/ 41 w 66"/>
                  <a:gd name="T41" fmla="*/ 84 h 91"/>
                  <a:gd name="T42" fmla="*/ 35 w 66"/>
                  <a:gd name="T43" fmla="*/ 88 h 91"/>
                  <a:gd name="T44" fmla="*/ 29 w 66"/>
                  <a:gd name="T45" fmla="*/ 90 h 91"/>
                  <a:gd name="T46" fmla="*/ 23 w 66"/>
                  <a:gd name="T47" fmla="*/ 90 h 91"/>
                  <a:gd name="T48" fmla="*/ 17 w 66"/>
                  <a:gd name="T49" fmla="*/ 88 h 91"/>
                  <a:gd name="T50" fmla="*/ 11 w 66"/>
                  <a:gd name="T51" fmla="*/ 84 h 91"/>
                  <a:gd name="T52" fmla="*/ 7 w 66"/>
                  <a:gd name="T53" fmla="*/ 79 h 91"/>
                  <a:gd name="T54" fmla="*/ 4 w 66"/>
                  <a:gd name="T55" fmla="*/ 73 h 91"/>
                  <a:gd name="T56" fmla="*/ 0 w 66"/>
                  <a:gd name="T57" fmla="*/ 65 h 91"/>
                  <a:gd name="T58" fmla="*/ 0 w 66"/>
                  <a:gd name="T59" fmla="*/ 57 h 91"/>
                  <a:gd name="T60" fmla="*/ 2 w 66"/>
                  <a:gd name="T61" fmla="*/ 39 h 9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6"/>
                  <a:gd name="T94" fmla="*/ 0 h 91"/>
                  <a:gd name="T95" fmla="*/ 66 w 66"/>
                  <a:gd name="T96" fmla="*/ 91 h 91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6" h="91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5"/>
                    </a:lnTo>
                    <a:lnTo>
                      <a:pt x="18" y="10"/>
                    </a:lnTo>
                    <a:lnTo>
                      <a:pt x="23" y="5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1"/>
                    </a:lnTo>
                    <a:lnTo>
                      <a:pt x="53" y="5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4" y="22"/>
                    </a:lnTo>
                    <a:lnTo>
                      <a:pt x="65" y="30"/>
                    </a:lnTo>
                    <a:lnTo>
                      <a:pt x="64" y="48"/>
                    </a:lnTo>
                    <a:lnTo>
                      <a:pt x="60" y="57"/>
                    </a:lnTo>
                    <a:lnTo>
                      <a:pt x="57" y="65"/>
                    </a:lnTo>
                    <a:lnTo>
                      <a:pt x="52" y="73"/>
                    </a:lnTo>
                    <a:lnTo>
                      <a:pt x="47" y="79"/>
                    </a:lnTo>
                    <a:lnTo>
                      <a:pt x="41" y="84"/>
                    </a:lnTo>
                    <a:lnTo>
                      <a:pt x="35" y="88"/>
                    </a:lnTo>
                    <a:lnTo>
                      <a:pt x="29" y="90"/>
                    </a:lnTo>
                    <a:lnTo>
                      <a:pt x="23" y="90"/>
                    </a:lnTo>
                    <a:lnTo>
                      <a:pt x="17" y="88"/>
                    </a:lnTo>
                    <a:lnTo>
                      <a:pt x="11" y="84"/>
                    </a:lnTo>
                    <a:lnTo>
                      <a:pt x="7" y="79"/>
                    </a:lnTo>
                    <a:lnTo>
                      <a:pt x="4" y="73"/>
                    </a:lnTo>
                    <a:lnTo>
                      <a:pt x="0" y="65"/>
                    </a:lnTo>
                    <a:lnTo>
                      <a:pt x="0" y="57"/>
                    </a:lnTo>
                    <a:lnTo>
                      <a:pt x="2" y="3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7" name="Freeform 172"/>
              <p:cNvSpPr>
                <a:spLocks noChangeAspect="1"/>
              </p:cNvSpPr>
              <p:nvPr/>
            </p:nvSpPr>
            <p:spPr bwMode="auto">
              <a:xfrm>
                <a:off x="787" y="3712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2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8" name="Freeform 173"/>
              <p:cNvSpPr>
                <a:spLocks noChangeAspect="1"/>
              </p:cNvSpPr>
              <p:nvPr/>
            </p:nvSpPr>
            <p:spPr bwMode="auto">
              <a:xfrm>
                <a:off x="773" y="3697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2 w 17"/>
                  <a:gd name="T3" fmla="*/ 2 h 17"/>
                  <a:gd name="T4" fmla="*/ 9 w 17"/>
                  <a:gd name="T5" fmla="*/ 0 h 17"/>
                  <a:gd name="T6" fmla="*/ 13 w 17"/>
                  <a:gd name="T7" fmla="*/ 2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2" y="2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9" name="Freeform 174"/>
              <p:cNvSpPr>
                <a:spLocks noChangeAspect="1"/>
              </p:cNvSpPr>
              <p:nvPr/>
            </p:nvSpPr>
            <p:spPr bwMode="auto">
              <a:xfrm>
                <a:off x="773" y="3672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9 h 17"/>
                  <a:gd name="T10" fmla="*/ 13 w 17"/>
                  <a:gd name="T11" fmla="*/ 14 h 17"/>
                  <a:gd name="T12" fmla="*/ 6 w 17"/>
                  <a:gd name="T13" fmla="*/ 16 h 17"/>
                  <a:gd name="T14" fmla="*/ 2 w 17"/>
                  <a:gd name="T15" fmla="*/ 14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9"/>
                    </a:lnTo>
                    <a:lnTo>
                      <a:pt x="13" y="14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0" name="Freeform 175"/>
              <p:cNvSpPr>
                <a:spLocks noChangeAspect="1"/>
              </p:cNvSpPr>
              <p:nvPr/>
            </p:nvSpPr>
            <p:spPr bwMode="auto">
              <a:xfrm>
                <a:off x="787" y="3647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0 w 17"/>
                  <a:gd name="T11" fmla="*/ 12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1" name="Freeform 176"/>
              <p:cNvSpPr>
                <a:spLocks noChangeAspect="1"/>
              </p:cNvSpPr>
              <p:nvPr/>
            </p:nvSpPr>
            <p:spPr bwMode="auto">
              <a:xfrm>
                <a:off x="783" y="3646"/>
                <a:ext cx="146" cy="95"/>
              </a:xfrm>
              <a:custGeom>
                <a:avLst/>
                <a:gdLst>
                  <a:gd name="T0" fmla="*/ 21 w 146"/>
                  <a:gd name="T1" fmla="*/ 60 h 95"/>
                  <a:gd name="T2" fmla="*/ 17 w 146"/>
                  <a:gd name="T3" fmla="*/ 61 h 95"/>
                  <a:gd name="T4" fmla="*/ 15 w 146"/>
                  <a:gd name="T5" fmla="*/ 62 h 95"/>
                  <a:gd name="T6" fmla="*/ 12 w 146"/>
                  <a:gd name="T7" fmla="*/ 62 h 95"/>
                  <a:gd name="T8" fmla="*/ 6 w 146"/>
                  <a:gd name="T9" fmla="*/ 58 h 95"/>
                  <a:gd name="T10" fmla="*/ 2 w 146"/>
                  <a:gd name="T11" fmla="*/ 52 h 95"/>
                  <a:gd name="T12" fmla="*/ 0 w 146"/>
                  <a:gd name="T13" fmla="*/ 43 h 95"/>
                  <a:gd name="T14" fmla="*/ 0 w 146"/>
                  <a:gd name="T15" fmla="*/ 31 h 95"/>
                  <a:gd name="T16" fmla="*/ 6 w 146"/>
                  <a:gd name="T17" fmla="*/ 17 h 95"/>
                  <a:gd name="T18" fmla="*/ 10 w 146"/>
                  <a:gd name="T19" fmla="*/ 12 h 95"/>
                  <a:gd name="T20" fmla="*/ 14 w 146"/>
                  <a:gd name="T21" fmla="*/ 9 h 95"/>
                  <a:gd name="T22" fmla="*/ 16 w 146"/>
                  <a:gd name="T23" fmla="*/ 6 h 95"/>
                  <a:gd name="T24" fmla="*/ 21 w 146"/>
                  <a:gd name="T25" fmla="*/ 4 h 95"/>
                  <a:gd name="T26" fmla="*/ 29 w 146"/>
                  <a:gd name="T27" fmla="*/ 0 h 95"/>
                  <a:gd name="T28" fmla="*/ 130 w 146"/>
                  <a:gd name="T29" fmla="*/ 0 h 95"/>
                  <a:gd name="T30" fmla="*/ 134 w 146"/>
                  <a:gd name="T31" fmla="*/ 0 h 95"/>
                  <a:gd name="T32" fmla="*/ 138 w 146"/>
                  <a:gd name="T33" fmla="*/ 2 h 95"/>
                  <a:gd name="T34" fmla="*/ 142 w 146"/>
                  <a:gd name="T35" fmla="*/ 6 h 95"/>
                  <a:gd name="T36" fmla="*/ 145 w 146"/>
                  <a:gd name="T37" fmla="*/ 10 h 95"/>
                  <a:gd name="T38" fmla="*/ 144 w 146"/>
                  <a:gd name="T39" fmla="*/ 15 h 95"/>
                  <a:gd name="T40" fmla="*/ 140 w 146"/>
                  <a:gd name="T41" fmla="*/ 24 h 95"/>
                  <a:gd name="T42" fmla="*/ 127 w 146"/>
                  <a:gd name="T43" fmla="*/ 49 h 95"/>
                  <a:gd name="T44" fmla="*/ 108 w 146"/>
                  <a:gd name="T45" fmla="*/ 81 h 95"/>
                  <a:gd name="T46" fmla="*/ 101 w 146"/>
                  <a:gd name="T47" fmla="*/ 85 h 95"/>
                  <a:gd name="T48" fmla="*/ 99 w 146"/>
                  <a:gd name="T49" fmla="*/ 87 h 95"/>
                  <a:gd name="T50" fmla="*/ 98 w 146"/>
                  <a:gd name="T51" fmla="*/ 89 h 95"/>
                  <a:gd name="T52" fmla="*/ 88 w 146"/>
                  <a:gd name="T53" fmla="*/ 92 h 95"/>
                  <a:gd name="T54" fmla="*/ 76 w 146"/>
                  <a:gd name="T55" fmla="*/ 94 h 95"/>
                  <a:gd name="T56" fmla="*/ 66 w 146"/>
                  <a:gd name="T57" fmla="*/ 92 h 95"/>
                  <a:gd name="T58" fmla="*/ 59 w 146"/>
                  <a:gd name="T59" fmla="*/ 89 h 95"/>
                  <a:gd name="T60" fmla="*/ 55 w 146"/>
                  <a:gd name="T61" fmla="*/ 89 h 95"/>
                  <a:gd name="T62" fmla="*/ 53 w 146"/>
                  <a:gd name="T63" fmla="*/ 89 h 95"/>
                  <a:gd name="T64" fmla="*/ 49 w 146"/>
                  <a:gd name="T65" fmla="*/ 88 h 95"/>
                  <a:gd name="T66" fmla="*/ 48 w 146"/>
                  <a:gd name="T67" fmla="*/ 85 h 95"/>
                  <a:gd name="T68" fmla="*/ 46 w 146"/>
                  <a:gd name="T69" fmla="*/ 81 h 95"/>
                  <a:gd name="T70" fmla="*/ 45 w 146"/>
                  <a:gd name="T71" fmla="*/ 76 h 95"/>
                  <a:gd name="T72" fmla="*/ 32 w 146"/>
                  <a:gd name="T73" fmla="*/ 69 h 95"/>
                  <a:gd name="T74" fmla="*/ 25 w 146"/>
                  <a:gd name="T75" fmla="*/ 64 h 95"/>
                  <a:gd name="T76" fmla="*/ 21 w 146"/>
                  <a:gd name="T77" fmla="*/ 60 h 9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46"/>
                  <a:gd name="T118" fmla="*/ 0 h 95"/>
                  <a:gd name="T119" fmla="*/ 146 w 146"/>
                  <a:gd name="T120" fmla="*/ 95 h 9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46" h="95">
                    <a:moveTo>
                      <a:pt x="21" y="60"/>
                    </a:moveTo>
                    <a:lnTo>
                      <a:pt x="17" y="61"/>
                    </a:lnTo>
                    <a:lnTo>
                      <a:pt x="15" y="62"/>
                    </a:lnTo>
                    <a:lnTo>
                      <a:pt x="12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6" y="17"/>
                    </a:lnTo>
                    <a:lnTo>
                      <a:pt x="10" y="12"/>
                    </a:lnTo>
                    <a:lnTo>
                      <a:pt x="14" y="9"/>
                    </a:lnTo>
                    <a:lnTo>
                      <a:pt x="16" y="6"/>
                    </a:lnTo>
                    <a:lnTo>
                      <a:pt x="21" y="4"/>
                    </a:lnTo>
                    <a:lnTo>
                      <a:pt x="29" y="0"/>
                    </a:lnTo>
                    <a:lnTo>
                      <a:pt x="130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2" y="6"/>
                    </a:lnTo>
                    <a:lnTo>
                      <a:pt x="145" y="10"/>
                    </a:lnTo>
                    <a:lnTo>
                      <a:pt x="144" y="15"/>
                    </a:lnTo>
                    <a:lnTo>
                      <a:pt x="140" y="24"/>
                    </a:lnTo>
                    <a:lnTo>
                      <a:pt x="127" y="49"/>
                    </a:lnTo>
                    <a:lnTo>
                      <a:pt x="108" y="81"/>
                    </a:lnTo>
                    <a:lnTo>
                      <a:pt x="101" y="85"/>
                    </a:lnTo>
                    <a:lnTo>
                      <a:pt x="99" y="87"/>
                    </a:lnTo>
                    <a:lnTo>
                      <a:pt x="98" y="89"/>
                    </a:lnTo>
                    <a:lnTo>
                      <a:pt x="88" y="92"/>
                    </a:lnTo>
                    <a:lnTo>
                      <a:pt x="76" y="94"/>
                    </a:lnTo>
                    <a:lnTo>
                      <a:pt x="66" y="92"/>
                    </a:lnTo>
                    <a:lnTo>
                      <a:pt x="59" y="89"/>
                    </a:lnTo>
                    <a:lnTo>
                      <a:pt x="55" y="89"/>
                    </a:lnTo>
                    <a:lnTo>
                      <a:pt x="53" y="89"/>
                    </a:lnTo>
                    <a:lnTo>
                      <a:pt x="49" y="88"/>
                    </a:lnTo>
                    <a:lnTo>
                      <a:pt x="48" y="85"/>
                    </a:lnTo>
                    <a:lnTo>
                      <a:pt x="46" y="81"/>
                    </a:lnTo>
                    <a:lnTo>
                      <a:pt x="45" y="76"/>
                    </a:lnTo>
                    <a:lnTo>
                      <a:pt x="32" y="69"/>
                    </a:lnTo>
                    <a:lnTo>
                      <a:pt x="25" y="64"/>
                    </a:lnTo>
                    <a:lnTo>
                      <a:pt x="21" y="60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2" name="Freeform 177"/>
              <p:cNvSpPr>
                <a:spLocks noChangeAspect="1"/>
              </p:cNvSpPr>
              <p:nvPr/>
            </p:nvSpPr>
            <p:spPr bwMode="auto">
              <a:xfrm>
                <a:off x="804" y="3707"/>
                <a:ext cx="89" cy="34"/>
              </a:xfrm>
              <a:custGeom>
                <a:avLst/>
                <a:gdLst>
                  <a:gd name="T0" fmla="*/ 88 w 89"/>
                  <a:gd name="T1" fmla="*/ 20 h 34"/>
                  <a:gd name="T2" fmla="*/ 80 w 89"/>
                  <a:gd name="T3" fmla="*/ 24 h 34"/>
                  <a:gd name="T4" fmla="*/ 79 w 89"/>
                  <a:gd name="T5" fmla="*/ 26 h 34"/>
                  <a:gd name="T6" fmla="*/ 77 w 89"/>
                  <a:gd name="T7" fmla="*/ 28 h 34"/>
                  <a:gd name="T8" fmla="*/ 68 w 89"/>
                  <a:gd name="T9" fmla="*/ 31 h 34"/>
                  <a:gd name="T10" fmla="*/ 56 w 89"/>
                  <a:gd name="T11" fmla="*/ 33 h 34"/>
                  <a:gd name="T12" fmla="*/ 45 w 89"/>
                  <a:gd name="T13" fmla="*/ 31 h 34"/>
                  <a:gd name="T14" fmla="*/ 38 w 89"/>
                  <a:gd name="T15" fmla="*/ 28 h 34"/>
                  <a:gd name="T16" fmla="*/ 34 w 89"/>
                  <a:gd name="T17" fmla="*/ 28 h 34"/>
                  <a:gd name="T18" fmla="*/ 31 w 89"/>
                  <a:gd name="T19" fmla="*/ 28 h 34"/>
                  <a:gd name="T20" fmla="*/ 29 w 89"/>
                  <a:gd name="T21" fmla="*/ 27 h 34"/>
                  <a:gd name="T22" fmla="*/ 26 w 89"/>
                  <a:gd name="T23" fmla="*/ 24 h 34"/>
                  <a:gd name="T24" fmla="*/ 26 w 89"/>
                  <a:gd name="T25" fmla="*/ 20 h 34"/>
                  <a:gd name="T26" fmla="*/ 23 w 89"/>
                  <a:gd name="T27" fmla="*/ 15 h 34"/>
                  <a:gd name="T28" fmla="*/ 11 w 89"/>
                  <a:gd name="T29" fmla="*/ 8 h 34"/>
                  <a:gd name="T30" fmla="*/ 4 w 89"/>
                  <a:gd name="T31" fmla="*/ 4 h 34"/>
                  <a:gd name="T32" fmla="*/ 0 w 89"/>
                  <a:gd name="T33" fmla="*/ 0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9"/>
                  <a:gd name="T52" fmla="*/ 0 h 34"/>
                  <a:gd name="T53" fmla="*/ 89 w 89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9" h="34">
                    <a:moveTo>
                      <a:pt x="88" y="20"/>
                    </a:moveTo>
                    <a:lnTo>
                      <a:pt x="80" y="24"/>
                    </a:lnTo>
                    <a:lnTo>
                      <a:pt x="79" y="26"/>
                    </a:lnTo>
                    <a:lnTo>
                      <a:pt x="77" y="28"/>
                    </a:lnTo>
                    <a:lnTo>
                      <a:pt x="68" y="31"/>
                    </a:lnTo>
                    <a:lnTo>
                      <a:pt x="56" y="33"/>
                    </a:lnTo>
                    <a:lnTo>
                      <a:pt x="45" y="31"/>
                    </a:lnTo>
                    <a:lnTo>
                      <a:pt x="38" y="28"/>
                    </a:lnTo>
                    <a:lnTo>
                      <a:pt x="34" y="28"/>
                    </a:lnTo>
                    <a:lnTo>
                      <a:pt x="31" y="28"/>
                    </a:lnTo>
                    <a:lnTo>
                      <a:pt x="29" y="27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23" y="15"/>
                    </a:lnTo>
                    <a:lnTo>
                      <a:pt x="11" y="8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3" name="Freeform 178"/>
              <p:cNvSpPr>
                <a:spLocks noChangeAspect="1"/>
              </p:cNvSpPr>
              <p:nvPr/>
            </p:nvSpPr>
            <p:spPr bwMode="auto">
              <a:xfrm>
                <a:off x="809" y="3627"/>
                <a:ext cx="109" cy="29"/>
              </a:xfrm>
              <a:custGeom>
                <a:avLst/>
                <a:gdLst>
                  <a:gd name="T0" fmla="*/ 0 w 109"/>
                  <a:gd name="T1" fmla="*/ 19 h 29"/>
                  <a:gd name="T2" fmla="*/ 0 w 109"/>
                  <a:gd name="T3" fmla="*/ 7 h 29"/>
                  <a:gd name="T4" fmla="*/ 7 w 109"/>
                  <a:gd name="T5" fmla="*/ 4 h 29"/>
                  <a:gd name="T6" fmla="*/ 19 w 109"/>
                  <a:gd name="T7" fmla="*/ 2 h 29"/>
                  <a:gd name="T8" fmla="*/ 34 w 109"/>
                  <a:gd name="T9" fmla="*/ 0 h 29"/>
                  <a:gd name="T10" fmla="*/ 53 w 109"/>
                  <a:gd name="T11" fmla="*/ 0 h 29"/>
                  <a:gd name="T12" fmla="*/ 87 w 109"/>
                  <a:gd name="T13" fmla="*/ 2 h 29"/>
                  <a:gd name="T14" fmla="*/ 98 w 109"/>
                  <a:gd name="T15" fmla="*/ 4 h 29"/>
                  <a:gd name="T16" fmla="*/ 107 w 109"/>
                  <a:gd name="T17" fmla="*/ 6 h 29"/>
                  <a:gd name="T18" fmla="*/ 108 w 109"/>
                  <a:gd name="T19" fmla="*/ 19 h 29"/>
                  <a:gd name="T20" fmla="*/ 107 w 109"/>
                  <a:gd name="T21" fmla="*/ 20 h 29"/>
                  <a:gd name="T22" fmla="*/ 103 w 109"/>
                  <a:gd name="T23" fmla="*/ 22 h 29"/>
                  <a:gd name="T24" fmla="*/ 91 w 109"/>
                  <a:gd name="T25" fmla="*/ 25 h 29"/>
                  <a:gd name="T26" fmla="*/ 75 w 109"/>
                  <a:gd name="T27" fmla="*/ 27 h 29"/>
                  <a:gd name="T28" fmla="*/ 53 w 109"/>
                  <a:gd name="T29" fmla="*/ 28 h 29"/>
                  <a:gd name="T30" fmla="*/ 32 w 109"/>
                  <a:gd name="T31" fmla="*/ 27 h 29"/>
                  <a:gd name="T32" fmla="*/ 15 w 109"/>
                  <a:gd name="T33" fmla="*/ 25 h 29"/>
                  <a:gd name="T34" fmla="*/ 9 w 109"/>
                  <a:gd name="T35" fmla="*/ 24 h 29"/>
                  <a:gd name="T36" fmla="*/ 4 w 109"/>
                  <a:gd name="T37" fmla="*/ 22 h 29"/>
                  <a:gd name="T38" fmla="*/ 0 w 109"/>
                  <a:gd name="T39" fmla="*/ 20 h 29"/>
                  <a:gd name="T40" fmla="*/ 0 w 109"/>
                  <a:gd name="T41" fmla="*/ 19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"/>
                  <a:gd name="T64" fmla="*/ 0 h 29"/>
                  <a:gd name="T65" fmla="*/ 109 w 10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" h="29">
                    <a:moveTo>
                      <a:pt x="0" y="19"/>
                    </a:moveTo>
                    <a:lnTo>
                      <a:pt x="0" y="7"/>
                    </a:lnTo>
                    <a:lnTo>
                      <a:pt x="7" y="4"/>
                    </a:lnTo>
                    <a:lnTo>
                      <a:pt x="19" y="2"/>
                    </a:lnTo>
                    <a:lnTo>
                      <a:pt x="34" y="0"/>
                    </a:lnTo>
                    <a:lnTo>
                      <a:pt x="53" y="0"/>
                    </a:lnTo>
                    <a:lnTo>
                      <a:pt x="87" y="2"/>
                    </a:lnTo>
                    <a:lnTo>
                      <a:pt x="98" y="4"/>
                    </a:lnTo>
                    <a:lnTo>
                      <a:pt x="107" y="6"/>
                    </a:lnTo>
                    <a:lnTo>
                      <a:pt x="108" y="19"/>
                    </a:lnTo>
                    <a:lnTo>
                      <a:pt x="107" y="20"/>
                    </a:lnTo>
                    <a:lnTo>
                      <a:pt x="103" y="22"/>
                    </a:lnTo>
                    <a:lnTo>
                      <a:pt x="91" y="25"/>
                    </a:lnTo>
                    <a:lnTo>
                      <a:pt x="75" y="27"/>
                    </a:lnTo>
                    <a:lnTo>
                      <a:pt x="53" y="28"/>
                    </a:lnTo>
                    <a:lnTo>
                      <a:pt x="32" y="27"/>
                    </a:lnTo>
                    <a:lnTo>
                      <a:pt x="15" y="25"/>
                    </a:lnTo>
                    <a:lnTo>
                      <a:pt x="9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1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4" name="Freeform 179"/>
              <p:cNvSpPr>
                <a:spLocks noChangeAspect="1"/>
              </p:cNvSpPr>
              <p:nvPr/>
            </p:nvSpPr>
            <p:spPr bwMode="auto">
              <a:xfrm>
                <a:off x="809" y="3627"/>
                <a:ext cx="109" cy="29"/>
              </a:xfrm>
              <a:custGeom>
                <a:avLst/>
                <a:gdLst>
                  <a:gd name="T0" fmla="*/ 0 w 109"/>
                  <a:gd name="T1" fmla="*/ 19 h 29"/>
                  <a:gd name="T2" fmla="*/ 0 w 109"/>
                  <a:gd name="T3" fmla="*/ 7 h 29"/>
                  <a:gd name="T4" fmla="*/ 7 w 109"/>
                  <a:gd name="T5" fmla="*/ 4 h 29"/>
                  <a:gd name="T6" fmla="*/ 19 w 109"/>
                  <a:gd name="T7" fmla="*/ 2 h 29"/>
                  <a:gd name="T8" fmla="*/ 34 w 109"/>
                  <a:gd name="T9" fmla="*/ 0 h 29"/>
                  <a:gd name="T10" fmla="*/ 53 w 109"/>
                  <a:gd name="T11" fmla="*/ 0 h 29"/>
                  <a:gd name="T12" fmla="*/ 87 w 109"/>
                  <a:gd name="T13" fmla="*/ 2 h 29"/>
                  <a:gd name="T14" fmla="*/ 98 w 109"/>
                  <a:gd name="T15" fmla="*/ 4 h 29"/>
                  <a:gd name="T16" fmla="*/ 107 w 109"/>
                  <a:gd name="T17" fmla="*/ 6 h 29"/>
                  <a:gd name="T18" fmla="*/ 108 w 109"/>
                  <a:gd name="T19" fmla="*/ 19 h 29"/>
                  <a:gd name="T20" fmla="*/ 107 w 109"/>
                  <a:gd name="T21" fmla="*/ 20 h 29"/>
                  <a:gd name="T22" fmla="*/ 103 w 109"/>
                  <a:gd name="T23" fmla="*/ 22 h 29"/>
                  <a:gd name="T24" fmla="*/ 91 w 109"/>
                  <a:gd name="T25" fmla="*/ 25 h 29"/>
                  <a:gd name="T26" fmla="*/ 75 w 109"/>
                  <a:gd name="T27" fmla="*/ 27 h 29"/>
                  <a:gd name="T28" fmla="*/ 53 w 109"/>
                  <a:gd name="T29" fmla="*/ 28 h 29"/>
                  <a:gd name="T30" fmla="*/ 32 w 109"/>
                  <a:gd name="T31" fmla="*/ 27 h 29"/>
                  <a:gd name="T32" fmla="*/ 15 w 109"/>
                  <a:gd name="T33" fmla="*/ 25 h 29"/>
                  <a:gd name="T34" fmla="*/ 9 w 109"/>
                  <a:gd name="T35" fmla="*/ 24 h 29"/>
                  <a:gd name="T36" fmla="*/ 4 w 109"/>
                  <a:gd name="T37" fmla="*/ 22 h 29"/>
                  <a:gd name="T38" fmla="*/ 0 w 109"/>
                  <a:gd name="T39" fmla="*/ 20 h 29"/>
                  <a:gd name="T40" fmla="*/ 0 w 109"/>
                  <a:gd name="T41" fmla="*/ 19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"/>
                  <a:gd name="T64" fmla="*/ 0 h 29"/>
                  <a:gd name="T65" fmla="*/ 109 w 10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" h="29">
                    <a:moveTo>
                      <a:pt x="0" y="19"/>
                    </a:moveTo>
                    <a:lnTo>
                      <a:pt x="0" y="7"/>
                    </a:lnTo>
                    <a:lnTo>
                      <a:pt x="7" y="4"/>
                    </a:lnTo>
                    <a:lnTo>
                      <a:pt x="19" y="2"/>
                    </a:lnTo>
                    <a:lnTo>
                      <a:pt x="34" y="0"/>
                    </a:lnTo>
                    <a:lnTo>
                      <a:pt x="53" y="0"/>
                    </a:lnTo>
                    <a:lnTo>
                      <a:pt x="87" y="2"/>
                    </a:lnTo>
                    <a:lnTo>
                      <a:pt x="98" y="4"/>
                    </a:lnTo>
                    <a:lnTo>
                      <a:pt x="107" y="6"/>
                    </a:lnTo>
                    <a:lnTo>
                      <a:pt x="108" y="19"/>
                    </a:lnTo>
                    <a:lnTo>
                      <a:pt x="107" y="20"/>
                    </a:lnTo>
                    <a:lnTo>
                      <a:pt x="103" y="22"/>
                    </a:lnTo>
                    <a:lnTo>
                      <a:pt x="91" y="25"/>
                    </a:lnTo>
                    <a:lnTo>
                      <a:pt x="75" y="27"/>
                    </a:lnTo>
                    <a:lnTo>
                      <a:pt x="53" y="28"/>
                    </a:lnTo>
                    <a:lnTo>
                      <a:pt x="32" y="27"/>
                    </a:lnTo>
                    <a:lnTo>
                      <a:pt x="15" y="25"/>
                    </a:lnTo>
                    <a:lnTo>
                      <a:pt x="9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5" name="Oval 180"/>
              <p:cNvSpPr>
                <a:spLocks noChangeAspect="1" noChangeArrowheads="1"/>
              </p:cNvSpPr>
              <p:nvPr/>
            </p:nvSpPr>
            <p:spPr bwMode="auto">
              <a:xfrm>
                <a:off x="813" y="3631"/>
                <a:ext cx="100" cy="10"/>
              </a:xfrm>
              <a:prstGeom prst="ellipse">
                <a:avLst/>
              </a:prstGeom>
              <a:solidFill>
                <a:srgbClr val="B3B3B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56" name="Freeform 181"/>
              <p:cNvSpPr>
                <a:spLocks noChangeAspect="1"/>
              </p:cNvSpPr>
              <p:nvPr/>
            </p:nvSpPr>
            <p:spPr bwMode="auto">
              <a:xfrm>
                <a:off x="830" y="3600"/>
                <a:ext cx="64" cy="41"/>
              </a:xfrm>
              <a:custGeom>
                <a:avLst/>
                <a:gdLst>
                  <a:gd name="T0" fmla="*/ 63 w 64"/>
                  <a:gd name="T1" fmla="*/ 35 h 41"/>
                  <a:gd name="T2" fmla="*/ 59 w 64"/>
                  <a:gd name="T3" fmla="*/ 37 h 41"/>
                  <a:gd name="T4" fmla="*/ 53 w 64"/>
                  <a:gd name="T5" fmla="*/ 39 h 41"/>
                  <a:gd name="T6" fmla="*/ 31 w 64"/>
                  <a:gd name="T7" fmla="*/ 40 h 41"/>
                  <a:gd name="T8" fmla="*/ 9 w 64"/>
                  <a:gd name="T9" fmla="*/ 39 h 41"/>
                  <a:gd name="T10" fmla="*/ 2 w 64"/>
                  <a:gd name="T11" fmla="*/ 37 h 41"/>
                  <a:gd name="T12" fmla="*/ 0 w 64"/>
                  <a:gd name="T13" fmla="*/ 35 h 41"/>
                  <a:gd name="T14" fmla="*/ 0 w 64"/>
                  <a:gd name="T15" fmla="*/ 0 h 41"/>
                  <a:gd name="T16" fmla="*/ 62 w 64"/>
                  <a:gd name="T17" fmla="*/ 0 h 41"/>
                  <a:gd name="T18" fmla="*/ 63 w 64"/>
                  <a:gd name="T19" fmla="*/ 35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4"/>
                  <a:gd name="T31" fmla="*/ 0 h 41"/>
                  <a:gd name="T32" fmla="*/ 64 w 64"/>
                  <a:gd name="T33" fmla="*/ 41 h 4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4" h="41">
                    <a:moveTo>
                      <a:pt x="63" y="35"/>
                    </a:moveTo>
                    <a:lnTo>
                      <a:pt x="59" y="37"/>
                    </a:lnTo>
                    <a:lnTo>
                      <a:pt x="53" y="39"/>
                    </a:lnTo>
                    <a:lnTo>
                      <a:pt x="31" y="40"/>
                    </a:lnTo>
                    <a:lnTo>
                      <a:pt x="9" y="39"/>
                    </a:lnTo>
                    <a:lnTo>
                      <a:pt x="2" y="37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62" y="0"/>
                    </a:lnTo>
                    <a:lnTo>
                      <a:pt x="63" y="35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7" name="Freeform 182"/>
              <p:cNvSpPr>
                <a:spLocks noChangeAspect="1"/>
              </p:cNvSpPr>
              <p:nvPr/>
            </p:nvSpPr>
            <p:spPr bwMode="auto">
              <a:xfrm>
                <a:off x="890" y="3656"/>
                <a:ext cx="83" cy="96"/>
              </a:xfrm>
              <a:custGeom>
                <a:avLst/>
                <a:gdLst>
                  <a:gd name="T0" fmla="*/ 0 w 83"/>
                  <a:gd name="T1" fmla="*/ 42 h 96"/>
                  <a:gd name="T2" fmla="*/ 4 w 83"/>
                  <a:gd name="T3" fmla="*/ 32 h 96"/>
                  <a:gd name="T4" fmla="*/ 7 w 83"/>
                  <a:gd name="T5" fmla="*/ 24 h 96"/>
                  <a:gd name="T6" fmla="*/ 17 w 83"/>
                  <a:gd name="T7" fmla="*/ 10 h 96"/>
                  <a:gd name="T8" fmla="*/ 24 w 83"/>
                  <a:gd name="T9" fmla="*/ 5 h 96"/>
                  <a:gd name="T10" fmla="*/ 29 w 83"/>
                  <a:gd name="T11" fmla="*/ 2 h 96"/>
                  <a:gd name="T12" fmla="*/ 37 w 83"/>
                  <a:gd name="T13" fmla="*/ 0 h 96"/>
                  <a:gd name="T14" fmla="*/ 43 w 83"/>
                  <a:gd name="T15" fmla="*/ 0 h 96"/>
                  <a:gd name="T16" fmla="*/ 62 w 83"/>
                  <a:gd name="T17" fmla="*/ 3 h 96"/>
                  <a:gd name="T18" fmla="*/ 67 w 83"/>
                  <a:gd name="T19" fmla="*/ 5 h 96"/>
                  <a:gd name="T20" fmla="*/ 72 w 83"/>
                  <a:gd name="T21" fmla="*/ 9 h 96"/>
                  <a:gd name="T22" fmla="*/ 78 w 83"/>
                  <a:gd name="T23" fmla="*/ 20 h 96"/>
                  <a:gd name="T24" fmla="*/ 81 w 83"/>
                  <a:gd name="T25" fmla="*/ 27 h 96"/>
                  <a:gd name="T26" fmla="*/ 82 w 83"/>
                  <a:gd name="T27" fmla="*/ 36 h 96"/>
                  <a:gd name="T28" fmla="*/ 81 w 83"/>
                  <a:gd name="T29" fmla="*/ 53 h 96"/>
                  <a:gd name="T30" fmla="*/ 77 w 83"/>
                  <a:gd name="T31" fmla="*/ 62 h 96"/>
                  <a:gd name="T32" fmla="*/ 73 w 83"/>
                  <a:gd name="T33" fmla="*/ 71 h 96"/>
                  <a:gd name="T34" fmla="*/ 64 w 83"/>
                  <a:gd name="T35" fmla="*/ 85 h 96"/>
                  <a:gd name="T36" fmla="*/ 57 w 83"/>
                  <a:gd name="T37" fmla="*/ 90 h 96"/>
                  <a:gd name="T38" fmla="*/ 52 w 83"/>
                  <a:gd name="T39" fmla="*/ 93 h 96"/>
                  <a:gd name="T40" fmla="*/ 44 w 83"/>
                  <a:gd name="T41" fmla="*/ 95 h 96"/>
                  <a:gd name="T42" fmla="*/ 38 w 83"/>
                  <a:gd name="T43" fmla="*/ 95 h 96"/>
                  <a:gd name="T44" fmla="*/ 18 w 83"/>
                  <a:gd name="T45" fmla="*/ 92 h 96"/>
                  <a:gd name="T46" fmla="*/ 13 w 83"/>
                  <a:gd name="T47" fmla="*/ 89 h 96"/>
                  <a:gd name="T48" fmla="*/ 8 w 83"/>
                  <a:gd name="T49" fmla="*/ 85 h 96"/>
                  <a:gd name="T50" fmla="*/ 5 w 83"/>
                  <a:gd name="T51" fmla="*/ 80 h 96"/>
                  <a:gd name="T52" fmla="*/ 2 w 83"/>
                  <a:gd name="T53" fmla="*/ 73 h 96"/>
                  <a:gd name="T54" fmla="*/ 0 w 83"/>
                  <a:gd name="T55" fmla="*/ 67 h 96"/>
                  <a:gd name="T56" fmla="*/ 0 w 83"/>
                  <a:gd name="T57" fmla="*/ 59 h 96"/>
                  <a:gd name="T58" fmla="*/ 0 w 83"/>
                  <a:gd name="T59" fmla="*/ 42 h 9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3"/>
                  <a:gd name="T91" fmla="*/ 0 h 96"/>
                  <a:gd name="T92" fmla="*/ 83 w 83"/>
                  <a:gd name="T93" fmla="*/ 96 h 9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3" h="96">
                    <a:moveTo>
                      <a:pt x="0" y="42"/>
                    </a:moveTo>
                    <a:lnTo>
                      <a:pt x="4" y="32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5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0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72" y="9"/>
                    </a:lnTo>
                    <a:lnTo>
                      <a:pt x="78" y="20"/>
                    </a:lnTo>
                    <a:lnTo>
                      <a:pt x="81" y="27"/>
                    </a:lnTo>
                    <a:lnTo>
                      <a:pt x="82" y="36"/>
                    </a:lnTo>
                    <a:lnTo>
                      <a:pt x="81" y="53"/>
                    </a:lnTo>
                    <a:lnTo>
                      <a:pt x="77" y="62"/>
                    </a:lnTo>
                    <a:lnTo>
                      <a:pt x="73" y="71"/>
                    </a:lnTo>
                    <a:lnTo>
                      <a:pt x="64" y="85"/>
                    </a:lnTo>
                    <a:lnTo>
                      <a:pt x="57" y="90"/>
                    </a:lnTo>
                    <a:lnTo>
                      <a:pt x="52" y="93"/>
                    </a:lnTo>
                    <a:lnTo>
                      <a:pt x="44" y="95"/>
                    </a:lnTo>
                    <a:lnTo>
                      <a:pt x="38" y="95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8" y="85"/>
                    </a:lnTo>
                    <a:lnTo>
                      <a:pt x="5" y="80"/>
                    </a:lnTo>
                    <a:lnTo>
                      <a:pt x="2" y="73"/>
                    </a:lnTo>
                    <a:lnTo>
                      <a:pt x="0" y="67"/>
                    </a:lnTo>
                    <a:lnTo>
                      <a:pt x="0" y="59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8" name="Freeform 183"/>
              <p:cNvSpPr>
                <a:spLocks noChangeAspect="1"/>
              </p:cNvSpPr>
              <p:nvPr/>
            </p:nvSpPr>
            <p:spPr bwMode="auto">
              <a:xfrm>
                <a:off x="814" y="3481"/>
                <a:ext cx="79" cy="124"/>
              </a:xfrm>
              <a:custGeom>
                <a:avLst/>
                <a:gdLst>
                  <a:gd name="T0" fmla="*/ 0 w 79"/>
                  <a:gd name="T1" fmla="*/ 106 h 124"/>
                  <a:gd name="T2" fmla="*/ 0 w 79"/>
                  <a:gd name="T3" fmla="*/ 4 h 124"/>
                  <a:gd name="T4" fmla="*/ 22 w 79"/>
                  <a:gd name="T5" fmla="*/ 0 h 124"/>
                  <a:gd name="T6" fmla="*/ 22 w 79"/>
                  <a:gd name="T7" fmla="*/ 100 h 124"/>
                  <a:gd name="T8" fmla="*/ 78 w 79"/>
                  <a:gd name="T9" fmla="*/ 100 h 124"/>
                  <a:gd name="T10" fmla="*/ 77 w 79"/>
                  <a:gd name="T11" fmla="*/ 116 h 124"/>
                  <a:gd name="T12" fmla="*/ 71 w 79"/>
                  <a:gd name="T13" fmla="*/ 119 h 124"/>
                  <a:gd name="T14" fmla="*/ 63 w 79"/>
                  <a:gd name="T15" fmla="*/ 122 h 124"/>
                  <a:gd name="T16" fmla="*/ 50 w 79"/>
                  <a:gd name="T17" fmla="*/ 123 h 124"/>
                  <a:gd name="T18" fmla="*/ 34 w 79"/>
                  <a:gd name="T19" fmla="*/ 122 h 124"/>
                  <a:gd name="T20" fmla="*/ 23 w 79"/>
                  <a:gd name="T21" fmla="*/ 119 h 124"/>
                  <a:gd name="T22" fmla="*/ 14 w 79"/>
                  <a:gd name="T23" fmla="*/ 117 h 124"/>
                  <a:gd name="T24" fmla="*/ 8 w 79"/>
                  <a:gd name="T25" fmla="*/ 114 h 124"/>
                  <a:gd name="T26" fmla="*/ 2 w 79"/>
                  <a:gd name="T27" fmla="*/ 109 h 124"/>
                  <a:gd name="T28" fmla="*/ 0 w 79"/>
                  <a:gd name="T29" fmla="*/ 106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9"/>
                  <a:gd name="T46" fmla="*/ 0 h 124"/>
                  <a:gd name="T47" fmla="*/ 79 w 79"/>
                  <a:gd name="T48" fmla="*/ 124 h 1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9" h="124">
                    <a:moveTo>
                      <a:pt x="0" y="106"/>
                    </a:moveTo>
                    <a:lnTo>
                      <a:pt x="0" y="4"/>
                    </a:lnTo>
                    <a:lnTo>
                      <a:pt x="22" y="0"/>
                    </a:lnTo>
                    <a:lnTo>
                      <a:pt x="22" y="100"/>
                    </a:lnTo>
                    <a:lnTo>
                      <a:pt x="78" y="100"/>
                    </a:lnTo>
                    <a:lnTo>
                      <a:pt x="77" y="116"/>
                    </a:lnTo>
                    <a:lnTo>
                      <a:pt x="71" y="119"/>
                    </a:lnTo>
                    <a:lnTo>
                      <a:pt x="63" y="122"/>
                    </a:lnTo>
                    <a:lnTo>
                      <a:pt x="50" y="123"/>
                    </a:lnTo>
                    <a:lnTo>
                      <a:pt x="34" y="122"/>
                    </a:lnTo>
                    <a:lnTo>
                      <a:pt x="23" y="119"/>
                    </a:lnTo>
                    <a:lnTo>
                      <a:pt x="14" y="117"/>
                    </a:lnTo>
                    <a:lnTo>
                      <a:pt x="8" y="114"/>
                    </a:lnTo>
                    <a:lnTo>
                      <a:pt x="2" y="109"/>
                    </a:lnTo>
                    <a:lnTo>
                      <a:pt x="0" y="106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9" name="Freeform 184"/>
              <p:cNvSpPr>
                <a:spLocks noChangeAspect="1"/>
              </p:cNvSpPr>
              <p:nvPr/>
            </p:nvSpPr>
            <p:spPr bwMode="auto">
              <a:xfrm>
                <a:off x="830" y="3518"/>
                <a:ext cx="17" cy="30"/>
              </a:xfrm>
              <a:custGeom>
                <a:avLst/>
                <a:gdLst>
                  <a:gd name="T0" fmla="*/ 2 w 17"/>
                  <a:gd name="T1" fmla="*/ 0 h 30"/>
                  <a:gd name="T2" fmla="*/ 13 w 17"/>
                  <a:gd name="T3" fmla="*/ 0 h 30"/>
                  <a:gd name="T4" fmla="*/ 16 w 17"/>
                  <a:gd name="T5" fmla="*/ 2 h 30"/>
                  <a:gd name="T6" fmla="*/ 16 w 17"/>
                  <a:gd name="T7" fmla="*/ 28 h 30"/>
                  <a:gd name="T8" fmla="*/ 13 w 17"/>
                  <a:gd name="T9" fmla="*/ 29 h 30"/>
                  <a:gd name="T10" fmla="*/ 2 w 17"/>
                  <a:gd name="T11" fmla="*/ 28 h 30"/>
                  <a:gd name="T12" fmla="*/ 0 w 17"/>
                  <a:gd name="T13" fmla="*/ 26 h 30"/>
                  <a:gd name="T14" fmla="*/ 0 w 17"/>
                  <a:gd name="T15" fmla="*/ 1 h 30"/>
                  <a:gd name="T16" fmla="*/ 2 w 17"/>
                  <a:gd name="T17" fmla="*/ 0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30"/>
                  <a:gd name="T29" fmla="*/ 17 w 17"/>
                  <a:gd name="T30" fmla="*/ 30 h 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30">
                    <a:moveTo>
                      <a:pt x="2" y="0"/>
                    </a:moveTo>
                    <a:lnTo>
                      <a:pt x="13" y="0"/>
                    </a:lnTo>
                    <a:lnTo>
                      <a:pt x="16" y="2"/>
                    </a:lnTo>
                    <a:lnTo>
                      <a:pt x="16" y="28"/>
                    </a:lnTo>
                    <a:lnTo>
                      <a:pt x="13" y="29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0" name="Freeform 185"/>
              <p:cNvSpPr>
                <a:spLocks noChangeAspect="1"/>
              </p:cNvSpPr>
              <p:nvPr/>
            </p:nvSpPr>
            <p:spPr bwMode="auto">
              <a:xfrm>
                <a:off x="825" y="3522"/>
                <a:ext cx="17" cy="25"/>
              </a:xfrm>
              <a:custGeom>
                <a:avLst/>
                <a:gdLst>
                  <a:gd name="T0" fmla="*/ 6 w 17"/>
                  <a:gd name="T1" fmla="*/ 0 h 25"/>
                  <a:gd name="T2" fmla="*/ 12 w 17"/>
                  <a:gd name="T3" fmla="*/ 0 h 25"/>
                  <a:gd name="T4" fmla="*/ 15 w 17"/>
                  <a:gd name="T5" fmla="*/ 1 h 25"/>
                  <a:gd name="T6" fmla="*/ 16 w 17"/>
                  <a:gd name="T7" fmla="*/ 3 h 25"/>
                  <a:gd name="T8" fmla="*/ 16 w 17"/>
                  <a:gd name="T9" fmla="*/ 20 h 25"/>
                  <a:gd name="T10" fmla="*/ 12 w 17"/>
                  <a:gd name="T11" fmla="*/ 22 h 25"/>
                  <a:gd name="T12" fmla="*/ 8 w 17"/>
                  <a:gd name="T13" fmla="*/ 24 h 25"/>
                  <a:gd name="T14" fmla="*/ 6 w 17"/>
                  <a:gd name="T15" fmla="*/ 21 h 25"/>
                  <a:gd name="T16" fmla="*/ 4 w 17"/>
                  <a:gd name="T17" fmla="*/ 20 h 25"/>
                  <a:gd name="T18" fmla="*/ 3 w 17"/>
                  <a:gd name="T19" fmla="*/ 19 h 25"/>
                  <a:gd name="T20" fmla="*/ 0 w 17"/>
                  <a:gd name="T21" fmla="*/ 3 h 25"/>
                  <a:gd name="T22" fmla="*/ 3 w 17"/>
                  <a:gd name="T23" fmla="*/ 0 h 25"/>
                  <a:gd name="T24" fmla="*/ 6 w 17"/>
                  <a:gd name="T25" fmla="*/ 0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25"/>
                  <a:gd name="T41" fmla="*/ 17 w 17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25">
                    <a:moveTo>
                      <a:pt x="6" y="0"/>
                    </a:moveTo>
                    <a:lnTo>
                      <a:pt x="12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20"/>
                    </a:lnTo>
                    <a:lnTo>
                      <a:pt x="12" y="22"/>
                    </a:lnTo>
                    <a:lnTo>
                      <a:pt x="8" y="24"/>
                    </a:lnTo>
                    <a:lnTo>
                      <a:pt x="6" y="21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1" name="Freeform 186"/>
              <p:cNvSpPr>
                <a:spLocks noChangeAspect="1"/>
              </p:cNvSpPr>
              <p:nvPr/>
            </p:nvSpPr>
            <p:spPr bwMode="auto">
              <a:xfrm>
                <a:off x="825" y="3525"/>
                <a:ext cx="17" cy="23"/>
              </a:xfrm>
              <a:custGeom>
                <a:avLst/>
                <a:gdLst>
                  <a:gd name="T0" fmla="*/ 5 w 17"/>
                  <a:gd name="T1" fmla="*/ 0 h 23"/>
                  <a:gd name="T2" fmla="*/ 10 w 17"/>
                  <a:gd name="T3" fmla="*/ 0 h 23"/>
                  <a:gd name="T4" fmla="*/ 16 w 17"/>
                  <a:gd name="T5" fmla="*/ 0 h 23"/>
                  <a:gd name="T6" fmla="*/ 16 w 17"/>
                  <a:gd name="T7" fmla="*/ 3 h 23"/>
                  <a:gd name="T8" fmla="*/ 16 w 17"/>
                  <a:gd name="T9" fmla="*/ 19 h 23"/>
                  <a:gd name="T10" fmla="*/ 16 w 17"/>
                  <a:gd name="T11" fmla="*/ 21 h 23"/>
                  <a:gd name="T12" fmla="*/ 10 w 17"/>
                  <a:gd name="T13" fmla="*/ 22 h 23"/>
                  <a:gd name="T14" fmla="*/ 5 w 17"/>
                  <a:gd name="T15" fmla="*/ 21 h 23"/>
                  <a:gd name="T16" fmla="*/ 0 w 17"/>
                  <a:gd name="T17" fmla="*/ 20 h 23"/>
                  <a:gd name="T18" fmla="*/ 0 w 17"/>
                  <a:gd name="T19" fmla="*/ 18 h 23"/>
                  <a:gd name="T20" fmla="*/ 0 w 17"/>
                  <a:gd name="T21" fmla="*/ 2 h 23"/>
                  <a:gd name="T22" fmla="*/ 0 w 17"/>
                  <a:gd name="T23" fmla="*/ 0 h 23"/>
                  <a:gd name="T24" fmla="*/ 5 w 17"/>
                  <a:gd name="T25" fmla="*/ 0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23"/>
                  <a:gd name="T41" fmla="*/ 17 w 17"/>
                  <a:gd name="T42" fmla="*/ 23 h 2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23">
                    <a:moveTo>
                      <a:pt x="5" y="0"/>
                    </a:moveTo>
                    <a:lnTo>
                      <a:pt x="1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6" y="19"/>
                    </a:lnTo>
                    <a:lnTo>
                      <a:pt x="16" y="21"/>
                    </a:lnTo>
                    <a:lnTo>
                      <a:pt x="10" y="22"/>
                    </a:lnTo>
                    <a:lnTo>
                      <a:pt x="5" y="2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2" name="Freeform 187"/>
              <p:cNvSpPr>
                <a:spLocks noChangeAspect="1"/>
              </p:cNvSpPr>
              <p:nvPr/>
            </p:nvSpPr>
            <p:spPr bwMode="auto">
              <a:xfrm>
                <a:off x="827" y="3579"/>
                <a:ext cx="58" cy="18"/>
              </a:xfrm>
              <a:custGeom>
                <a:avLst/>
                <a:gdLst>
                  <a:gd name="T0" fmla="*/ 57 w 58"/>
                  <a:gd name="T1" fmla="*/ 4 h 18"/>
                  <a:gd name="T2" fmla="*/ 57 w 58"/>
                  <a:gd name="T3" fmla="*/ 11 h 18"/>
                  <a:gd name="T4" fmla="*/ 54 w 58"/>
                  <a:gd name="T5" fmla="*/ 14 h 18"/>
                  <a:gd name="T6" fmla="*/ 49 w 58"/>
                  <a:gd name="T7" fmla="*/ 15 h 18"/>
                  <a:gd name="T8" fmla="*/ 30 w 58"/>
                  <a:gd name="T9" fmla="*/ 17 h 18"/>
                  <a:gd name="T10" fmla="*/ 12 w 58"/>
                  <a:gd name="T11" fmla="*/ 15 h 18"/>
                  <a:gd name="T12" fmla="*/ 7 w 58"/>
                  <a:gd name="T13" fmla="*/ 14 h 18"/>
                  <a:gd name="T14" fmla="*/ 4 w 58"/>
                  <a:gd name="T15" fmla="*/ 11 h 18"/>
                  <a:gd name="T16" fmla="*/ 4 w 58"/>
                  <a:gd name="T17" fmla="*/ 11 h 18"/>
                  <a:gd name="T18" fmla="*/ 4 w 58"/>
                  <a:gd name="T19" fmla="*/ 10 h 18"/>
                  <a:gd name="T20" fmla="*/ 0 w 58"/>
                  <a:gd name="T21" fmla="*/ 9 h 18"/>
                  <a:gd name="T22" fmla="*/ 0 w 58"/>
                  <a:gd name="T23" fmla="*/ 3 h 18"/>
                  <a:gd name="T24" fmla="*/ 8 w 58"/>
                  <a:gd name="T25" fmla="*/ 0 h 18"/>
                  <a:gd name="T26" fmla="*/ 57 w 58"/>
                  <a:gd name="T27" fmla="*/ 4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8"/>
                  <a:gd name="T43" fmla="*/ 0 h 18"/>
                  <a:gd name="T44" fmla="*/ 58 w 5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8" h="18">
                    <a:moveTo>
                      <a:pt x="57" y="4"/>
                    </a:moveTo>
                    <a:lnTo>
                      <a:pt x="57" y="11"/>
                    </a:lnTo>
                    <a:lnTo>
                      <a:pt x="54" y="14"/>
                    </a:lnTo>
                    <a:lnTo>
                      <a:pt x="49" y="15"/>
                    </a:lnTo>
                    <a:lnTo>
                      <a:pt x="30" y="17"/>
                    </a:lnTo>
                    <a:lnTo>
                      <a:pt x="12" y="15"/>
                    </a:lnTo>
                    <a:lnTo>
                      <a:pt x="7" y="14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57" y="4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3" name="AutoShape 188"/>
              <p:cNvSpPr>
                <a:spLocks noChangeAspect="1" noChangeArrowheads="1"/>
              </p:cNvSpPr>
              <p:nvPr/>
            </p:nvSpPr>
            <p:spPr bwMode="auto">
              <a:xfrm>
                <a:off x="857" y="3546"/>
                <a:ext cx="16" cy="22"/>
              </a:xfrm>
              <a:prstGeom prst="roundRect">
                <a:avLst>
                  <a:gd name="adj" fmla="val 37569"/>
                </a:avLst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64" name="AutoShape 189"/>
              <p:cNvSpPr>
                <a:spLocks noChangeAspect="1" noChangeArrowheads="1"/>
              </p:cNvSpPr>
              <p:nvPr/>
            </p:nvSpPr>
            <p:spPr bwMode="auto">
              <a:xfrm>
                <a:off x="861" y="3550"/>
                <a:ext cx="8" cy="15"/>
              </a:xfrm>
              <a:prstGeom prst="roundRect">
                <a:avLst>
                  <a:gd name="adj" fmla="val 33329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65" name="Freeform 190"/>
              <p:cNvSpPr>
                <a:spLocks noChangeAspect="1"/>
              </p:cNvSpPr>
              <p:nvPr/>
            </p:nvSpPr>
            <p:spPr bwMode="auto">
              <a:xfrm>
                <a:off x="833" y="3575"/>
                <a:ext cx="57" cy="17"/>
              </a:xfrm>
              <a:custGeom>
                <a:avLst/>
                <a:gdLst>
                  <a:gd name="T0" fmla="*/ 0 w 57"/>
                  <a:gd name="T1" fmla="*/ 9 h 17"/>
                  <a:gd name="T2" fmla="*/ 2 w 57"/>
                  <a:gd name="T3" fmla="*/ 5 h 17"/>
                  <a:gd name="T4" fmla="*/ 8 w 57"/>
                  <a:gd name="T5" fmla="*/ 3 h 17"/>
                  <a:gd name="T6" fmla="*/ 28 w 57"/>
                  <a:gd name="T7" fmla="*/ 0 h 17"/>
                  <a:gd name="T8" fmla="*/ 47 w 57"/>
                  <a:gd name="T9" fmla="*/ 3 h 17"/>
                  <a:gd name="T10" fmla="*/ 53 w 57"/>
                  <a:gd name="T11" fmla="*/ 5 h 17"/>
                  <a:gd name="T12" fmla="*/ 56 w 57"/>
                  <a:gd name="T13" fmla="*/ 9 h 17"/>
                  <a:gd name="T14" fmla="*/ 53 w 57"/>
                  <a:gd name="T15" fmla="*/ 12 h 17"/>
                  <a:gd name="T16" fmla="*/ 47 w 57"/>
                  <a:gd name="T17" fmla="*/ 14 h 17"/>
                  <a:gd name="T18" fmla="*/ 28 w 57"/>
                  <a:gd name="T19" fmla="*/ 16 h 17"/>
                  <a:gd name="T20" fmla="*/ 8 w 57"/>
                  <a:gd name="T21" fmla="*/ 14 h 17"/>
                  <a:gd name="T22" fmla="*/ 2 w 57"/>
                  <a:gd name="T23" fmla="*/ 12 h 17"/>
                  <a:gd name="T24" fmla="*/ 0 w 57"/>
                  <a:gd name="T25" fmla="*/ 9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"/>
                  <a:gd name="T40" fmla="*/ 0 h 17"/>
                  <a:gd name="T41" fmla="*/ 57 w 5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" h="17">
                    <a:moveTo>
                      <a:pt x="0" y="9"/>
                    </a:moveTo>
                    <a:lnTo>
                      <a:pt x="2" y="5"/>
                    </a:lnTo>
                    <a:lnTo>
                      <a:pt x="8" y="3"/>
                    </a:lnTo>
                    <a:lnTo>
                      <a:pt x="28" y="0"/>
                    </a:lnTo>
                    <a:lnTo>
                      <a:pt x="47" y="3"/>
                    </a:lnTo>
                    <a:lnTo>
                      <a:pt x="53" y="5"/>
                    </a:lnTo>
                    <a:lnTo>
                      <a:pt x="56" y="9"/>
                    </a:lnTo>
                    <a:lnTo>
                      <a:pt x="53" y="12"/>
                    </a:lnTo>
                    <a:lnTo>
                      <a:pt x="47" y="14"/>
                    </a:lnTo>
                    <a:lnTo>
                      <a:pt x="28" y="16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6" name="Freeform 191"/>
              <p:cNvSpPr>
                <a:spLocks noChangeAspect="1"/>
              </p:cNvSpPr>
              <p:nvPr/>
            </p:nvSpPr>
            <p:spPr bwMode="auto">
              <a:xfrm>
                <a:off x="848" y="3491"/>
                <a:ext cx="26" cy="17"/>
              </a:xfrm>
              <a:custGeom>
                <a:avLst/>
                <a:gdLst>
                  <a:gd name="T0" fmla="*/ 24 w 26"/>
                  <a:gd name="T1" fmla="*/ 0 h 17"/>
                  <a:gd name="T2" fmla="*/ 0 w 26"/>
                  <a:gd name="T3" fmla="*/ 0 h 17"/>
                  <a:gd name="T4" fmla="*/ 0 w 26"/>
                  <a:gd name="T5" fmla="*/ 12 h 17"/>
                  <a:gd name="T6" fmla="*/ 6 w 26"/>
                  <a:gd name="T7" fmla="*/ 16 h 17"/>
                  <a:gd name="T8" fmla="*/ 15 w 26"/>
                  <a:gd name="T9" fmla="*/ 16 h 17"/>
                  <a:gd name="T10" fmla="*/ 25 w 26"/>
                  <a:gd name="T11" fmla="*/ 12 h 17"/>
                  <a:gd name="T12" fmla="*/ 24 w 26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6"/>
                  <a:gd name="T22" fmla="*/ 0 h 17"/>
                  <a:gd name="T23" fmla="*/ 26 w 26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6" h="17">
                    <a:moveTo>
                      <a:pt x="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5" y="16"/>
                    </a:lnTo>
                    <a:lnTo>
                      <a:pt x="25" y="12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7" name="Line 192"/>
              <p:cNvSpPr>
                <a:spLocks noChangeAspect="1" noChangeShapeType="1"/>
              </p:cNvSpPr>
              <p:nvPr/>
            </p:nvSpPr>
            <p:spPr bwMode="auto">
              <a:xfrm>
                <a:off x="857" y="349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68" name="Line 193"/>
              <p:cNvSpPr>
                <a:spLocks noChangeAspect="1" noChangeShapeType="1"/>
              </p:cNvSpPr>
              <p:nvPr/>
            </p:nvSpPr>
            <p:spPr bwMode="auto">
              <a:xfrm>
                <a:off x="867" y="3491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69" name="Oval 194"/>
              <p:cNvSpPr>
                <a:spLocks noChangeAspect="1" noChangeArrowheads="1"/>
              </p:cNvSpPr>
              <p:nvPr/>
            </p:nvSpPr>
            <p:spPr bwMode="auto">
              <a:xfrm>
                <a:off x="847" y="3547"/>
                <a:ext cx="29" cy="8"/>
              </a:xfrm>
              <a:prstGeom prst="ellipse">
                <a:avLst/>
              </a:prstGeom>
              <a:solidFill>
                <a:srgbClr val="B3B3B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0" name="Oval 195"/>
              <p:cNvSpPr>
                <a:spLocks noChangeAspect="1" noChangeArrowheads="1"/>
              </p:cNvSpPr>
              <p:nvPr/>
            </p:nvSpPr>
            <p:spPr bwMode="auto">
              <a:xfrm>
                <a:off x="840" y="3580"/>
                <a:ext cx="42" cy="8"/>
              </a:xfrm>
              <a:prstGeom prst="ellipse">
                <a:avLst/>
              </a:prstGeom>
              <a:solidFill>
                <a:srgbClr val="E6E6E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1" name="Freeform 196"/>
              <p:cNvSpPr>
                <a:spLocks noChangeAspect="1"/>
              </p:cNvSpPr>
              <p:nvPr/>
            </p:nvSpPr>
            <p:spPr bwMode="auto">
              <a:xfrm>
                <a:off x="854" y="354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12 w 17"/>
                  <a:gd name="T7" fmla="*/ 16 h 17"/>
                  <a:gd name="T8" fmla="*/ 3 w 17"/>
                  <a:gd name="T9" fmla="*/ 16 h 17"/>
                  <a:gd name="T10" fmla="*/ 0 w 17"/>
                  <a:gd name="T11" fmla="*/ 16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3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2" name="Freeform 197"/>
              <p:cNvSpPr>
                <a:spLocks noChangeAspect="1"/>
              </p:cNvSpPr>
              <p:nvPr/>
            </p:nvSpPr>
            <p:spPr bwMode="auto">
              <a:xfrm>
                <a:off x="857" y="3553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3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861" y="3557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4" name="Freeform 199"/>
              <p:cNvSpPr>
                <a:spLocks noChangeAspect="1"/>
              </p:cNvSpPr>
              <p:nvPr/>
            </p:nvSpPr>
            <p:spPr bwMode="auto">
              <a:xfrm>
                <a:off x="838" y="3588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0 w 17"/>
                  <a:gd name="T3" fmla="*/ 0 h 17"/>
                  <a:gd name="T4" fmla="*/ 13 w 17"/>
                  <a:gd name="T5" fmla="*/ 2 h 17"/>
                  <a:gd name="T6" fmla="*/ 16 w 17"/>
                  <a:gd name="T7" fmla="*/ 5 h 17"/>
                  <a:gd name="T8" fmla="*/ 16 w 17"/>
                  <a:gd name="T9" fmla="*/ 10 h 17"/>
                  <a:gd name="T10" fmla="*/ 13 w 17"/>
                  <a:gd name="T11" fmla="*/ 16 h 17"/>
                  <a:gd name="T12" fmla="*/ 5 w 17"/>
                  <a:gd name="T13" fmla="*/ 16 h 17"/>
                  <a:gd name="T14" fmla="*/ 2 w 17"/>
                  <a:gd name="T15" fmla="*/ 16 h 17"/>
                  <a:gd name="T16" fmla="*/ 0 w 17"/>
                  <a:gd name="T17" fmla="*/ 10 h 17"/>
                  <a:gd name="T18" fmla="*/ 0 w 17"/>
                  <a:gd name="T19" fmla="*/ 5 h 17"/>
                  <a:gd name="T20" fmla="*/ 2 w 17"/>
                  <a:gd name="T21" fmla="*/ 2 h 17"/>
                  <a:gd name="T22" fmla="*/ 5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5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5" y="16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5" name="Freeform 200"/>
              <p:cNvSpPr>
                <a:spLocks noChangeAspect="1"/>
              </p:cNvSpPr>
              <p:nvPr/>
            </p:nvSpPr>
            <p:spPr bwMode="auto">
              <a:xfrm>
                <a:off x="871" y="3587"/>
                <a:ext cx="17" cy="17"/>
              </a:xfrm>
              <a:custGeom>
                <a:avLst/>
                <a:gdLst>
                  <a:gd name="T0" fmla="*/ 5 w 17"/>
                  <a:gd name="T1" fmla="*/ 1 h 17"/>
                  <a:gd name="T2" fmla="*/ 10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12 w 17"/>
                  <a:gd name="T9" fmla="*/ 14 h 17"/>
                  <a:gd name="T10" fmla="*/ 5 w 17"/>
                  <a:gd name="T11" fmla="*/ 16 h 17"/>
                  <a:gd name="T12" fmla="*/ 1 w 17"/>
                  <a:gd name="T13" fmla="*/ 14 h 17"/>
                  <a:gd name="T14" fmla="*/ 0 w 17"/>
                  <a:gd name="T15" fmla="*/ 10 h 17"/>
                  <a:gd name="T16" fmla="*/ 0 w 17"/>
                  <a:gd name="T17" fmla="*/ 5 h 17"/>
                  <a:gd name="T18" fmla="*/ 1 w 17"/>
                  <a:gd name="T19" fmla="*/ 1 h 17"/>
                  <a:gd name="T20" fmla="*/ 5 w 17"/>
                  <a:gd name="T21" fmla="*/ 1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5" y="1"/>
                    </a:moveTo>
                    <a:lnTo>
                      <a:pt x="10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2" y="14"/>
                    </a:lnTo>
                    <a:lnTo>
                      <a:pt x="5" y="16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1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6" name="Freeform 201"/>
              <p:cNvSpPr>
                <a:spLocks noChangeAspect="1"/>
              </p:cNvSpPr>
              <p:nvPr/>
            </p:nvSpPr>
            <p:spPr bwMode="auto">
              <a:xfrm>
                <a:off x="812" y="3477"/>
                <a:ext cx="101" cy="133"/>
              </a:xfrm>
              <a:custGeom>
                <a:avLst/>
                <a:gdLst>
                  <a:gd name="T0" fmla="*/ 72 w 101"/>
                  <a:gd name="T1" fmla="*/ 18 h 133"/>
                  <a:gd name="T2" fmla="*/ 73 w 101"/>
                  <a:gd name="T3" fmla="*/ 24 h 133"/>
                  <a:gd name="T4" fmla="*/ 73 w 101"/>
                  <a:gd name="T5" fmla="*/ 117 h 133"/>
                  <a:gd name="T6" fmla="*/ 72 w 101"/>
                  <a:gd name="T7" fmla="*/ 121 h 133"/>
                  <a:gd name="T8" fmla="*/ 69 w 101"/>
                  <a:gd name="T9" fmla="*/ 122 h 133"/>
                  <a:gd name="T10" fmla="*/ 65 w 101"/>
                  <a:gd name="T11" fmla="*/ 122 h 133"/>
                  <a:gd name="T12" fmla="*/ 52 w 101"/>
                  <a:gd name="T13" fmla="*/ 122 h 133"/>
                  <a:gd name="T14" fmla="*/ 37 w 101"/>
                  <a:gd name="T15" fmla="*/ 122 h 133"/>
                  <a:gd name="T16" fmla="*/ 24 w 101"/>
                  <a:gd name="T17" fmla="*/ 119 h 133"/>
                  <a:gd name="T18" fmla="*/ 18 w 101"/>
                  <a:gd name="T19" fmla="*/ 118 h 133"/>
                  <a:gd name="T20" fmla="*/ 14 w 101"/>
                  <a:gd name="T21" fmla="*/ 116 h 133"/>
                  <a:gd name="T22" fmla="*/ 12 w 101"/>
                  <a:gd name="T23" fmla="*/ 115 h 133"/>
                  <a:gd name="T24" fmla="*/ 9 w 101"/>
                  <a:gd name="T25" fmla="*/ 114 h 133"/>
                  <a:gd name="T26" fmla="*/ 6 w 101"/>
                  <a:gd name="T27" fmla="*/ 113 h 133"/>
                  <a:gd name="T28" fmla="*/ 5 w 101"/>
                  <a:gd name="T29" fmla="*/ 112 h 133"/>
                  <a:gd name="T30" fmla="*/ 4 w 101"/>
                  <a:gd name="T31" fmla="*/ 18 h 133"/>
                  <a:gd name="T32" fmla="*/ 5 w 101"/>
                  <a:gd name="T33" fmla="*/ 15 h 133"/>
                  <a:gd name="T34" fmla="*/ 7 w 101"/>
                  <a:gd name="T35" fmla="*/ 9 h 133"/>
                  <a:gd name="T36" fmla="*/ 9 w 101"/>
                  <a:gd name="T37" fmla="*/ 7 h 133"/>
                  <a:gd name="T38" fmla="*/ 10 w 101"/>
                  <a:gd name="T39" fmla="*/ 7 h 133"/>
                  <a:gd name="T40" fmla="*/ 10 w 101"/>
                  <a:gd name="T41" fmla="*/ 8 h 133"/>
                  <a:gd name="T42" fmla="*/ 96 w 101"/>
                  <a:gd name="T43" fmla="*/ 6 h 133"/>
                  <a:gd name="T44" fmla="*/ 97 w 101"/>
                  <a:gd name="T45" fmla="*/ 10 h 133"/>
                  <a:gd name="T46" fmla="*/ 100 w 101"/>
                  <a:gd name="T47" fmla="*/ 18 h 133"/>
                  <a:gd name="T48" fmla="*/ 100 w 101"/>
                  <a:gd name="T49" fmla="*/ 108 h 133"/>
                  <a:gd name="T50" fmla="*/ 99 w 101"/>
                  <a:gd name="T51" fmla="*/ 113 h 133"/>
                  <a:gd name="T52" fmla="*/ 94 w 101"/>
                  <a:gd name="T53" fmla="*/ 117 h 133"/>
                  <a:gd name="T54" fmla="*/ 88 w 101"/>
                  <a:gd name="T55" fmla="*/ 122 h 133"/>
                  <a:gd name="T56" fmla="*/ 78 w 101"/>
                  <a:gd name="T57" fmla="*/ 127 h 133"/>
                  <a:gd name="T58" fmla="*/ 69 w 101"/>
                  <a:gd name="T59" fmla="*/ 131 h 133"/>
                  <a:gd name="T60" fmla="*/ 61 w 101"/>
                  <a:gd name="T61" fmla="*/ 132 h 133"/>
                  <a:gd name="T62" fmla="*/ 41 w 101"/>
                  <a:gd name="T63" fmla="*/ 131 h 133"/>
                  <a:gd name="T64" fmla="*/ 31 w 101"/>
                  <a:gd name="T65" fmla="*/ 130 h 133"/>
                  <a:gd name="T66" fmla="*/ 24 w 101"/>
                  <a:gd name="T67" fmla="*/ 128 h 133"/>
                  <a:gd name="T68" fmla="*/ 15 w 101"/>
                  <a:gd name="T69" fmla="*/ 124 h 133"/>
                  <a:gd name="T70" fmla="*/ 6 w 101"/>
                  <a:gd name="T71" fmla="*/ 117 h 133"/>
                  <a:gd name="T72" fmla="*/ 2 w 101"/>
                  <a:gd name="T73" fmla="*/ 113 h 133"/>
                  <a:gd name="T74" fmla="*/ 0 w 101"/>
                  <a:gd name="T75" fmla="*/ 108 h 133"/>
                  <a:gd name="T76" fmla="*/ 0 w 101"/>
                  <a:gd name="T77" fmla="*/ 14 h 133"/>
                  <a:gd name="T78" fmla="*/ 0 w 101"/>
                  <a:gd name="T79" fmla="*/ 10 h 133"/>
                  <a:gd name="T80" fmla="*/ 2 w 101"/>
                  <a:gd name="T81" fmla="*/ 8 h 133"/>
                  <a:gd name="T82" fmla="*/ 5 w 101"/>
                  <a:gd name="T83" fmla="*/ 4 h 133"/>
                  <a:gd name="T84" fmla="*/ 14 w 101"/>
                  <a:gd name="T85" fmla="*/ 0 h 133"/>
                  <a:gd name="T86" fmla="*/ 72 w 101"/>
                  <a:gd name="T87" fmla="*/ 18 h 13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1"/>
                  <a:gd name="T133" fmla="*/ 0 h 133"/>
                  <a:gd name="T134" fmla="*/ 101 w 101"/>
                  <a:gd name="T135" fmla="*/ 133 h 13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1" h="133">
                    <a:moveTo>
                      <a:pt x="72" y="18"/>
                    </a:moveTo>
                    <a:lnTo>
                      <a:pt x="73" y="24"/>
                    </a:lnTo>
                    <a:lnTo>
                      <a:pt x="73" y="117"/>
                    </a:lnTo>
                    <a:lnTo>
                      <a:pt x="72" y="121"/>
                    </a:lnTo>
                    <a:lnTo>
                      <a:pt x="69" y="122"/>
                    </a:lnTo>
                    <a:lnTo>
                      <a:pt x="65" y="122"/>
                    </a:lnTo>
                    <a:lnTo>
                      <a:pt x="52" y="122"/>
                    </a:lnTo>
                    <a:lnTo>
                      <a:pt x="37" y="122"/>
                    </a:lnTo>
                    <a:lnTo>
                      <a:pt x="24" y="119"/>
                    </a:lnTo>
                    <a:lnTo>
                      <a:pt x="18" y="118"/>
                    </a:lnTo>
                    <a:lnTo>
                      <a:pt x="14" y="116"/>
                    </a:lnTo>
                    <a:lnTo>
                      <a:pt x="12" y="115"/>
                    </a:lnTo>
                    <a:lnTo>
                      <a:pt x="9" y="114"/>
                    </a:lnTo>
                    <a:lnTo>
                      <a:pt x="6" y="113"/>
                    </a:lnTo>
                    <a:lnTo>
                      <a:pt x="5" y="112"/>
                    </a:lnTo>
                    <a:lnTo>
                      <a:pt x="4" y="18"/>
                    </a:lnTo>
                    <a:lnTo>
                      <a:pt x="5" y="15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6" y="6"/>
                    </a:lnTo>
                    <a:lnTo>
                      <a:pt x="97" y="10"/>
                    </a:lnTo>
                    <a:lnTo>
                      <a:pt x="100" y="18"/>
                    </a:lnTo>
                    <a:lnTo>
                      <a:pt x="100" y="108"/>
                    </a:lnTo>
                    <a:lnTo>
                      <a:pt x="99" y="113"/>
                    </a:lnTo>
                    <a:lnTo>
                      <a:pt x="94" y="117"/>
                    </a:lnTo>
                    <a:lnTo>
                      <a:pt x="88" y="122"/>
                    </a:lnTo>
                    <a:lnTo>
                      <a:pt x="78" y="127"/>
                    </a:lnTo>
                    <a:lnTo>
                      <a:pt x="69" y="131"/>
                    </a:lnTo>
                    <a:lnTo>
                      <a:pt x="61" y="132"/>
                    </a:lnTo>
                    <a:lnTo>
                      <a:pt x="41" y="131"/>
                    </a:lnTo>
                    <a:lnTo>
                      <a:pt x="31" y="130"/>
                    </a:lnTo>
                    <a:lnTo>
                      <a:pt x="24" y="128"/>
                    </a:lnTo>
                    <a:lnTo>
                      <a:pt x="15" y="124"/>
                    </a:lnTo>
                    <a:lnTo>
                      <a:pt x="6" y="117"/>
                    </a:lnTo>
                    <a:lnTo>
                      <a:pt x="2" y="113"/>
                    </a:lnTo>
                    <a:lnTo>
                      <a:pt x="0" y="10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4" y="0"/>
                    </a:lnTo>
                    <a:lnTo>
                      <a:pt x="72" y="18"/>
                    </a:lnTo>
                  </a:path>
                </a:pathLst>
              </a:cu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7" name="Freeform 202"/>
              <p:cNvSpPr>
                <a:spLocks noChangeAspect="1"/>
              </p:cNvSpPr>
              <p:nvPr/>
            </p:nvSpPr>
            <p:spPr bwMode="auto">
              <a:xfrm>
                <a:off x="812" y="3477"/>
                <a:ext cx="101" cy="133"/>
              </a:xfrm>
              <a:custGeom>
                <a:avLst/>
                <a:gdLst>
                  <a:gd name="T0" fmla="*/ 72 w 101"/>
                  <a:gd name="T1" fmla="*/ 18 h 133"/>
                  <a:gd name="T2" fmla="*/ 73 w 101"/>
                  <a:gd name="T3" fmla="*/ 24 h 133"/>
                  <a:gd name="T4" fmla="*/ 73 w 101"/>
                  <a:gd name="T5" fmla="*/ 117 h 133"/>
                  <a:gd name="T6" fmla="*/ 72 w 101"/>
                  <a:gd name="T7" fmla="*/ 121 h 133"/>
                  <a:gd name="T8" fmla="*/ 69 w 101"/>
                  <a:gd name="T9" fmla="*/ 122 h 133"/>
                  <a:gd name="T10" fmla="*/ 65 w 101"/>
                  <a:gd name="T11" fmla="*/ 122 h 133"/>
                  <a:gd name="T12" fmla="*/ 52 w 101"/>
                  <a:gd name="T13" fmla="*/ 122 h 133"/>
                  <a:gd name="T14" fmla="*/ 37 w 101"/>
                  <a:gd name="T15" fmla="*/ 122 h 133"/>
                  <a:gd name="T16" fmla="*/ 24 w 101"/>
                  <a:gd name="T17" fmla="*/ 119 h 133"/>
                  <a:gd name="T18" fmla="*/ 18 w 101"/>
                  <a:gd name="T19" fmla="*/ 118 h 133"/>
                  <a:gd name="T20" fmla="*/ 14 w 101"/>
                  <a:gd name="T21" fmla="*/ 116 h 133"/>
                  <a:gd name="T22" fmla="*/ 12 w 101"/>
                  <a:gd name="T23" fmla="*/ 115 h 133"/>
                  <a:gd name="T24" fmla="*/ 9 w 101"/>
                  <a:gd name="T25" fmla="*/ 114 h 133"/>
                  <a:gd name="T26" fmla="*/ 6 w 101"/>
                  <a:gd name="T27" fmla="*/ 113 h 133"/>
                  <a:gd name="T28" fmla="*/ 5 w 101"/>
                  <a:gd name="T29" fmla="*/ 112 h 133"/>
                  <a:gd name="T30" fmla="*/ 4 w 101"/>
                  <a:gd name="T31" fmla="*/ 18 h 133"/>
                  <a:gd name="T32" fmla="*/ 5 w 101"/>
                  <a:gd name="T33" fmla="*/ 15 h 133"/>
                  <a:gd name="T34" fmla="*/ 7 w 101"/>
                  <a:gd name="T35" fmla="*/ 9 h 133"/>
                  <a:gd name="T36" fmla="*/ 9 w 101"/>
                  <a:gd name="T37" fmla="*/ 7 h 133"/>
                  <a:gd name="T38" fmla="*/ 10 w 101"/>
                  <a:gd name="T39" fmla="*/ 7 h 133"/>
                  <a:gd name="T40" fmla="*/ 10 w 101"/>
                  <a:gd name="T41" fmla="*/ 8 h 133"/>
                  <a:gd name="T42" fmla="*/ 96 w 101"/>
                  <a:gd name="T43" fmla="*/ 6 h 133"/>
                  <a:gd name="T44" fmla="*/ 97 w 101"/>
                  <a:gd name="T45" fmla="*/ 10 h 133"/>
                  <a:gd name="T46" fmla="*/ 100 w 101"/>
                  <a:gd name="T47" fmla="*/ 18 h 133"/>
                  <a:gd name="T48" fmla="*/ 100 w 101"/>
                  <a:gd name="T49" fmla="*/ 108 h 133"/>
                  <a:gd name="T50" fmla="*/ 99 w 101"/>
                  <a:gd name="T51" fmla="*/ 113 h 133"/>
                  <a:gd name="T52" fmla="*/ 94 w 101"/>
                  <a:gd name="T53" fmla="*/ 117 h 133"/>
                  <a:gd name="T54" fmla="*/ 88 w 101"/>
                  <a:gd name="T55" fmla="*/ 122 h 133"/>
                  <a:gd name="T56" fmla="*/ 78 w 101"/>
                  <a:gd name="T57" fmla="*/ 127 h 133"/>
                  <a:gd name="T58" fmla="*/ 69 w 101"/>
                  <a:gd name="T59" fmla="*/ 131 h 133"/>
                  <a:gd name="T60" fmla="*/ 61 w 101"/>
                  <a:gd name="T61" fmla="*/ 132 h 133"/>
                  <a:gd name="T62" fmla="*/ 41 w 101"/>
                  <a:gd name="T63" fmla="*/ 131 h 133"/>
                  <a:gd name="T64" fmla="*/ 31 w 101"/>
                  <a:gd name="T65" fmla="*/ 130 h 133"/>
                  <a:gd name="T66" fmla="*/ 24 w 101"/>
                  <a:gd name="T67" fmla="*/ 128 h 133"/>
                  <a:gd name="T68" fmla="*/ 15 w 101"/>
                  <a:gd name="T69" fmla="*/ 124 h 133"/>
                  <a:gd name="T70" fmla="*/ 6 w 101"/>
                  <a:gd name="T71" fmla="*/ 117 h 133"/>
                  <a:gd name="T72" fmla="*/ 2 w 101"/>
                  <a:gd name="T73" fmla="*/ 113 h 133"/>
                  <a:gd name="T74" fmla="*/ 0 w 101"/>
                  <a:gd name="T75" fmla="*/ 108 h 133"/>
                  <a:gd name="T76" fmla="*/ 0 w 101"/>
                  <a:gd name="T77" fmla="*/ 14 h 133"/>
                  <a:gd name="T78" fmla="*/ 0 w 101"/>
                  <a:gd name="T79" fmla="*/ 10 h 133"/>
                  <a:gd name="T80" fmla="*/ 2 w 101"/>
                  <a:gd name="T81" fmla="*/ 8 h 133"/>
                  <a:gd name="T82" fmla="*/ 5 w 101"/>
                  <a:gd name="T83" fmla="*/ 4 h 133"/>
                  <a:gd name="T84" fmla="*/ 14 w 101"/>
                  <a:gd name="T85" fmla="*/ 0 h 133"/>
                  <a:gd name="T86" fmla="*/ 72 w 101"/>
                  <a:gd name="T87" fmla="*/ 18 h 13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1"/>
                  <a:gd name="T133" fmla="*/ 0 h 133"/>
                  <a:gd name="T134" fmla="*/ 101 w 101"/>
                  <a:gd name="T135" fmla="*/ 133 h 13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1" h="133">
                    <a:moveTo>
                      <a:pt x="72" y="18"/>
                    </a:moveTo>
                    <a:lnTo>
                      <a:pt x="73" y="24"/>
                    </a:lnTo>
                    <a:lnTo>
                      <a:pt x="73" y="117"/>
                    </a:lnTo>
                    <a:lnTo>
                      <a:pt x="72" y="121"/>
                    </a:lnTo>
                    <a:lnTo>
                      <a:pt x="69" y="122"/>
                    </a:lnTo>
                    <a:lnTo>
                      <a:pt x="65" y="122"/>
                    </a:lnTo>
                    <a:lnTo>
                      <a:pt x="52" y="122"/>
                    </a:lnTo>
                    <a:lnTo>
                      <a:pt x="37" y="122"/>
                    </a:lnTo>
                    <a:lnTo>
                      <a:pt x="24" y="119"/>
                    </a:lnTo>
                    <a:lnTo>
                      <a:pt x="18" y="118"/>
                    </a:lnTo>
                    <a:lnTo>
                      <a:pt x="14" y="116"/>
                    </a:lnTo>
                    <a:lnTo>
                      <a:pt x="12" y="115"/>
                    </a:lnTo>
                    <a:lnTo>
                      <a:pt x="9" y="114"/>
                    </a:lnTo>
                    <a:lnTo>
                      <a:pt x="6" y="113"/>
                    </a:lnTo>
                    <a:lnTo>
                      <a:pt x="5" y="112"/>
                    </a:lnTo>
                    <a:lnTo>
                      <a:pt x="4" y="18"/>
                    </a:lnTo>
                    <a:lnTo>
                      <a:pt x="5" y="15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6" y="6"/>
                    </a:lnTo>
                    <a:lnTo>
                      <a:pt x="97" y="10"/>
                    </a:lnTo>
                    <a:lnTo>
                      <a:pt x="100" y="18"/>
                    </a:lnTo>
                    <a:lnTo>
                      <a:pt x="100" y="108"/>
                    </a:lnTo>
                    <a:lnTo>
                      <a:pt x="99" y="113"/>
                    </a:lnTo>
                    <a:lnTo>
                      <a:pt x="94" y="117"/>
                    </a:lnTo>
                    <a:lnTo>
                      <a:pt x="88" y="122"/>
                    </a:lnTo>
                    <a:lnTo>
                      <a:pt x="78" y="127"/>
                    </a:lnTo>
                    <a:lnTo>
                      <a:pt x="69" y="131"/>
                    </a:lnTo>
                    <a:lnTo>
                      <a:pt x="61" y="132"/>
                    </a:lnTo>
                    <a:lnTo>
                      <a:pt x="41" y="131"/>
                    </a:lnTo>
                    <a:lnTo>
                      <a:pt x="31" y="130"/>
                    </a:lnTo>
                    <a:lnTo>
                      <a:pt x="24" y="128"/>
                    </a:lnTo>
                    <a:lnTo>
                      <a:pt x="15" y="124"/>
                    </a:lnTo>
                    <a:lnTo>
                      <a:pt x="6" y="117"/>
                    </a:lnTo>
                    <a:lnTo>
                      <a:pt x="2" y="113"/>
                    </a:lnTo>
                    <a:lnTo>
                      <a:pt x="0" y="10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4" y="0"/>
                    </a:lnTo>
                    <a:lnTo>
                      <a:pt x="72" y="1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8" name="Oval 203"/>
              <p:cNvSpPr>
                <a:spLocks noChangeAspect="1" noChangeArrowheads="1"/>
              </p:cNvSpPr>
              <p:nvPr/>
            </p:nvSpPr>
            <p:spPr bwMode="auto">
              <a:xfrm>
                <a:off x="847" y="3546"/>
                <a:ext cx="29" cy="8"/>
              </a:xfrm>
              <a:prstGeom prst="ellipse">
                <a:avLst/>
              </a:prstGeom>
              <a:solidFill>
                <a:srgbClr val="9999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9" name="Freeform 204"/>
              <p:cNvSpPr>
                <a:spLocks noChangeAspect="1"/>
              </p:cNvSpPr>
              <p:nvPr/>
            </p:nvSpPr>
            <p:spPr bwMode="auto">
              <a:xfrm>
                <a:off x="843" y="3525"/>
                <a:ext cx="36" cy="20"/>
              </a:xfrm>
              <a:custGeom>
                <a:avLst/>
                <a:gdLst>
                  <a:gd name="T0" fmla="*/ 12 w 36"/>
                  <a:gd name="T1" fmla="*/ 19 h 20"/>
                  <a:gd name="T2" fmla="*/ 9 w 36"/>
                  <a:gd name="T3" fmla="*/ 19 h 20"/>
                  <a:gd name="T4" fmla="*/ 0 w 36"/>
                  <a:gd name="T5" fmla="*/ 14 h 20"/>
                  <a:gd name="T6" fmla="*/ 0 w 36"/>
                  <a:gd name="T7" fmla="*/ 6 h 20"/>
                  <a:gd name="T8" fmla="*/ 9 w 36"/>
                  <a:gd name="T9" fmla="*/ 0 h 20"/>
                  <a:gd name="T10" fmla="*/ 26 w 36"/>
                  <a:gd name="T11" fmla="*/ 0 h 20"/>
                  <a:gd name="T12" fmla="*/ 35 w 36"/>
                  <a:gd name="T13" fmla="*/ 5 h 20"/>
                  <a:gd name="T14" fmla="*/ 35 w 36"/>
                  <a:gd name="T15" fmla="*/ 14 h 20"/>
                  <a:gd name="T16" fmla="*/ 26 w 36"/>
                  <a:gd name="T17" fmla="*/ 19 h 20"/>
                  <a:gd name="T18" fmla="*/ 12 w 36"/>
                  <a:gd name="T19" fmla="*/ 19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"/>
                  <a:gd name="T31" fmla="*/ 0 h 20"/>
                  <a:gd name="T32" fmla="*/ 36 w 36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" h="20">
                    <a:moveTo>
                      <a:pt x="12" y="19"/>
                    </a:moveTo>
                    <a:lnTo>
                      <a:pt x="9" y="19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0"/>
                    </a:lnTo>
                    <a:lnTo>
                      <a:pt x="26" y="0"/>
                    </a:lnTo>
                    <a:lnTo>
                      <a:pt x="35" y="5"/>
                    </a:lnTo>
                    <a:lnTo>
                      <a:pt x="35" y="14"/>
                    </a:lnTo>
                    <a:lnTo>
                      <a:pt x="26" y="19"/>
                    </a:lnTo>
                    <a:lnTo>
                      <a:pt x="12" y="19"/>
                    </a:lnTo>
                  </a:path>
                </a:pathLst>
              </a:custGeom>
              <a:solidFill>
                <a:srgbClr val="7F7F7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0" name="Freeform 205"/>
              <p:cNvSpPr>
                <a:spLocks noChangeAspect="1"/>
              </p:cNvSpPr>
              <p:nvPr/>
            </p:nvSpPr>
            <p:spPr bwMode="auto">
              <a:xfrm>
                <a:off x="851" y="3544"/>
                <a:ext cx="23" cy="17"/>
              </a:xfrm>
              <a:custGeom>
                <a:avLst/>
                <a:gdLst>
                  <a:gd name="T0" fmla="*/ 18 w 23"/>
                  <a:gd name="T1" fmla="*/ 0 h 17"/>
                  <a:gd name="T2" fmla="*/ 2 w 23"/>
                  <a:gd name="T3" fmla="*/ 0 h 17"/>
                  <a:gd name="T4" fmla="*/ 0 w 23"/>
                  <a:gd name="T5" fmla="*/ 9 h 17"/>
                  <a:gd name="T6" fmla="*/ 8 w 23"/>
                  <a:gd name="T7" fmla="*/ 16 h 17"/>
                  <a:gd name="T8" fmla="*/ 22 w 23"/>
                  <a:gd name="T9" fmla="*/ 9 h 17"/>
                  <a:gd name="T10" fmla="*/ 18 w 23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17"/>
                  <a:gd name="T20" fmla="*/ 23 w 23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17">
                    <a:moveTo>
                      <a:pt x="18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8" y="16"/>
                    </a:lnTo>
                    <a:lnTo>
                      <a:pt x="22" y="9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7F7F7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1" name="Oval 206"/>
              <p:cNvSpPr>
                <a:spLocks noChangeAspect="1" noChangeArrowheads="1"/>
              </p:cNvSpPr>
              <p:nvPr/>
            </p:nvSpPr>
            <p:spPr bwMode="auto">
              <a:xfrm>
                <a:off x="851" y="3538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2" name="Oval 207"/>
              <p:cNvSpPr>
                <a:spLocks noChangeAspect="1" noChangeArrowheads="1"/>
              </p:cNvSpPr>
              <p:nvPr/>
            </p:nvSpPr>
            <p:spPr bwMode="auto">
              <a:xfrm>
                <a:off x="856" y="3539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3" name="Oval 208"/>
              <p:cNvSpPr>
                <a:spLocks noChangeAspect="1" noChangeArrowheads="1"/>
              </p:cNvSpPr>
              <p:nvPr/>
            </p:nvSpPr>
            <p:spPr bwMode="auto">
              <a:xfrm>
                <a:off x="865" y="3540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4" name="Freeform 209"/>
              <p:cNvSpPr>
                <a:spLocks noChangeAspect="1"/>
              </p:cNvSpPr>
              <p:nvPr/>
            </p:nvSpPr>
            <p:spPr bwMode="auto">
              <a:xfrm>
                <a:off x="865" y="3529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2 w 17"/>
                  <a:gd name="T3" fmla="*/ 0 h 17"/>
                  <a:gd name="T4" fmla="*/ 4 w 17"/>
                  <a:gd name="T5" fmla="*/ 1 h 17"/>
                  <a:gd name="T6" fmla="*/ 1 w 17"/>
                  <a:gd name="T7" fmla="*/ 2 h 17"/>
                  <a:gd name="T8" fmla="*/ 0 w 17"/>
                  <a:gd name="T9" fmla="*/ 13 h 17"/>
                  <a:gd name="T10" fmla="*/ 8 w 17"/>
                  <a:gd name="T11" fmla="*/ 16 h 17"/>
                  <a:gd name="T12" fmla="*/ 16 w 17"/>
                  <a:gd name="T13" fmla="*/ 12 h 17"/>
                  <a:gd name="T14" fmla="*/ 16 w 17"/>
                  <a:gd name="T15" fmla="*/ 2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2"/>
                    </a:moveTo>
                    <a:lnTo>
                      <a:pt x="12" y="0"/>
                    </a:lnTo>
                    <a:lnTo>
                      <a:pt x="4" y="1"/>
                    </a:lnTo>
                    <a:lnTo>
                      <a:pt x="1" y="2"/>
                    </a:lnTo>
                    <a:lnTo>
                      <a:pt x="0" y="13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5" name="Line 210"/>
              <p:cNvSpPr>
                <a:spLocks noChangeAspect="1" noChangeShapeType="1"/>
              </p:cNvSpPr>
              <p:nvPr/>
            </p:nvSpPr>
            <p:spPr bwMode="auto">
              <a:xfrm flipH="1">
                <a:off x="858" y="3541"/>
                <a:ext cx="8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86" name="Oval 211"/>
              <p:cNvSpPr>
                <a:spLocks noChangeAspect="1" noChangeArrowheads="1"/>
              </p:cNvSpPr>
              <p:nvPr/>
            </p:nvSpPr>
            <p:spPr bwMode="auto">
              <a:xfrm>
                <a:off x="833" y="3532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7" name="Oval 212"/>
              <p:cNvSpPr>
                <a:spLocks noChangeAspect="1" noChangeArrowheads="1"/>
              </p:cNvSpPr>
              <p:nvPr/>
            </p:nvSpPr>
            <p:spPr bwMode="auto">
              <a:xfrm>
                <a:off x="833" y="3547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8" name="Line 21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857" y="3525"/>
                <a:ext cx="1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89" name="Line 214"/>
              <p:cNvSpPr>
                <a:spLocks noChangeAspect="1" noChangeShapeType="1"/>
              </p:cNvSpPr>
              <p:nvPr/>
            </p:nvSpPr>
            <p:spPr bwMode="auto">
              <a:xfrm flipV="1">
                <a:off x="833" y="3524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90" name="Freeform 215"/>
              <p:cNvSpPr>
                <a:spLocks noChangeAspect="1"/>
              </p:cNvSpPr>
              <p:nvPr/>
            </p:nvSpPr>
            <p:spPr bwMode="auto">
              <a:xfrm>
                <a:off x="832" y="3596"/>
                <a:ext cx="18" cy="17"/>
              </a:xfrm>
              <a:custGeom>
                <a:avLst/>
                <a:gdLst>
                  <a:gd name="T0" fmla="*/ 4 w 18"/>
                  <a:gd name="T1" fmla="*/ 0 h 17"/>
                  <a:gd name="T2" fmla="*/ 13 w 18"/>
                  <a:gd name="T3" fmla="*/ 2 h 17"/>
                  <a:gd name="T4" fmla="*/ 17 w 18"/>
                  <a:gd name="T5" fmla="*/ 5 h 17"/>
                  <a:gd name="T6" fmla="*/ 16 w 18"/>
                  <a:gd name="T7" fmla="*/ 13 h 17"/>
                  <a:gd name="T8" fmla="*/ 13 w 18"/>
                  <a:gd name="T9" fmla="*/ 16 h 17"/>
                  <a:gd name="T10" fmla="*/ 4 w 18"/>
                  <a:gd name="T11" fmla="*/ 14 h 17"/>
                  <a:gd name="T12" fmla="*/ 3 w 18"/>
                  <a:gd name="T13" fmla="*/ 12 h 17"/>
                  <a:gd name="T14" fmla="*/ 0 w 18"/>
                  <a:gd name="T15" fmla="*/ 5 h 17"/>
                  <a:gd name="T16" fmla="*/ 4 w 18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7"/>
                  <a:gd name="T29" fmla="*/ 18 w 18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7">
                    <a:moveTo>
                      <a:pt x="4" y="0"/>
                    </a:moveTo>
                    <a:lnTo>
                      <a:pt x="13" y="2"/>
                    </a:lnTo>
                    <a:lnTo>
                      <a:pt x="17" y="5"/>
                    </a:lnTo>
                    <a:lnTo>
                      <a:pt x="16" y="13"/>
                    </a:lnTo>
                    <a:lnTo>
                      <a:pt x="13" y="16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1" name="Freeform 216"/>
              <p:cNvSpPr>
                <a:spLocks noChangeAspect="1"/>
              </p:cNvSpPr>
              <p:nvPr/>
            </p:nvSpPr>
            <p:spPr bwMode="auto">
              <a:xfrm>
                <a:off x="831" y="3600"/>
                <a:ext cx="17" cy="17"/>
              </a:xfrm>
              <a:custGeom>
                <a:avLst/>
                <a:gdLst>
                  <a:gd name="T0" fmla="*/ 2 w 17"/>
                  <a:gd name="T1" fmla="*/ 0 h 17"/>
                  <a:gd name="T2" fmla="*/ 13 w 17"/>
                  <a:gd name="T3" fmla="*/ 2 h 17"/>
                  <a:gd name="T4" fmla="*/ 16 w 17"/>
                  <a:gd name="T5" fmla="*/ 6 h 17"/>
                  <a:gd name="T6" fmla="*/ 16 w 17"/>
                  <a:gd name="T7" fmla="*/ 13 h 17"/>
                  <a:gd name="T8" fmla="*/ 13 w 17"/>
                  <a:gd name="T9" fmla="*/ 16 h 17"/>
                  <a:gd name="T10" fmla="*/ 2 w 17"/>
                  <a:gd name="T11" fmla="*/ 13 h 17"/>
                  <a:gd name="T12" fmla="*/ 0 w 17"/>
                  <a:gd name="T13" fmla="*/ 9 h 17"/>
                  <a:gd name="T14" fmla="*/ 0 w 17"/>
                  <a:gd name="T15" fmla="*/ 2 h 17"/>
                  <a:gd name="T16" fmla="*/ 2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2" y="0"/>
                    </a:moveTo>
                    <a:lnTo>
                      <a:pt x="13" y="2"/>
                    </a:lnTo>
                    <a:lnTo>
                      <a:pt x="16" y="6"/>
                    </a:lnTo>
                    <a:lnTo>
                      <a:pt x="16" y="13"/>
                    </a:lnTo>
                    <a:lnTo>
                      <a:pt x="13" y="16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2" name="Oval 217"/>
              <p:cNvSpPr>
                <a:spLocks noChangeAspect="1" noChangeArrowheads="1"/>
              </p:cNvSpPr>
              <p:nvPr/>
            </p:nvSpPr>
            <p:spPr bwMode="auto">
              <a:xfrm>
                <a:off x="856" y="3528"/>
                <a:ext cx="10" cy="8"/>
              </a:xfrm>
              <a:prstGeom prst="ellipse">
                <a:avLst/>
              </a:prstGeom>
              <a:solidFill>
                <a:srgbClr val="9999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3" name="AutoShape 218"/>
              <p:cNvSpPr>
                <a:spLocks noChangeAspect="1" noChangeArrowheads="1"/>
              </p:cNvSpPr>
              <p:nvPr/>
            </p:nvSpPr>
            <p:spPr bwMode="auto">
              <a:xfrm>
                <a:off x="854" y="3505"/>
                <a:ext cx="16" cy="20"/>
              </a:xfrm>
              <a:prstGeom prst="roundRect">
                <a:avLst>
                  <a:gd name="adj" fmla="val 24894"/>
                </a:avLst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4" name="AutoShape 219"/>
              <p:cNvSpPr>
                <a:spLocks noChangeAspect="1" noChangeArrowheads="1"/>
              </p:cNvSpPr>
              <p:nvPr/>
            </p:nvSpPr>
            <p:spPr bwMode="auto">
              <a:xfrm>
                <a:off x="858" y="3509"/>
                <a:ext cx="8" cy="12"/>
              </a:xfrm>
              <a:prstGeom prst="roundRect">
                <a:avLst>
                  <a:gd name="adj" fmla="val 2304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5" name="Freeform 220"/>
              <p:cNvSpPr>
                <a:spLocks noChangeAspect="1"/>
              </p:cNvSpPr>
              <p:nvPr/>
            </p:nvSpPr>
            <p:spPr bwMode="auto">
              <a:xfrm>
                <a:off x="857" y="3575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11 h 17"/>
                  <a:gd name="T6" fmla="*/ 5 w 17"/>
                  <a:gd name="T7" fmla="*/ 16 h 17"/>
                  <a:gd name="T8" fmla="*/ 0 w 17"/>
                  <a:gd name="T9" fmla="*/ 16 h 17"/>
                  <a:gd name="T10" fmla="*/ 0 w 17"/>
                  <a:gd name="T11" fmla="*/ 5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5" y="16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6" name="Freeform 221"/>
              <p:cNvSpPr>
                <a:spLocks noChangeAspect="1"/>
              </p:cNvSpPr>
              <p:nvPr/>
            </p:nvSpPr>
            <p:spPr bwMode="auto">
              <a:xfrm>
                <a:off x="848" y="357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7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853" y="3580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8" name="AutoShape 223"/>
              <p:cNvSpPr>
                <a:spLocks noChangeAspect="1" noChangeArrowheads="1"/>
              </p:cNvSpPr>
              <p:nvPr/>
            </p:nvSpPr>
            <p:spPr bwMode="auto">
              <a:xfrm>
                <a:off x="868" y="3556"/>
                <a:ext cx="16" cy="16"/>
              </a:xfrm>
              <a:prstGeom prst="roundRect">
                <a:avLst>
                  <a:gd name="adj" fmla="val 39417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9" name="AutoShape 224"/>
              <p:cNvSpPr>
                <a:spLocks noChangeAspect="1" noChangeArrowheads="1"/>
              </p:cNvSpPr>
              <p:nvPr/>
            </p:nvSpPr>
            <p:spPr bwMode="auto">
              <a:xfrm>
                <a:off x="872" y="3560"/>
                <a:ext cx="8" cy="8"/>
              </a:xfrm>
              <a:prstGeom prst="roundRect">
                <a:avLst>
                  <a:gd name="adj" fmla="val 3279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0" name="Freeform 225"/>
              <p:cNvSpPr>
                <a:spLocks noChangeAspect="1"/>
              </p:cNvSpPr>
              <p:nvPr/>
            </p:nvSpPr>
            <p:spPr bwMode="auto">
              <a:xfrm>
                <a:off x="848" y="3565"/>
                <a:ext cx="30" cy="17"/>
              </a:xfrm>
              <a:custGeom>
                <a:avLst/>
                <a:gdLst>
                  <a:gd name="T0" fmla="*/ 0 w 30"/>
                  <a:gd name="T1" fmla="*/ 14 h 17"/>
                  <a:gd name="T2" fmla="*/ 0 w 30"/>
                  <a:gd name="T3" fmla="*/ 3 h 17"/>
                  <a:gd name="T4" fmla="*/ 29 w 30"/>
                  <a:gd name="T5" fmla="*/ 0 h 17"/>
                  <a:gd name="T6" fmla="*/ 29 w 30"/>
                  <a:gd name="T7" fmla="*/ 11 h 17"/>
                  <a:gd name="T8" fmla="*/ 25 w 30"/>
                  <a:gd name="T9" fmla="*/ 13 h 17"/>
                  <a:gd name="T10" fmla="*/ 20 w 30"/>
                  <a:gd name="T11" fmla="*/ 14 h 17"/>
                  <a:gd name="T12" fmla="*/ 15 w 30"/>
                  <a:gd name="T13" fmla="*/ 16 h 17"/>
                  <a:gd name="T14" fmla="*/ 3 w 30"/>
                  <a:gd name="T15" fmla="*/ 16 h 17"/>
                  <a:gd name="T16" fmla="*/ 0 w 30"/>
                  <a:gd name="T17" fmla="*/ 14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17"/>
                  <a:gd name="T29" fmla="*/ 30 w 30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17">
                    <a:moveTo>
                      <a:pt x="0" y="14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29" y="11"/>
                    </a:lnTo>
                    <a:lnTo>
                      <a:pt x="25" y="13"/>
                    </a:lnTo>
                    <a:lnTo>
                      <a:pt x="20" y="14"/>
                    </a:lnTo>
                    <a:lnTo>
                      <a:pt x="15" y="16"/>
                    </a:lnTo>
                    <a:lnTo>
                      <a:pt x="3" y="16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1" name="Freeform 226"/>
              <p:cNvSpPr>
                <a:spLocks noChangeAspect="1"/>
              </p:cNvSpPr>
              <p:nvPr/>
            </p:nvSpPr>
            <p:spPr bwMode="auto">
              <a:xfrm>
                <a:off x="865" y="356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2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871" y="3568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3" name="AutoShape 228"/>
              <p:cNvSpPr>
                <a:spLocks noChangeAspect="1" noChangeArrowheads="1"/>
              </p:cNvSpPr>
              <p:nvPr/>
            </p:nvSpPr>
            <p:spPr bwMode="auto">
              <a:xfrm>
                <a:off x="849" y="3561"/>
                <a:ext cx="16" cy="16"/>
              </a:xfrm>
              <a:prstGeom prst="roundRect">
                <a:avLst>
                  <a:gd name="adj" fmla="val 39801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4" name="AutoShape 229"/>
              <p:cNvSpPr>
                <a:spLocks noChangeAspect="1" noChangeArrowheads="1"/>
              </p:cNvSpPr>
              <p:nvPr/>
            </p:nvSpPr>
            <p:spPr bwMode="auto">
              <a:xfrm>
                <a:off x="853" y="3565"/>
                <a:ext cx="8" cy="8"/>
              </a:xfrm>
              <a:prstGeom prst="roundRect">
                <a:avLst>
                  <a:gd name="adj" fmla="val 3305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5" name="Freeform 230"/>
              <p:cNvSpPr>
                <a:spLocks noChangeAspect="1"/>
              </p:cNvSpPr>
              <p:nvPr/>
            </p:nvSpPr>
            <p:spPr bwMode="auto">
              <a:xfrm>
                <a:off x="847" y="356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6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852" y="3571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7" name="Freeform 232"/>
              <p:cNvSpPr>
                <a:spLocks noChangeAspect="1"/>
              </p:cNvSpPr>
              <p:nvPr/>
            </p:nvSpPr>
            <p:spPr bwMode="auto">
              <a:xfrm>
                <a:off x="848" y="3567"/>
                <a:ext cx="30" cy="17"/>
              </a:xfrm>
              <a:custGeom>
                <a:avLst/>
                <a:gdLst>
                  <a:gd name="T0" fmla="*/ 0 w 30"/>
                  <a:gd name="T1" fmla="*/ 12 h 17"/>
                  <a:gd name="T2" fmla="*/ 3 w 30"/>
                  <a:gd name="T3" fmla="*/ 16 h 17"/>
                  <a:gd name="T4" fmla="*/ 12 w 30"/>
                  <a:gd name="T5" fmla="*/ 11 h 17"/>
                  <a:gd name="T6" fmla="*/ 18 w 30"/>
                  <a:gd name="T7" fmla="*/ 3 h 17"/>
                  <a:gd name="T8" fmla="*/ 25 w 30"/>
                  <a:gd name="T9" fmla="*/ 4 h 17"/>
                  <a:gd name="T10" fmla="*/ 29 w 30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"/>
                  <a:gd name="T19" fmla="*/ 0 h 17"/>
                  <a:gd name="T20" fmla="*/ 30 w 30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" h="17">
                    <a:moveTo>
                      <a:pt x="0" y="12"/>
                    </a:moveTo>
                    <a:lnTo>
                      <a:pt x="3" y="16"/>
                    </a:lnTo>
                    <a:lnTo>
                      <a:pt x="12" y="11"/>
                    </a:lnTo>
                    <a:lnTo>
                      <a:pt x="18" y="3"/>
                    </a:lnTo>
                    <a:lnTo>
                      <a:pt x="25" y="4"/>
                    </a:lnTo>
                    <a:lnTo>
                      <a:pt x="2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8" name="Freeform 233"/>
              <p:cNvSpPr>
                <a:spLocks noChangeAspect="1"/>
              </p:cNvSpPr>
              <p:nvPr/>
            </p:nvSpPr>
            <p:spPr bwMode="auto">
              <a:xfrm>
                <a:off x="905" y="3659"/>
                <a:ext cx="67" cy="93"/>
              </a:xfrm>
              <a:custGeom>
                <a:avLst/>
                <a:gdLst>
                  <a:gd name="T0" fmla="*/ 0 w 67"/>
                  <a:gd name="T1" fmla="*/ 41 h 93"/>
                  <a:gd name="T2" fmla="*/ 4 w 67"/>
                  <a:gd name="T3" fmla="*/ 31 h 93"/>
                  <a:gd name="T4" fmla="*/ 7 w 67"/>
                  <a:gd name="T5" fmla="*/ 23 h 93"/>
                  <a:gd name="T6" fmla="*/ 17 w 67"/>
                  <a:gd name="T7" fmla="*/ 9 h 93"/>
                  <a:gd name="T8" fmla="*/ 23 w 67"/>
                  <a:gd name="T9" fmla="*/ 4 h 93"/>
                  <a:gd name="T10" fmla="*/ 29 w 67"/>
                  <a:gd name="T11" fmla="*/ 1 h 93"/>
                  <a:gd name="T12" fmla="*/ 36 w 67"/>
                  <a:gd name="T13" fmla="*/ 0 h 93"/>
                  <a:gd name="T14" fmla="*/ 42 w 67"/>
                  <a:gd name="T15" fmla="*/ 0 h 93"/>
                  <a:gd name="T16" fmla="*/ 49 w 67"/>
                  <a:gd name="T17" fmla="*/ 1 h 93"/>
                  <a:gd name="T18" fmla="*/ 54 w 67"/>
                  <a:gd name="T19" fmla="*/ 4 h 93"/>
                  <a:gd name="T20" fmla="*/ 58 w 67"/>
                  <a:gd name="T21" fmla="*/ 10 h 93"/>
                  <a:gd name="T22" fmla="*/ 62 w 67"/>
                  <a:gd name="T23" fmla="*/ 16 h 93"/>
                  <a:gd name="T24" fmla="*/ 66 w 67"/>
                  <a:gd name="T25" fmla="*/ 31 h 93"/>
                  <a:gd name="T26" fmla="*/ 65 w 67"/>
                  <a:gd name="T27" fmla="*/ 51 h 93"/>
                  <a:gd name="T28" fmla="*/ 61 w 67"/>
                  <a:gd name="T29" fmla="*/ 60 h 93"/>
                  <a:gd name="T30" fmla="*/ 57 w 67"/>
                  <a:gd name="T31" fmla="*/ 68 h 93"/>
                  <a:gd name="T32" fmla="*/ 48 w 67"/>
                  <a:gd name="T33" fmla="*/ 82 h 93"/>
                  <a:gd name="T34" fmla="*/ 42 w 67"/>
                  <a:gd name="T35" fmla="*/ 87 h 93"/>
                  <a:gd name="T36" fmla="*/ 36 w 67"/>
                  <a:gd name="T37" fmla="*/ 90 h 93"/>
                  <a:gd name="T38" fmla="*/ 29 w 67"/>
                  <a:gd name="T39" fmla="*/ 92 h 93"/>
                  <a:gd name="T40" fmla="*/ 23 w 67"/>
                  <a:gd name="T41" fmla="*/ 92 h 93"/>
                  <a:gd name="T42" fmla="*/ 16 w 67"/>
                  <a:gd name="T43" fmla="*/ 90 h 93"/>
                  <a:gd name="T44" fmla="*/ 11 w 67"/>
                  <a:gd name="T45" fmla="*/ 87 h 93"/>
                  <a:gd name="T46" fmla="*/ 7 w 67"/>
                  <a:gd name="T47" fmla="*/ 82 h 93"/>
                  <a:gd name="T48" fmla="*/ 3 w 67"/>
                  <a:gd name="T49" fmla="*/ 75 h 93"/>
                  <a:gd name="T50" fmla="*/ 0 w 67"/>
                  <a:gd name="T51" fmla="*/ 60 h 93"/>
                  <a:gd name="T52" fmla="*/ 0 w 67"/>
                  <a:gd name="T53" fmla="*/ 41 h 9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7"/>
                  <a:gd name="T82" fmla="*/ 0 h 93"/>
                  <a:gd name="T83" fmla="*/ 67 w 67"/>
                  <a:gd name="T84" fmla="*/ 93 h 93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7" h="93">
                    <a:moveTo>
                      <a:pt x="0" y="41"/>
                    </a:moveTo>
                    <a:lnTo>
                      <a:pt x="4" y="31"/>
                    </a:lnTo>
                    <a:lnTo>
                      <a:pt x="7" y="23"/>
                    </a:lnTo>
                    <a:lnTo>
                      <a:pt x="17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9" y="1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6"/>
                    </a:lnTo>
                    <a:lnTo>
                      <a:pt x="66" y="31"/>
                    </a:lnTo>
                    <a:lnTo>
                      <a:pt x="65" y="51"/>
                    </a:lnTo>
                    <a:lnTo>
                      <a:pt x="61" y="60"/>
                    </a:lnTo>
                    <a:lnTo>
                      <a:pt x="57" y="68"/>
                    </a:lnTo>
                    <a:lnTo>
                      <a:pt x="48" y="82"/>
                    </a:lnTo>
                    <a:lnTo>
                      <a:pt x="42" y="87"/>
                    </a:lnTo>
                    <a:lnTo>
                      <a:pt x="36" y="90"/>
                    </a:lnTo>
                    <a:lnTo>
                      <a:pt x="29" y="92"/>
                    </a:lnTo>
                    <a:lnTo>
                      <a:pt x="23" y="92"/>
                    </a:lnTo>
                    <a:lnTo>
                      <a:pt x="16" y="90"/>
                    </a:lnTo>
                    <a:lnTo>
                      <a:pt x="11" y="87"/>
                    </a:lnTo>
                    <a:lnTo>
                      <a:pt x="7" y="82"/>
                    </a:lnTo>
                    <a:lnTo>
                      <a:pt x="3" y="75"/>
                    </a:lnTo>
                    <a:lnTo>
                      <a:pt x="0" y="60"/>
                    </a:lnTo>
                    <a:lnTo>
                      <a:pt x="0" y="4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9" name="Freeform 234"/>
              <p:cNvSpPr>
                <a:spLocks noChangeAspect="1"/>
              </p:cNvSpPr>
              <p:nvPr/>
            </p:nvSpPr>
            <p:spPr bwMode="auto">
              <a:xfrm>
                <a:off x="960" y="367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3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3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0" name="Freeform 235"/>
              <p:cNvSpPr>
                <a:spLocks noChangeAspect="1"/>
              </p:cNvSpPr>
              <p:nvPr/>
            </p:nvSpPr>
            <p:spPr bwMode="auto">
              <a:xfrm>
                <a:off x="960" y="3706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1" name="Freeform 236"/>
              <p:cNvSpPr>
                <a:spLocks noChangeAspect="1"/>
              </p:cNvSpPr>
              <p:nvPr/>
            </p:nvSpPr>
            <p:spPr bwMode="auto">
              <a:xfrm>
                <a:off x="946" y="372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7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7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2" name="Freeform 237"/>
              <p:cNvSpPr>
                <a:spLocks noChangeAspect="1"/>
              </p:cNvSpPr>
              <p:nvPr/>
            </p:nvSpPr>
            <p:spPr bwMode="auto">
              <a:xfrm>
                <a:off x="925" y="3736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3" name="Freeform 238"/>
              <p:cNvSpPr>
                <a:spLocks noChangeAspect="1"/>
              </p:cNvSpPr>
              <p:nvPr/>
            </p:nvSpPr>
            <p:spPr bwMode="auto">
              <a:xfrm>
                <a:off x="909" y="3719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4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3 w 17"/>
                  <a:gd name="T11" fmla="*/ 13 h 17"/>
                  <a:gd name="T12" fmla="*/ 4 w 17"/>
                  <a:gd name="T13" fmla="*/ 16 h 17"/>
                  <a:gd name="T14" fmla="*/ 0 w 17"/>
                  <a:gd name="T15" fmla="*/ 12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4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3" y="13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4" name="Freeform 239"/>
              <p:cNvSpPr>
                <a:spLocks noChangeAspect="1"/>
              </p:cNvSpPr>
              <p:nvPr/>
            </p:nvSpPr>
            <p:spPr bwMode="auto">
              <a:xfrm>
                <a:off x="909" y="3693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5" name="Freeform 240"/>
              <p:cNvSpPr>
                <a:spLocks noChangeAspect="1"/>
              </p:cNvSpPr>
              <p:nvPr/>
            </p:nvSpPr>
            <p:spPr bwMode="auto">
              <a:xfrm>
                <a:off x="925" y="3669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6" name="Freeform 241"/>
              <p:cNvSpPr>
                <a:spLocks noChangeAspect="1"/>
              </p:cNvSpPr>
              <p:nvPr/>
            </p:nvSpPr>
            <p:spPr bwMode="auto">
              <a:xfrm>
                <a:off x="876" y="3636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0 h 17"/>
                  <a:gd name="T8" fmla="*/ 8 w 17"/>
                  <a:gd name="T9" fmla="*/ 16 h 17"/>
                  <a:gd name="T10" fmla="*/ 2 w 17"/>
                  <a:gd name="T11" fmla="*/ 10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7" name="Freeform 242"/>
              <p:cNvSpPr>
                <a:spLocks noChangeAspect="1"/>
              </p:cNvSpPr>
              <p:nvPr/>
            </p:nvSpPr>
            <p:spPr bwMode="auto">
              <a:xfrm>
                <a:off x="876" y="363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2 h 17"/>
                  <a:gd name="T10" fmla="*/ 8 w 17"/>
                  <a:gd name="T11" fmla="*/ 2 h 17"/>
                  <a:gd name="T12" fmla="*/ 13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8" name="Line 243"/>
              <p:cNvSpPr>
                <a:spLocks noChangeAspect="1" noChangeShapeType="1"/>
              </p:cNvSpPr>
              <p:nvPr/>
            </p:nvSpPr>
            <p:spPr bwMode="auto">
              <a:xfrm>
                <a:off x="879" y="3637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19" name="Line 244"/>
              <p:cNvSpPr>
                <a:spLocks noChangeAspect="1" noChangeShapeType="1"/>
              </p:cNvSpPr>
              <p:nvPr/>
            </p:nvSpPr>
            <p:spPr bwMode="auto">
              <a:xfrm>
                <a:off x="888" y="3637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0" name="Freeform 245"/>
              <p:cNvSpPr>
                <a:spLocks noChangeAspect="1"/>
              </p:cNvSpPr>
              <p:nvPr/>
            </p:nvSpPr>
            <p:spPr bwMode="auto">
              <a:xfrm>
                <a:off x="880" y="363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9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1" name="Oval 246"/>
              <p:cNvSpPr>
                <a:spLocks noChangeAspect="1" noChangeArrowheads="1"/>
              </p:cNvSpPr>
              <p:nvPr/>
            </p:nvSpPr>
            <p:spPr bwMode="auto">
              <a:xfrm>
                <a:off x="884" y="3639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22" name="Freeform 247"/>
              <p:cNvSpPr>
                <a:spLocks noChangeAspect="1"/>
              </p:cNvSpPr>
              <p:nvPr/>
            </p:nvSpPr>
            <p:spPr bwMode="auto">
              <a:xfrm>
                <a:off x="813" y="362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8 w 17"/>
                  <a:gd name="T3" fmla="*/ 0 h 17"/>
                  <a:gd name="T4" fmla="*/ 16 w 17"/>
                  <a:gd name="T5" fmla="*/ 6 h 17"/>
                  <a:gd name="T6" fmla="*/ 13 w 17"/>
                  <a:gd name="T7" fmla="*/ 9 h 17"/>
                  <a:gd name="T8" fmla="*/ 8 w 17"/>
                  <a:gd name="T9" fmla="*/ 16 h 17"/>
                  <a:gd name="T10" fmla="*/ 2 w 17"/>
                  <a:gd name="T11" fmla="*/ 9 h 17"/>
                  <a:gd name="T12" fmla="*/ 0 w 17"/>
                  <a:gd name="T13" fmla="*/ 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6"/>
                    </a:moveTo>
                    <a:lnTo>
                      <a:pt x="8" y="0"/>
                    </a:lnTo>
                    <a:lnTo>
                      <a:pt x="16" y="6"/>
                    </a:lnTo>
                    <a:lnTo>
                      <a:pt x="13" y="9"/>
                    </a:lnTo>
                    <a:lnTo>
                      <a:pt x="8" y="16"/>
                    </a:lnTo>
                    <a:lnTo>
                      <a:pt x="2" y="9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3" name="Freeform 248"/>
              <p:cNvSpPr>
                <a:spLocks noChangeAspect="1"/>
              </p:cNvSpPr>
              <p:nvPr/>
            </p:nvSpPr>
            <p:spPr bwMode="auto">
              <a:xfrm>
                <a:off x="813" y="3628"/>
                <a:ext cx="17" cy="17"/>
              </a:xfrm>
              <a:custGeom>
                <a:avLst/>
                <a:gdLst>
                  <a:gd name="T0" fmla="*/ 16 w 17"/>
                  <a:gd name="T1" fmla="*/ 11 h 17"/>
                  <a:gd name="T2" fmla="*/ 8 w 17"/>
                  <a:gd name="T3" fmla="*/ 16 h 17"/>
                  <a:gd name="T4" fmla="*/ 0 w 17"/>
                  <a:gd name="T5" fmla="*/ 11 h 17"/>
                  <a:gd name="T6" fmla="*/ 0 w 17"/>
                  <a:gd name="T7" fmla="*/ 0 h 17"/>
                  <a:gd name="T8" fmla="*/ 4 w 17"/>
                  <a:gd name="T9" fmla="*/ 4 h 17"/>
                  <a:gd name="T10" fmla="*/ 8 w 17"/>
                  <a:gd name="T11" fmla="*/ 4 h 17"/>
                  <a:gd name="T12" fmla="*/ 12 w 17"/>
                  <a:gd name="T13" fmla="*/ 2 h 17"/>
                  <a:gd name="T14" fmla="*/ 16 w 17"/>
                  <a:gd name="T15" fmla="*/ 0 h 17"/>
                  <a:gd name="T16" fmla="*/ 16 w 17"/>
                  <a:gd name="T17" fmla="*/ 11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1"/>
                    </a:moveTo>
                    <a:lnTo>
                      <a:pt x="8" y="16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4" name="Line 249"/>
              <p:cNvSpPr>
                <a:spLocks noChangeAspect="1" noChangeShapeType="1"/>
              </p:cNvSpPr>
              <p:nvPr/>
            </p:nvSpPr>
            <p:spPr bwMode="auto">
              <a:xfrm>
                <a:off x="816" y="362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5" name="Line 250"/>
              <p:cNvSpPr>
                <a:spLocks noChangeAspect="1" noChangeShapeType="1"/>
              </p:cNvSpPr>
              <p:nvPr/>
            </p:nvSpPr>
            <p:spPr bwMode="auto">
              <a:xfrm>
                <a:off x="823" y="3629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6" name="Freeform 251"/>
              <p:cNvSpPr>
                <a:spLocks noChangeAspect="1"/>
              </p:cNvSpPr>
              <p:nvPr/>
            </p:nvSpPr>
            <p:spPr bwMode="auto">
              <a:xfrm>
                <a:off x="819" y="3627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8 w 17"/>
                  <a:gd name="T3" fmla="*/ 16 h 17"/>
                  <a:gd name="T4" fmla="*/ 0 w 17"/>
                  <a:gd name="T5" fmla="*/ 12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2"/>
                    </a:moveTo>
                    <a:lnTo>
                      <a:pt x="8" y="1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7" name="Oval 252"/>
              <p:cNvSpPr>
                <a:spLocks noChangeAspect="1" noChangeArrowheads="1"/>
              </p:cNvSpPr>
              <p:nvPr/>
            </p:nvSpPr>
            <p:spPr bwMode="auto">
              <a:xfrm>
                <a:off x="823" y="363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28" name="Freeform 253"/>
              <p:cNvSpPr>
                <a:spLocks noChangeAspect="1"/>
              </p:cNvSpPr>
              <p:nvPr/>
            </p:nvSpPr>
            <p:spPr bwMode="auto">
              <a:xfrm>
                <a:off x="818" y="3633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3 h 17"/>
                  <a:gd name="T8" fmla="*/ 8 w 17"/>
                  <a:gd name="T9" fmla="*/ 16 h 17"/>
                  <a:gd name="T10" fmla="*/ 2 w 17"/>
                  <a:gd name="T11" fmla="*/ 13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9" name="Freeform 254"/>
              <p:cNvSpPr>
                <a:spLocks noChangeAspect="1"/>
              </p:cNvSpPr>
              <p:nvPr/>
            </p:nvSpPr>
            <p:spPr bwMode="auto">
              <a:xfrm>
                <a:off x="818" y="3634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4 w 17"/>
                  <a:gd name="T9" fmla="*/ 4 h 17"/>
                  <a:gd name="T10" fmla="*/ 8 w 17"/>
                  <a:gd name="T11" fmla="*/ 4 h 17"/>
                  <a:gd name="T12" fmla="*/ 12 w 17"/>
                  <a:gd name="T13" fmla="*/ 4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0" name="Line 255"/>
              <p:cNvSpPr>
                <a:spLocks noChangeAspect="1" noChangeShapeType="1"/>
              </p:cNvSpPr>
              <p:nvPr/>
            </p:nvSpPr>
            <p:spPr bwMode="auto">
              <a:xfrm>
                <a:off x="821" y="3636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1" name="Line 256"/>
              <p:cNvSpPr>
                <a:spLocks noChangeAspect="1" noChangeShapeType="1"/>
              </p:cNvSpPr>
              <p:nvPr/>
            </p:nvSpPr>
            <p:spPr bwMode="auto">
              <a:xfrm>
                <a:off x="828" y="3636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2" name="Freeform 257"/>
              <p:cNvSpPr>
                <a:spLocks noChangeAspect="1"/>
              </p:cNvSpPr>
              <p:nvPr/>
            </p:nvSpPr>
            <p:spPr bwMode="auto">
              <a:xfrm>
                <a:off x="821" y="3632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8 w 17"/>
                  <a:gd name="T3" fmla="*/ 16 h 17"/>
                  <a:gd name="T4" fmla="*/ 0 w 17"/>
                  <a:gd name="T5" fmla="*/ 9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9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9"/>
                    </a:moveTo>
                    <a:lnTo>
                      <a:pt x="8" y="16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3" name="Oval 258"/>
              <p:cNvSpPr>
                <a:spLocks noChangeAspect="1" noChangeArrowheads="1"/>
              </p:cNvSpPr>
              <p:nvPr/>
            </p:nvSpPr>
            <p:spPr bwMode="auto">
              <a:xfrm>
                <a:off x="826" y="3636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34" name="Freeform 259"/>
              <p:cNvSpPr>
                <a:spLocks noChangeAspect="1"/>
              </p:cNvSpPr>
              <p:nvPr/>
            </p:nvSpPr>
            <p:spPr bwMode="auto">
              <a:xfrm>
                <a:off x="843" y="3636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8 w 17"/>
                  <a:gd name="T3" fmla="*/ 0 h 17"/>
                  <a:gd name="T4" fmla="*/ 16 w 17"/>
                  <a:gd name="T5" fmla="*/ 3 h 17"/>
                  <a:gd name="T6" fmla="*/ 13 w 17"/>
                  <a:gd name="T7" fmla="*/ 12 h 17"/>
                  <a:gd name="T8" fmla="*/ 8 w 17"/>
                  <a:gd name="T9" fmla="*/ 16 h 17"/>
                  <a:gd name="T10" fmla="*/ 2 w 17"/>
                  <a:gd name="T11" fmla="*/ 12 h 17"/>
                  <a:gd name="T12" fmla="*/ 0 w 17"/>
                  <a:gd name="T13" fmla="*/ 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3"/>
                    </a:moveTo>
                    <a:lnTo>
                      <a:pt x="8" y="0"/>
                    </a:lnTo>
                    <a:lnTo>
                      <a:pt x="16" y="3"/>
                    </a:lnTo>
                    <a:lnTo>
                      <a:pt x="13" y="12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5" name="Freeform 260"/>
              <p:cNvSpPr>
                <a:spLocks noChangeAspect="1"/>
              </p:cNvSpPr>
              <p:nvPr/>
            </p:nvSpPr>
            <p:spPr bwMode="auto">
              <a:xfrm>
                <a:off x="843" y="363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2 h 17"/>
                  <a:gd name="T10" fmla="*/ 8 w 17"/>
                  <a:gd name="T11" fmla="*/ 2 h 17"/>
                  <a:gd name="T12" fmla="*/ 13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6" name="Line 261"/>
              <p:cNvSpPr>
                <a:spLocks noChangeAspect="1" noChangeShapeType="1"/>
              </p:cNvSpPr>
              <p:nvPr/>
            </p:nvSpPr>
            <p:spPr bwMode="auto">
              <a:xfrm>
                <a:off x="848" y="363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7" name="Line 262"/>
              <p:cNvSpPr>
                <a:spLocks noChangeAspect="1" noChangeShapeType="1"/>
              </p:cNvSpPr>
              <p:nvPr/>
            </p:nvSpPr>
            <p:spPr bwMode="auto">
              <a:xfrm>
                <a:off x="854" y="363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8" name="Freeform 263"/>
              <p:cNvSpPr>
                <a:spLocks noChangeAspect="1"/>
              </p:cNvSpPr>
              <p:nvPr/>
            </p:nvSpPr>
            <p:spPr bwMode="auto">
              <a:xfrm>
                <a:off x="848" y="363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9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9" name="Oval 264"/>
              <p:cNvSpPr>
                <a:spLocks noChangeAspect="1" noChangeArrowheads="1"/>
              </p:cNvSpPr>
              <p:nvPr/>
            </p:nvSpPr>
            <p:spPr bwMode="auto">
              <a:xfrm>
                <a:off x="853" y="364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40" name="Freeform 265"/>
              <p:cNvSpPr>
                <a:spLocks noChangeAspect="1"/>
              </p:cNvSpPr>
              <p:nvPr/>
            </p:nvSpPr>
            <p:spPr bwMode="auto">
              <a:xfrm>
                <a:off x="893" y="3626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0 h 17"/>
                  <a:gd name="T8" fmla="*/ 8 w 17"/>
                  <a:gd name="T9" fmla="*/ 16 h 17"/>
                  <a:gd name="T10" fmla="*/ 2 w 17"/>
                  <a:gd name="T11" fmla="*/ 10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1" name="Freeform 266"/>
              <p:cNvSpPr>
                <a:spLocks noChangeAspect="1"/>
              </p:cNvSpPr>
              <p:nvPr/>
            </p:nvSpPr>
            <p:spPr bwMode="auto">
              <a:xfrm>
                <a:off x="893" y="362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4 w 17"/>
                  <a:gd name="T9" fmla="*/ 2 h 17"/>
                  <a:gd name="T10" fmla="*/ 8 w 17"/>
                  <a:gd name="T11" fmla="*/ 2 h 17"/>
                  <a:gd name="T12" fmla="*/ 12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2" name="Line 267"/>
              <p:cNvSpPr>
                <a:spLocks noChangeAspect="1" noChangeShapeType="1"/>
              </p:cNvSpPr>
              <p:nvPr/>
            </p:nvSpPr>
            <p:spPr bwMode="auto">
              <a:xfrm>
                <a:off x="899" y="3628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3" name="Line 268"/>
              <p:cNvSpPr>
                <a:spLocks noChangeAspect="1" noChangeShapeType="1"/>
              </p:cNvSpPr>
              <p:nvPr/>
            </p:nvSpPr>
            <p:spPr bwMode="auto">
              <a:xfrm>
                <a:off x="906" y="3628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4" name="Freeform 269"/>
              <p:cNvSpPr>
                <a:spLocks noChangeAspect="1"/>
              </p:cNvSpPr>
              <p:nvPr/>
            </p:nvSpPr>
            <p:spPr bwMode="auto">
              <a:xfrm>
                <a:off x="900" y="362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8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5" name="Oval 270"/>
              <p:cNvSpPr>
                <a:spLocks noChangeAspect="1" noChangeArrowheads="1"/>
              </p:cNvSpPr>
              <p:nvPr/>
            </p:nvSpPr>
            <p:spPr bwMode="auto">
              <a:xfrm>
                <a:off x="904" y="3629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46" name="Freeform 271"/>
              <p:cNvSpPr>
                <a:spLocks noChangeAspect="1"/>
              </p:cNvSpPr>
              <p:nvPr/>
            </p:nvSpPr>
            <p:spPr bwMode="auto">
              <a:xfrm>
                <a:off x="899" y="3631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8 w 17"/>
                  <a:gd name="T3" fmla="*/ 0 h 17"/>
                  <a:gd name="T4" fmla="*/ 16 w 17"/>
                  <a:gd name="T5" fmla="*/ 4 h 17"/>
                  <a:gd name="T6" fmla="*/ 13 w 17"/>
                  <a:gd name="T7" fmla="*/ 11 h 17"/>
                  <a:gd name="T8" fmla="*/ 8 w 17"/>
                  <a:gd name="T9" fmla="*/ 16 h 17"/>
                  <a:gd name="T10" fmla="*/ 2 w 17"/>
                  <a:gd name="T11" fmla="*/ 11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8" y="0"/>
                    </a:lnTo>
                    <a:lnTo>
                      <a:pt x="16" y="4"/>
                    </a:lnTo>
                    <a:lnTo>
                      <a:pt x="13" y="11"/>
                    </a:lnTo>
                    <a:lnTo>
                      <a:pt x="8" y="16"/>
                    </a:lnTo>
                    <a:lnTo>
                      <a:pt x="2" y="11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7" name="Freeform 272"/>
              <p:cNvSpPr>
                <a:spLocks noChangeAspect="1"/>
              </p:cNvSpPr>
              <p:nvPr/>
            </p:nvSpPr>
            <p:spPr bwMode="auto">
              <a:xfrm>
                <a:off x="899" y="3632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4 h 17"/>
                  <a:gd name="T10" fmla="*/ 8 w 17"/>
                  <a:gd name="T11" fmla="*/ 4 h 17"/>
                  <a:gd name="T12" fmla="*/ 13 w 17"/>
                  <a:gd name="T13" fmla="*/ 4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4"/>
                    </a:lnTo>
                    <a:lnTo>
                      <a:pt x="8" y="4"/>
                    </a:lnTo>
                    <a:lnTo>
                      <a:pt x="13" y="4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8" name="Line 273"/>
              <p:cNvSpPr>
                <a:spLocks noChangeAspect="1" noChangeShapeType="1"/>
              </p:cNvSpPr>
              <p:nvPr/>
            </p:nvSpPr>
            <p:spPr bwMode="auto">
              <a:xfrm>
                <a:off x="901" y="3634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9" name="Line 274"/>
              <p:cNvSpPr>
                <a:spLocks noChangeAspect="1" noChangeShapeType="1"/>
              </p:cNvSpPr>
              <p:nvPr/>
            </p:nvSpPr>
            <p:spPr bwMode="auto">
              <a:xfrm>
                <a:off x="909" y="3634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50" name="Freeform 275"/>
              <p:cNvSpPr>
                <a:spLocks noChangeAspect="1"/>
              </p:cNvSpPr>
              <p:nvPr/>
            </p:nvSpPr>
            <p:spPr bwMode="auto">
              <a:xfrm>
                <a:off x="902" y="3631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0 w 17"/>
                  <a:gd name="T3" fmla="*/ 16 h 17"/>
                  <a:gd name="T4" fmla="*/ 0 w 17"/>
                  <a:gd name="T5" fmla="*/ 9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9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9"/>
                    </a:moveTo>
                    <a:lnTo>
                      <a:pt x="10" y="16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1" name="Oval 276"/>
              <p:cNvSpPr>
                <a:spLocks noChangeAspect="1" noChangeArrowheads="1"/>
              </p:cNvSpPr>
              <p:nvPr/>
            </p:nvSpPr>
            <p:spPr bwMode="auto">
              <a:xfrm>
                <a:off x="907" y="3635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52" name="Line 277"/>
              <p:cNvSpPr>
                <a:spLocks noChangeAspect="1" noChangeShapeType="1"/>
              </p:cNvSpPr>
              <p:nvPr/>
            </p:nvSpPr>
            <p:spPr bwMode="auto">
              <a:xfrm flipV="1">
                <a:off x="873" y="3667"/>
                <a:ext cx="35" cy="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53" name="Freeform 278"/>
              <p:cNvSpPr>
                <a:spLocks noChangeAspect="1"/>
              </p:cNvSpPr>
              <p:nvPr/>
            </p:nvSpPr>
            <p:spPr bwMode="auto">
              <a:xfrm>
                <a:off x="804" y="3664"/>
                <a:ext cx="63" cy="17"/>
              </a:xfrm>
              <a:custGeom>
                <a:avLst/>
                <a:gdLst>
                  <a:gd name="T0" fmla="*/ 0 w 63"/>
                  <a:gd name="T1" fmla="*/ 7 h 17"/>
                  <a:gd name="T2" fmla="*/ 2 w 63"/>
                  <a:gd name="T3" fmla="*/ 7 h 17"/>
                  <a:gd name="T4" fmla="*/ 5 w 63"/>
                  <a:gd name="T5" fmla="*/ 7 h 17"/>
                  <a:gd name="T6" fmla="*/ 6 w 63"/>
                  <a:gd name="T7" fmla="*/ 16 h 17"/>
                  <a:gd name="T8" fmla="*/ 7 w 63"/>
                  <a:gd name="T9" fmla="*/ 8 h 17"/>
                  <a:gd name="T10" fmla="*/ 6 w 63"/>
                  <a:gd name="T11" fmla="*/ 0 h 17"/>
                  <a:gd name="T12" fmla="*/ 14 w 63"/>
                  <a:gd name="T13" fmla="*/ 7 h 17"/>
                  <a:gd name="T14" fmla="*/ 27 w 63"/>
                  <a:gd name="T15" fmla="*/ 11 h 17"/>
                  <a:gd name="T16" fmla="*/ 58 w 63"/>
                  <a:gd name="T17" fmla="*/ 16 h 17"/>
                  <a:gd name="T18" fmla="*/ 62 w 63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17"/>
                  <a:gd name="T32" fmla="*/ 63 w 63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17">
                    <a:moveTo>
                      <a:pt x="0" y="7"/>
                    </a:moveTo>
                    <a:lnTo>
                      <a:pt x="2" y="7"/>
                    </a:lnTo>
                    <a:lnTo>
                      <a:pt x="5" y="7"/>
                    </a:lnTo>
                    <a:lnTo>
                      <a:pt x="6" y="16"/>
                    </a:lnTo>
                    <a:lnTo>
                      <a:pt x="7" y="8"/>
                    </a:lnTo>
                    <a:lnTo>
                      <a:pt x="6" y="0"/>
                    </a:lnTo>
                    <a:lnTo>
                      <a:pt x="14" y="7"/>
                    </a:lnTo>
                    <a:lnTo>
                      <a:pt x="27" y="11"/>
                    </a:lnTo>
                    <a:lnTo>
                      <a:pt x="58" y="16"/>
                    </a:lnTo>
                    <a:lnTo>
                      <a:pt x="62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4" name="Freeform 279"/>
              <p:cNvSpPr>
                <a:spLocks noChangeAspect="1"/>
              </p:cNvSpPr>
              <p:nvPr/>
            </p:nvSpPr>
            <p:spPr bwMode="auto">
              <a:xfrm>
                <a:off x="788" y="3665"/>
                <a:ext cx="17" cy="43"/>
              </a:xfrm>
              <a:custGeom>
                <a:avLst/>
                <a:gdLst>
                  <a:gd name="T0" fmla="*/ 16 w 17"/>
                  <a:gd name="T1" fmla="*/ 42 h 43"/>
                  <a:gd name="T2" fmla="*/ 12 w 17"/>
                  <a:gd name="T3" fmla="*/ 40 h 43"/>
                  <a:gd name="T4" fmla="*/ 5 w 17"/>
                  <a:gd name="T5" fmla="*/ 37 h 43"/>
                  <a:gd name="T6" fmla="*/ 2 w 17"/>
                  <a:gd name="T7" fmla="*/ 31 h 43"/>
                  <a:gd name="T8" fmla="*/ 0 w 17"/>
                  <a:gd name="T9" fmla="*/ 23 h 43"/>
                  <a:gd name="T10" fmla="*/ 2 w 17"/>
                  <a:gd name="T11" fmla="*/ 12 h 43"/>
                  <a:gd name="T12" fmla="*/ 5 w 17"/>
                  <a:gd name="T13" fmla="*/ 5 h 43"/>
                  <a:gd name="T14" fmla="*/ 10 w 17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43"/>
                  <a:gd name="T26" fmla="*/ 17 w 17"/>
                  <a:gd name="T27" fmla="*/ 43 h 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43">
                    <a:moveTo>
                      <a:pt x="16" y="42"/>
                    </a:moveTo>
                    <a:lnTo>
                      <a:pt x="12" y="40"/>
                    </a:lnTo>
                    <a:lnTo>
                      <a:pt x="5" y="37"/>
                    </a:lnTo>
                    <a:lnTo>
                      <a:pt x="2" y="31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5" y="5"/>
                    </a:lnTo>
                    <a:lnTo>
                      <a:pt x="1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5" name="Freeform 280"/>
              <p:cNvSpPr>
                <a:spLocks noChangeAspect="1"/>
              </p:cNvSpPr>
              <p:nvPr/>
            </p:nvSpPr>
            <p:spPr bwMode="auto">
              <a:xfrm>
                <a:off x="929" y="3690"/>
                <a:ext cx="19" cy="30"/>
              </a:xfrm>
              <a:custGeom>
                <a:avLst/>
                <a:gdLst>
                  <a:gd name="T0" fmla="*/ 0 w 19"/>
                  <a:gd name="T1" fmla="*/ 12 h 30"/>
                  <a:gd name="T2" fmla="*/ 4 w 19"/>
                  <a:gd name="T3" fmla="*/ 3 h 30"/>
                  <a:gd name="T4" fmla="*/ 5 w 19"/>
                  <a:gd name="T5" fmla="*/ 1 h 30"/>
                  <a:gd name="T6" fmla="*/ 8 w 19"/>
                  <a:gd name="T7" fmla="*/ 0 h 30"/>
                  <a:gd name="T8" fmla="*/ 12 w 19"/>
                  <a:gd name="T9" fmla="*/ 0 h 30"/>
                  <a:gd name="T10" fmla="*/ 14 w 19"/>
                  <a:gd name="T11" fmla="*/ 1 h 30"/>
                  <a:gd name="T12" fmla="*/ 18 w 19"/>
                  <a:gd name="T13" fmla="*/ 5 h 30"/>
                  <a:gd name="T14" fmla="*/ 18 w 19"/>
                  <a:gd name="T15" fmla="*/ 16 h 30"/>
                  <a:gd name="T16" fmla="*/ 13 w 19"/>
                  <a:gd name="T17" fmla="*/ 25 h 30"/>
                  <a:gd name="T18" fmla="*/ 10 w 19"/>
                  <a:gd name="T19" fmla="*/ 27 h 30"/>
                  <a:gd name="T20" fmla="*/ 9 w 19"/>
                  <a:gd name="T21" fmla="*/ 28 h 30"/>
                  <a:gd name="T22" fmla="*/ 5 w 19"/>
                  <a:gd name="T23" fmla="*/ 29 h 30"/>
                  <a:gd name="T24" fmla="*/ 2 w 19"/>
                  <a:gd name="T25" fmla="*/ 27 h 30"/>
                  <a:gd name="T26" fmla="*/ 0 w 19"/>
                  <a:gd name="T27" fmla="*/ 23 h 30"/>
                  <a:gd name="T28" fmla="*/ 0 w 19"/>
                  <a:gd name="T29" fmla="*/ 12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"/>
                  <a:gd name="T46" fmla="*/ 0 h 30"/>
                  <a:gd name="T47" fmla="*/ 19 w 19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" h="30">
                    <a:moveTo>
                      <a:pt x="0" y="12"/>
                    </a:moveTo>
                    <a:lnTo>
                      <a:pt x="4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8" y="5"/>
                    </a:lnTo>
                    <a:lnTo>
                      <a:pt x="18" y="16"/>
                    </a:lnTo>
                    <a:lnTo>
                      <a:pt x="13" y="25"/>
                    </a:lnTo>
                    <a:lnTo>
                      <a:pt x="10" y="27"/>
                    </a:lnTo>
                    <a:lnTo>
                      <a:pt x="9" y="28"/>
                    </a:lnTo>
                    <a:lnTo>
                      <a:pt x="5" y="29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6" name="Freeform 281"/>
              <p:cNvSpPr>
                <a:spLocks noChangeAspect="1"/>
              </p:cNvSpPr>
              <p:nvPr/>
            </p:nvSpPr>
            <p:spPr bwMode="auto">
              <a:xfrm>
                <a:off x="921" y="3675"/>
                <a:ext cx="39" cy="59"/>
              </a:xfrm>
              <a:custGeom>
                <a:avLst/>
                <a:gdLst>
                  <a:gd name="T0" fmla="*/ 0 w 39"/>
                  <a:gd name="T1" fmla="*/ 26 h 59"/>
                  <a:gd name="T2" fmla="*/ 4 w 39"/>
                  <a:gd name="T3" fmla="*/ 15 h 59"/>
                  <a:gd name="T4" fmla="*/ 10 w 39"/>
                  <a:gd name="T5" fmla="*/ 6 h 59"/>
                  <a:gd name="T6" fmla="*/ 17 w 39"/>
                  <a:gd name="T7" fmla="*/ 1 h 59"/>
                  <a:gd name="T8" fmla="*/ 21 w 39"/>
                  <a:gd name="T9" fmla="*/ 0 h 59"/>
                  <a:gd name="T10" fmla="*/ 24 w 39"/>
                  <a:gd name="T11" fmla="*/ 0 h 59"/>
                  <a:gd name="T12" fmla="*/ 31 w 39"/>
                  <a:gd name="T13" fmla="*/ 3 h 59"/>
                  <a:gd name="T14" fmla="*/ 35 w 39"/>
                  <a:gd name="T15" fmla="*/ 10 h 59"/>
                  <a:gd name="T16" fmla="*/ 38 w 39"/>
                  <a:gd name="T17" fmla="*/ 19 h 59"/>
                  <a:gd name="T18" fmla="*/ 37 w 39"/>
                  <a:gd name="T19" fmla="*/ 31 h 59"/>
                  <a:gd name="T20" fmla="*/ 32 w 39"/>
                  <a:gd name="T21" fmla="*/ 42 h 59"/>
                  <a:gd name="T22" fmla="*/ 27 w 39"/>
                  <a:gd name="T23" fmla="*/ 51 h 59"/>
                  <a:gd name="T24" fmla="*/ 20 w 39"/>
                  <a:gd name="T25" fmla="*/ 56 h 59"/>
                  <a:gd name="T26" fmla="*/ 16 w 39"/>
                  <a:gd name="T27" fmla="*/ 57 h 59"/>
                  <a:gd name="T28" fmla="*/ 12 w 39"/>
                  <a:gd name="T29" fmla="*/ 58 h 59"/>
                  <a:gd name="T30" fmla="*/ 6 w 39"/>
                  <a:gd name="T31" fmla="*/ 54 h 59"/>
                  <a:gd name="T32" fmla="*/ 0 w 39"/>
                  <a:gd name="T33" fmla="*/ 47 h 59"/>
                  <a:gd name="T34" fmla="*/ 0 w 39"/>
                  <a:gd name="T35" fmla="*/ 38 h 59"/>
                  <a:gd name="T36" fmla="*/ 0 w 39"/>
                  <a:gd name="T37" fmla="*/ 26 h 5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"/>
                  <a:gd name="T58" fmla="*/ 0 h 59"/>
                  <a:gd name="T59" fmla="*/ 39 w 39"/>
                  <a:gd name="T60" fmla="*/ 59 h 5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" h="59">
                    <a:moveTo>
                      <a:pt x="0" y="26"/>
                    </a:moveTo>
                    <a:lnTo>
                      <a:pt x="4" y="15"/>
                    </a:lnTo>
                    <a:lnTo>
                      <a:pt x="10" y="6"/>
                    </a:lnTo>
                    <a:lnTo>
                      <a:pt x="17" y="1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31" y="3"/>
                    </a:lnTo>
                    <a:lnTo>
                      <a:pt x="35" y="10"/>
                    </a:lnTo>
                    <a:lnTo>
                      <a:pt x="38" y="19"/>
                    </a:lnTo>
                    <a:lnTo>
                      <a:pt x="37" y="31"/>
                    </a:lnTo>
                    <a:lnTo>
                      <a:pt x="32" y="42"/>
                    </a:lnTo>
                    <a:lnTo>
                      <a:pt x="27" y="51"/>
                    </a:lnTo>
                    <a:lnTo>
                      <a:pt x="20" y="56"/>
                    </a:lnTo>
                    <a:lnTo>
                      <a:pt x="16" y="57"/>
                    </a:lnTo>
                    <a:lnTo>
                      <a:pt x="12" y="58"/>
                    </a:lnTo>
                    <a:lnTo>
                      <a:pt x="6" y="54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2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7" name="Freeform 282"/>
              <p:cNvSpPr>
                <a:spLocks noChangeAspect="1"/>
              </p:cNvSpPr>
              <p:nvPr/>
            </p:nvSpPr>
            <p:spPr bwMode="auto">
              <a:xfrm>
                <a:off x="944" y="3663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3 w 17"/>
                  <a:gd name="T3" fmla="*/ 1 h 17"/>
                  <a:gd name="T4" fmla="*/ 10 w 17"/>
                  <a:gd name="T5" fmla="*/ 0 h 17"/>
                  <a:gd name="T6" fmla="*/ 15 w 17"/>
                  <a:gd name="T7" fmla="*/ 2 h 17"/>
                  <a:gd name="T8" fmla="*/ 16 w 17"/>
                  <a:gd name="T9" fmla="*/ 7 h 17"/>
                  <a:gd name="T10" fmla="*/ 12 w 17"/>
                  <a:gd name="T11" fmla="*/ 13 h 17"/>
                  <a:gd name="T12" fmla="*/ 5 w 17"/>
                  <a:gd name="T13" fmla="*/ 16 h 17"/>
                  <a:gd name="T14" fmla="*/ 1 w 17"/>
                  <a:gd name="T15" fmla="*/ 12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3" y="1"/>
                    </a:lnTo>
                    <a:lnTo>
                      <a:pt x="10" y="0"/>
                    </a:lnTo>
                    <a:lnTo>
                      <a:pt x="15" y="2"/>
                    </a:lnTo>
                    <a:lnTo>
                      <a:pt x="16" y="7"/>
                    </a:lnTo>
                    <a:lnTo>
                      <a:pt x="12" y="13"/>
                    </a:lnTo>
                    <a:lnTo>
                      <a:pt x="5" y="16"/>
                    </a:lnTo>
                    <a:lnTo>
                      <a:pt x="1" y="1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8" name="Freeform 283"/>
              <p:cNvSpPr>
                <a:spLocks noChangeAspect="1"/>
              </p:cNvSpPr>
              <p:nvPr/>
            </p:nvSpPr>
            <p:spPr bwMode="auto">
              <a:xfrm>
                <a:off x="811" y="3670"/>
                <a:ext cx="56" cy="17"/>
              </a:xfrm>
              <a:custGeom>
                <a:avLst/>
                <a:gdLst>
                  <a:gd name="T0" fmla="*/ 0 w 56"/>
                  <a:gd name="T1" fmla="*/ 0 h 17"/>
                  <a:gd name="T2" fmla="*/ 8 w 56"/>
                  <a:gd name="T3" fmla="*/ 5 h 17"/>
                  <a:gd name="T4" fmla="*/ 20 w 56"/>
                  <a:gd name="T5" fmla="*/ 12 h 17"/>
                  <a:gd name="T6" fmla="*/ 51 w 56"/>
                  <a:gd name="T7" fmla="*/ 16 h 17"/>
                  <a:gd name="T8" fmla="*/ 55 w 56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17"/>
                  <a:gd name="T17" fmla="*/ 56 w 5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17">
                    <a:moveTo>
                      <a:pt x="0" y="0"/>
                    </a:moveTo>
                    <a:lnTo>
                      <a:pt x="8" y="5"/>
                    </a:lnTo>
                    <a:lnTo>
                      <a:pt x="20" y="12"/>
                    </a:lnTo>
                    <a:lnTo>
                      <a:pt x="51" y="16"/>
                    </a:lnTo>
                    <a:lnTo>
                      <a:pt x="55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9" name="Freeform 284"/>
              <p:cNvSpPr>
                <a:spLocks noChangeAspect="1"/>
              </p:cNvSpPr>
              <p:nvPr/>
            </p:nvSpPr>
            <p:spPr bwMode="auto">
              <a:xfrm>
                <a:off x="794" y="3650"/>
                <a:ext cx="17" cy="17"/>
              </a:xfrm>
              <a:custGeom>
                <a:avLst/>
                <a:gdLst>
                  <a:gd name="T0" fmla="*/ 15 w 17"/>
                  <a:gd name="T1" fmla="*/ 12 h 17"/>
                  <a:gd name="T2" fmla="*/ 12 w 17"/>
                  <a:gd name="T3" fmla="*/ 15 h 17"/>
                  <a:gd name="T4" fmla="*/ 8 w 17"/>
                  <a:gd name="T5" fmla="*/ 16 h 17"/>
                  <a:gd name="T6" fmla="*/ 5 w 17"/>
                  <a:gd name="T7" fmla="*/ 15 h 17"/>
                  <a:gd name="T8" fmla="*/ 2 w 17"/>
                  <a:gd name="T9" fmla="*/ 13 h 17"/>
                  <a:gd name="T10" fmla="*/ 0 w 17"/>
                  <a:gd name="T11" fmla="*/ 8 h 17"/>
                  <a:gd name="T12" fmla="*/ 2 w 17"/>
                  <a:gd name="T13" fmla="*/ 4 h 17"/>
                  <a:gd name="T14" fmla="*/ 5 w 17"/>
                  <a:gd name="T15" fmla="*/ 3 h 17"/>
                  <a:gd name="T16" fmla="*/ 9 w 17"/>
                  <a:gd name="T17" fmla="*/ 2 h 17"/>
                  <a:gd name="T18" fmla="*/ 13 w 17"/>
                  <a:gd name="T19" fmla="*/ 3 h 17"/>
                  <a:gd name="T20" fmla="*/ 16 w 17"/>
                  <a:gd name="T21" fmla="*/ 6 h 17"/>
                  <a:gd name="T22" fmla="*/ 16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15" y="12"/>
                    </a:moveTo>
                    <a:lnTo>
                      <a:pt x="12" y="15"/>
                    </a:lnTo>
                    <a:lnTo>
                      <a:pt x="8" y="16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9" y="2"/>
                    </a:lnTo>
                    <a:lnTo>
                      <a:pt x="13" y="3"/>
                    </a:lnTo>
                    <a:lnTo>
                      <a:pt x="16" y="6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0" name="Freeform 285"/>
              <p:cNvSpPr>
                <a:spLocks noChangeAspect="1"/>
              </p:cNvSpPr>
              <p:nvPr/>
            </p:nvSpPr>
            <p:spPr bwMode="auto">
              <a:xfrm>
                <a:off x="866" y="3663"/>
                <a:ext cx="17" cy="17"/>
              </a:xfrm>
              <a:custGeom>
                <a:avLst/>
                <a:gdLst>
                  <a:gd name="T0" fmla="*/ 3 w 17"/>
                  <a:gd name="T1" fmla="*/ 1 h 17"/>
                  <a:gd name="T2" fmla="*/ 7 w 17"/>
                  <a:gd name="T3" fmla="*/ 0 h 17"/>
                  <a:gd name="T4" fmla="*/ 10 w 17"/>
                  <a:gd name="T5" fmla="*/ 0 h 17"/>
                  <a:gd name="T6" fmla="*/ 13 w 17"/>
                  <a:gd name="T7" fmla="*/ 2 h 17"/>
                  <a:gd name="T8" fmla="*/ 16 w 17"/>
                  <a:gd name="T9" fmla="*/ 8 h 17"/>
                  <a:gd name="T10" fmla="*/ 13 w 17"/>
                  <a:gd name="T11" fmla="*/ 14 h 17"/>
                  <a:gd name="T12" fmla="*/ 10 w 17"/>
                  <a:gd name="T13" fmla="*/ 16 h 17"/>
                  <a:gd name="T14" fmla="*/ 8 w 17"/>
                  <a:gd name="T15" fmla="*/ 16 h 17"/>
                  <a:gd name="T16" fmla="*/ 4 w 17"/>
                  <a:gd name="T17" fmla="*/ 16 h 17"/>
                  <a:gd name="T18" fmla="*/ 1 w 17"/>
                  <a:gd name="T19" fmla="*/ 13 h 17"/>
                  <a:gd name="T20" fmla="*/ 0 w 1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3" y="1"/>
                    </a:moveTo>
                    <a:lnTo>
                      <a:pt x="7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8"/>
                    </a:lnTo>
                    <a:lnTo>
                      <a:pt x="13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1" y="13"/>
                    </a:lnTo>
                    <a:lnTo>
                      <a:pt x="0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1" name="Freeform 286"/>
              <p:cNvSpPr>
                <a:spLocks noChangeAspect="1"/>
              </p:cNvSpPr>
              <p:nvPr/>
            </p:nvSpPr>
            <p:spPr bwMode="auto">
              <a:xfrm>
                <a:off x="809" y="3648"/>
                <a:ext cx="109" cy="17"/>
              </a:xfrm>
              <a:custGeom>
                <a:avLst/>
                <a:gdLst>
                  <a:gd name="T0" fmla="*/ 108 w 109"/>
                  <a:gd name="T1" fmla="*/ 0 h 17"/>
                  <a:gd name="T2" fmla="*/ 107 w 109"/>
                  <a:gd name="T3" fmla="*/ 3 h 17"/>
                  <a:gd name="T4" fmla="*/ 103 w 109"/>
                  <a:gd name="T5" fmla="*/ 6 h 17"/>
                  <a:gd name="T6" fmla="*/ 91 w 109"/>
                  <a:gd name="T7" fmla="*/ 12 h 17"/>
                  <a:gd name="T8" fmla="*/ 75 w 109"/>
                  <a:gd name="T9" fmla="*/ 16 h 17"/>
                  <a:gd name="T10" fmla="*/ 53 w 109"/>
                  <a:gd name="T11" fmla="*/ 16 h 17"/>
                  <a:gd name="T12" fmla="*/ 32 w 109"/>
                  <a:gd name="T13" fmla="*/ 16 h 17"/>
                  <a:gd name="T14" fmla="*/ 15 w 109"/>
                  <a:gd name="T15" fmla="*/ 12 h 17"/>
                  <a:gd name="T16" fmla="*/ 9 w 109"/>
                  <a:gd name="T17" fmla="*/ 9 h 17"/>
                  <a:gd name="T18" fmla="*/ 4 w 109"/>
                  <a:gd name="T19" fmla="*/ 6 h 17"/>
                  <a:gd name="T20" fmla="*/ 0 w 109"/>
                  <a:gd name="T21" fmla="*/ 3 h 17"/>
                  <a:gd name="T22" fmla="*/ 0 w 109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9"/>
                  <a:gd name="T37" fmla="*/ 0 h 17"/>
                  <a:gd name="T38" fmla="*/ 109 w 109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9" h="17">
                    <a:moveTo>
                      <a:pt x="108" y="0"/>
                    </a:moveTo>
                    <a:lnTo>
                      <a:pt x="107" y="3"/>
                    </a:lnTo>
                    <a:lnTo>
                      <a:pt x="103" y="6"/>
                    </a:lnTo>
                    <a:lnTo>
                      <a:pt x="91" y="12"/>
                    </a:lnTo>
                    <a:lnTo>
                      <a:pt x="75" y="16"/>
                    </a:lnTo>
                    <a:lnTo>
                      <a:pt x="53" y="16"/>
                    </a:lnTo>
                    <a:lnTo>
                      <a:pt x="32" y="16"/>
                    </a:lnTo>
                    <a:lnTo>
                      <a:pt x="15" y="12"/>
                    </a:lnTo>
                    <a:lnTo>
                      <a:pt x="9" y="9"/>
                    </a:lnTo>
                    <a:lnTo>
                      <a:pt x="4" y="6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2" name="Freeform 287"/>
              <p:cNvSpPr>
                <a:spLocks noChangeAspect="1"/>
              </p:cNvSpPr>
              <p:nvPr/>
            </p:nvSpPr>
            <p:spPr bwMode="auto">
              <a:xfrm>
                <a:off x="778" y="3330"/>
                <a:ext cx="174" cy="119"/>
              </a:xfrm>
              <a:custGeom>
                <a:avLst/>
                <a:gdLst>
                  <a:gd name="T0" fmla="*/ 0 w 174"/>
                  <a:gd name="T1" fmla="*/ 0 h 119"/>
                  <a:gd name="T2" fmla="*/ 0 w 174"/>
                  <a:gd name="T3" fmla="*/ 6 h 119"/>
                  <a:gd name="T4" fmla="*/ 0 w 174"/>
                  <a:gd name="T5" fmla="*/ 16 h 119"/>
                  <a:gd name="T6" fmla="*/ 4 w 174"/>
                  <a:gd name="T7" fmla="*/ 22 h 119"/>
                  <a:gd name="T8" fmla="*/ 10 w 174"/>
                  <a:gd name="T9" fmla="*/ 26 h 119"/>
                  <a:gd name="T10" fmla="*/ 18 w 174"/>
                  <a:gd name="T11" fmla="*/ 29 h 119"/>
                  <a:gd name="T12" fmla="*/ 32 w 174"/>
                  <a:gd name="T13" fmla="*/ 31 h 119"/>
                  <a:gd name="T14" fmla="*/ 32 w 174"/>
                  <a:gd name="T15" fmla="*/ 34 h 119"/>
                  <a:gd name="T16" fmla="*/ 47 w 174"/>
                  <a:gd name="T17" fmla="*/ 36 h 119"/>
                  <a:gd name="T18" fmla="*/ 47 w 174"/>
                  <a:gd name="T19" fmla="*/ 94 h 119"/>
                  <a:gd name="T20" fmla="*/ 58 w 174"/>
                  <a:gd name="T21" fmla="*/ 99 h 119"/>
                  <a:gd name="T22" fmla="*/ 83 w 174"/>
                  <a:gd name="T23" fmla="*/ 108 h 119"/>
                  <a:gd name="T24" fmla="*/ 114 w 174"/>
                  <a:gd name="T25" fmla="*/ 117 h 119"/>
                  <a:gd name="T26" fmla="*/ 127 w 174"/>
                  <a:gd name="T27" fmla="*/ 118 h 119"/>
                  <a:gd name="T28" fmla="*/ 133 w 174"/>
                  <a:gd name="T29" fmla="*/ 116 h 119"/>
                  <a:gd name="T30" fmla="*/ 139 w 174"/>
                  <a:gd name="T31" fmla="*/ 114 h 119"/>
                  <a:gd name="T32" fmla="*/ 136 w 174"/>
                  <a:gd name="T33" fmla="*/ 114 h 119"/>
                  <a:gd name="T34" fmla="*/ 133 w 174"/>
                  <a:gd name="T35" fmla="*/ 112 h 119"/>
                  <a:gd name="T36" fmla="*/ 132 w 174"/>
                  <a:gd name="T37" fmla="*/ 104 h 119"/>
                  <a:gd name="T38" fmla="*/ 129 w 174"/>
                  <a:gd name="T39" fmla="*/ 102 h 119"/>
                  <a:gd name="T40" fmla="*/ 124 w 174"/>
                  <a:gd name="T41" fmla="*/ 101 h 119"/>
                  <a:gd name="T42" fmla="*/ 123 w 174"/>
                  <a:gd name="T43" fmla="*/ 94 h 119"/>
                  <a:gd name="T44" fmla="*/ 123 w 174"/>
                  <a:gd name="T45" fmla="*/ 36 h 119"/>
                  <a:gd name="T46" fmla="*/ 140 w 174"/>
                  <a:gd name="T47" fmla="*/ 34 h 119"/>
                  <a:gd name="T48" fmla="*/ 140 w 174"/>
                  <a:gd name="T49" fmla="*/ 31 h 119"/>
                  <a:gd name="T50" fmla="*/ 152 w 174"/>
                  <a:gd name="T51" fmla="*/ 30 h 119"/>
                  <a:gd name="T52" fmla="*/ 159 w 174"/>
                  <a:gd name="T53" fmla="*/ 27 h 119"/>
                  <a:gd name="T54" fmla="*/ 164 w 174"/>
                  <a:gd name="T55" fmla="*/ 25 h 119"/>
                  <a:gd name="T56" fmla="*/ 170 w 174"/>
                  <a:gd name="T57" fmla="*/ 19 h 119"/>
                  <a:gd name="T58" fmla="*/ 173 w 174"/>
                  <a:gd name="T59" fmla="*/ 12 h 119"/>
                  <a:gd name="T60" fmla="*/ 172 w 174"/>
                  <a:gd name="T61" fmla="*/ 0 h 119"/>
                  <a:gd name="T62" fmla="*/ 0 w 174"/>
                  <a:gd name="T63" fmla="*/ 0 h 1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74"/>
                  <a:gd name="T97" fmla="*/ 0 h 119"/>
                  <a:gd name="T98" fmla="*/ 174 w 174"/>
                  <a:gd name="T99" fmla="*/ 119 h 11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74" h="119">
                    <a:moveTo>
                      <a:pt x="0" y="0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9"/>
                    </a:lnTo>
                    <a:lnTo>
                      <a:pt x="32" y="31"/>
                    </a:lnTo>
                    <a:lnTo>
                      <a:pt x="32" y="34"/>
                    </a:lnTo>
                    <a:lnTo>
                      <a:pt x="47" y="36"/>
                    </a:lnTo>
                    <a:lnTo>
                      <a:pt x="47" y="94"/>
                    </a:lnTo>
                    <a:lnTo>
                      <a:pt x="58" y="99"/>
                    </a:lnTo>
                    <a:lnTo>
                      <a:pt x="83" y="108"/>
                    </a:lnTo>
                    <a:lnTo>
                      <a:pt x="114" y="117"/>
                    </a:lnTo>
                    <a:lnTo>
                      <a:pt x="127" y="118"/>
                    </a:lnTo>
                    <a:lnTo>
                      <a:pt x="133" y="116"/>
                    </a:lnTo>
                    <a:lnTo>
                      <a:pt x="139" y="114"/>
                    </a:lnTo>
                    <a:lnTo>
                      <a:pt x="136" y="114"/>
                    </a:lnTo>
                    <a:lnTo>
                      <a:pt x="133" y="112"/>
                    </a:lnTo>
                    <a:lnTo>
                      <a:pt x="132" y="104"/>
                    </a:lnTo>
                    <a:lnTo>
                      <a:pt x="129" y="102"/>
                    </a:lnTo>
                    <a:lnTo>
                      <a:pt x="124" y="101"/>
                    </a:lnTo>
                    <a:lnTo>
                      <a:pt x="123" y="94"/>
                    </a:lnTo>
                    <a:lnTo>
                      <a:pt x="123" y="36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52" y="30"/>
                    </a:lnTo>
                    <a:lnTo>
                      <a:pt x="159" y="27"/>
                    </a:lnTo>
                    <a:lnTo>
                      <a:pt x="164" y="25"/>
                    </a:lnTo>
                    <a:lnTo>
                      <a:pt x="170" y="19"/>
                    </a:lnTo>
                    <a:lnTo>
                      <a:pt x="173" y="12"/>
                    </a:lnTo>
                    <a:lnTo>
                      <a:pt x="17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3" name="Freeform 288"/>
              <p:cNvSpPr>
                <a:spLocks noChangeAspect="1"/>
              </p:cNvSpPr>
              <p:nvPr/>
            </p:nvSpPr>
            <p:spPr bwMode="auto">
              <a:xfrm>
                <a:off x="778" y="3330"/>
                <a:ext cx="174" cy="119"/>
              </a:xfrm>
              <a:custGeom>
                <a:avLst/>
                <a:gdLst>
                  <a:gd name="T0" fmla="*/ 0 w 174"/>
                  <a:gd name="T1" fmla="*/ 0 h 119"/>
                  <a:gd name="T2" fmla="*/ 0 w 174"/>
                  <a:gd name="T3" fmla="*/ 6 h 119"/>
                  <a:gd name="T4" fmla="*/ 0 w 174"/>
                  <a:gd name="T5" fmla="*/ 16 h 119"/>
                  <a:gd name="T6" fmla="*/ 4 w 174"/>
                  <a:gd name="T7" fmla="*/ 22 h 119"/>
                  <a:gd name="T8" fmla="*/ 10 w 174"/>
                  <a:gd name="T9" fmla="*/ 26 h 119"/>
                  <a:gd name="T10" fmla="*/ 18 w 174"/>
                  <a:gd name="T11" fmla="*/ 29 h 119"/>
                  <a:gd name="T12" fmla="*/ 32 w 174"/>
                  <a:gd name="T13" fmla="*/ 31 h 119"/>
                  <a:gd name="T14" fmla="*/ 32 w 174"/>
                  <a:gd name="T15" fmla="*/ 34 h 119"/>
                  <a:gd name="T16" fmla="*/ 47 w 174"/>
                  <a:gd name="T17" fmla="*/ 36 h 119"/>
                  <a:gd name="T18" fmla="*/ 47 w 174"/>
                  <a:gd name="T19" fmla="*/ 94 h 119"/>
                  <a:gd name="T20" fmla="*/ 58 w 174"/>
                  <a:gd name="T21" fmla="*/ 99 h 119"/>
                  <a:gd name="T22" fmla="*/ 83 w 174"/>
                  <a:gd name="T23" fmla="*/ 108 h 119"/>
                  <a:gd name="T24" fmla="*/ 114 w 174"/>
                  <a:gd name="T25" fmla="*/ 117 h 119"/>
                  <a:gd name="T26" fmla="*/ 127 w 174"/>
                  <a:gd name="T27" fmla="*/ 118 h 119"/>
                  <a:gd name="T28" fmla="*/ 133 w 174"/>
                  <a:gd name="T29" fmla="*/ 116 h 119"/>
                  <a:gd name="T30" fmla="*/ 139 w 174"/>
                  <a:gd name="T31" fmla="*/ 114 h 119"/>
                  <a:gd name="T32" fmla="*/ 136 w 174"/>
                  <a:gd name="T33" fmla="*/ 114 h 119"/>
                  <a:gd name="T34" fmla="*/ 133 w 174"/>
                  <a:gd name="T35" fmla="*/ 112 h 119"/>
                  <a:gd name="T36" fmla="*/ 132 w 174"/>
                  <a:gd name="T37" fmla="*/ 104 h 119"/>
                  <a:gd name="T38" fmla="*/ 129 w 174"/>
                  <a:gd name="T39" fmla="*/ 102 h 119"/>
                  <a:gd name="T40" fmla="*/ 124 w 174"/>
                  <a:gd name="T41" fmla="*/ 101 h 119"/>
                  <a:gd name="T42" fmla="*/ 123 w 174"/>
                  <a:gd name="T43" fmla="*/ 94 h 119"/>
                  <a:gd name="T44" fmla="*/ 123 w 174"/>
                  <a:gd name="T45" fmla="*/ 36 h 119"/>
                  <a:gd name="T46" fmla="*/ 140 w 174"/>
                  <a:gd name="T47" fmla="*/ 34 h 119"/>
                  <a:gd name="T48" fmla="*/ 140 w 174"/>
                  <a:gd name="T49" fmla="*/ 31 h 119"/>
                  <a:gd name="T50" fmla="*/ 152 w 174"/>
                  <a:gd name="T51" fmla="*/ 30 h 119"/>
                  <a:gd name="T52" fmla="*/ 159 w 174"/>
                  <a:gd name="T53" fmla="*/ 27 h 119"/>
                  <a:gd name="T54" fmla="*/ 164 w 174"/>
                  <a:gd name="T55" fmla="*/ 25 h 119"/>
                  <a:gd name="T56" fmla="*/ 170 w 174"/>
                  <a:gd name="T57" fmla="*/ 19 h 119"/>
                  <a:gd name="T58" fmla="*/ 173 w 174"/>
                  <a:gd name="T59" fmla="*/ 12 h 119"/>
                  <a:gd name="T60" fmla="*/ 172 w 174"/>
                  <a:gd name="T61" fmla="*/ 0 h 119"/>
                  <a:gd name="T62" fmla="*/ 0 w 174"/>
                  <a:gd name="T63" fmla="*/ 0 h 1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74"/>
                  <a:gd name="T97" fmla="*/ 0 h 119"/>
                  <a:gd name="T98" fmla="*/ 174 w 174"/>
                  <a:gd name="T99" fmla="*/ 119 h 11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74" h="119">
                    <a:moveTo>
                      <a:pt x="0" y="0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9"/>
                    </a:lnTo>
                    <a:lnTo>
                      <a:pt x="32" y="31"/>
                    </a:lnTo>
                    <a:lnTo>
                      <a:pt x="32" y="34"/>
                    </a:lnTo>
                    <a:lnTo>
                      <a:pt x="47" y="36"/>
                    </a:lnTo>
                    <a:lnTo>
                      <a:pt x="47" y="94"/>
                    </a:lnTo>
                    <a:lnTo>
                      <a:pt x="58" y="99"/>
                    </a:lnTo>
                    <a:lnTo>
                      <a:pt x="83" y="108"/>
                    </a:lnTo>
                    <a:lnTo>
                      <a:pt x="114" y="117"/>
                    </a:lnTo>
                    <a:lnTo>
                      <a:pt x="127" y="118"/>
                    </a:lnTo>
                    <a:lnTo>
                      <a:pt x="133" y="116"/>
                    </a:lnTo>
                    <a:lnTo>
                      <a:pt x="139" y="114"/>
                    </a:lnTo>
                    <a:lnTo>
                      <a:pt x="136" y="114"/>
                    </a:lnTo>
                    <a:lnTo>
                      <a:pt x="133" y="112"/>
                    </a:lnTo>
                    <a:lnTo>
                      <a:pt x="132" y="104"/>
                    </a:lnTo>
                    <a:lnTo>
                      <a:pt x="129" y="102"/>
                    </a:lnTo>
                    <a:lnTo>
                      <a:pt x="124" y="101"/>
                    </a:lnTo>
                    <a:lnTo>
                      <a:pt x="123" y="94"/>
                    </a:lnTo>
                    <a:lnTo>
                      <a:pt x="123" y="36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52" y="30"/>
                    </a:lnTo>
                    <a:lnTo>
                      <a:pt x="159" y="27"/>
                    </a:lnTo>
                    <a:lnTo>
                      <a:pt x="164" y="25"/>
                    </a:lnTo>
                    <a:lnTo>
                      <a:pt x="170" y="19"/>
                    </a:lnTo>
                    <a:lnTo>
                      <a:pt x="173" y="12"/>
                    </a:lnTo>
                    <a:lnTo>
                      <a:pt x="17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4" name="Freeform 289"/>
              <p:cNvSpPr>
                <a:spLocks noChangeAspect="1"/>
              </p:cNvSpPr>
              <p:nvPr/>
            </p:nvSpPr>
            <p:spPr bwMode="auto">
              <a:xfrm>
                <a:off x="766" y="3426"/>
                <a:ext cx="60" cy="90"/>
              </a:xfrm>
              <a:custGeom>
                <a:avLst/>
                <a:gdLst>
                  <a:gd name="T0" fmla="*/ 48 w 60"/>
                  <a:gd name="T1" fmla="*/ 89 h 90"/>
                  <a:gd name="T2" fmla="*/ 38 w 60"/>
                  <a:gd name="T3" fmla="*/ 88 h 90"/>
                  <a:gd name="T4" fmla="*/ 30 w 60"/>
                  <a:gd name="T5" fmla="*/ 86 h 90"/>
                  <a:gd name="T6" fmla="*/ 22 w 60"/>
                  <a:gd name="T7" fmla="*/ 82 h 90"/>
                  <a:gd name="T8" fmla="*/ 15 w 60"/>
                  <a:gd name="T9" fmla="*/ 77 h 90"/>
                  <a:gd name="T10" fmla="*/ 9 w 60"/>
                  <a:gd name="T11" fmla="*/ 71 h 90"/>
                  <a:gd name="T12" fmla="*/ 4 w 60"/>
                  <a:gd name="T13" fmla="*/ 64 h 90"/>
                  <a:gd name="T14" fmla="*/ 2 w 60"/>
                  <a:gd name="T15" fmla="*/ 56 h 90"/>
                  <a:gd name="T16" fmla="*/ 0 w 60"/>
                  <a:gd name="T17" fmla="*/ 48 h 90"/>
                  <a:gd name="T18" fmla="*/ 2 w 60"/>
                  <a:gd name="T19" fmla="*/ 34 h 90"/>
                  <a:gd name="T20" fmla="*/ 7 w 60"/>
                  <a:gd name="T21" fmla="*/ 21 h 90"/>
                  <a:gd name="T22" fmla="*/ 11 w 60"/>
                  <a:gd name="T23" fmla="*/ 16 h 90"/>
                  <a:gd name="T24" fmla="*/ 16 w 60"/>
                  <a:gd name="T25" fmla="*/ 12 h 90"/>
                  <a:gd name="T26" fmla="*/ 17 w 60"/>
                  <a:gd name="T27" fmla="*/ 5 h 90"/>
                  <a:gd name="T28" fmla="*/ 20 w 60"/>
                  <a:gd name="T29" fmla="*/ 1 h 90"/>
                  <a:gd name="T30" fmla="*/ 34 w 60"/>
                  <a:gd name="T31" fmla="*/ 1 h 90"/>
                  <a:gd name="T32" fmla="*/ 52 w 60"/>
                  <a:gd name="T33" fmla="*/ 0 h 90"/>
                  <a:gd name="T34" fmla="*/ 59 w 60"/>
                  <a:gd name="T35" fmla="*/ 0 h 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0"/>
                  <a:gd name="T55" fmla="*/ 0 h 90"/>
                  <a:gd name="T56" fmla="*/ 60 w 60"/>
                  <a:gd name="T57" fmla="*/ 90 h 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0" h="90">
                    <a:moveTo>
                      <a:pt x="48" y="89"/>
                    </a:moveTo>
                    <a:lnTo>
                      <a:pt x="38" y="88"/>
                    </a:lnTo>
                    <a:lnTo>
                      <a:pt x="30" y="86"/>
                    </a:lnTo>
                    <a:lnTo>
                      <a:pt x="22" y="82"/>
                    </a:lnTo>
                    <a:lnTo>
                      <a:pt x="15" y="77"/>
                    </a:lnTo>
                    <a:lnTo>
                      <a:pt x="9" y="71"/>
                    </a:lnTo>
                    <a:lnTo>
                      <a:pt x="4" y="64"/>
                    </a:lnTo>
                    <a:lnTo>
                      <a:pt x="2" y="56"/>
                    </a:lnTo>
                    <a:lnTo>
                      <a:pt x="0" y="48"/>
                    </a:lnTo>
                    <a:lnTo>
                      <a:pt x="2" y="34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2"/>
                    </a:lnTo>
                    <a:lnTo>
                      <a:pt x="17" y="5"/>
                    </a:lnTo>
                    <a:lnTo>
                      <a:pt x="20" y="1"/>
                    </a:lnTo>
                    <a:lnTo>
                      <a:pt x="34" y="1"/>
                    </a:lnTo>
                    <a:lnTo>
                      <a:pt x="52" y="0"/>
                    </a:lnTo>
                    <a:lnTo>
                      <a:pt x="5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5" name="Freeform 290"/>
              <p:cNvSpPr>
                <a:spLocks noChangeAspect="1"/>
              </p:cNvSpPr>
              <p:nvPr/>
            </p:nvSpPr>
            <p:spPr bwMode="auto">
              <a:xfrm>
                <a:off x="887" y="350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8 w 17"/>
                  <a:gd name="T3" fmla="*/ 2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16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0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6" name="Freeform 291"/>
              <p:cNvSpPr>
                <a:spLocks noChangeAspect="1"/>
              </p:cNvSpPr>
              <p:nvPr/>
            </p:nvSpPr>
            <p:spPr bwMode="auto">
              <a:xfrm>
                <a:off x="824" y="3421"/>
                <a:ext cx="70" cy="95"/>
              </a:xfrm>
              <a:custGeom>
                <a:avLst/>
                <a:gdLst>
                  <a:gd name="T0" fmla="*/ 0 w 70"/>
                  <a:gd name="T1" fmla="*/ 94 h 95"/>
                  <a:gd name="T2" fmla="*/ 26 w 70"/>
                  <a:gd name="T3" fmla="*/ 91 h 95"/>
                  <a:gd name="T4" fmla="*/ 38 w 70"/>
                  <a:gd name="T5" fmla="*/ 89 h 95"/>
                  <a:gd name="T6" fmla="*/ 47 w 70"/>
                  <a:gd name="T7" fmla="*/ 85 h 95"/>
                  <a:gd name="T8" fmla="*/ 54 w 70"/>
                  <a:gd name="T9" fmla="*/ 80 h 95"/>
                  <a:gd name="T10" fmla="*/ 60 w 70"/>
                  <a:gd name="T11" fmla="*/ 75 h 95"/>
                  <a:gd name="T12" fmla="*/ 62 w 70"/>
                  <a:gd name="T13" fmla="*/ 70 h 95"/>
                  <a:gd name="T14" fmla="*/ 64 w 70"/>
                  <a:gd name="T15" fmla="*/ 65 h 95"/>
                  <a:gd name="T16" fmla="*/ 64 w 70"/>
                  <a:gd name="T17" fmla="*/ 55 h 95"/>
                  <a:gd name="T18" fmla="*/ 66 w 70"/>
                  <a:gd name="T19" fmla="*/ 24 h 95"/>
                  <a:gd name="T20" fmla="*/ 69 w 70"/>
                  <a:gd name="T21" fmla="*/ 12 h 95"/>
                  <a:gd name="T22" fmla="*/ 60 w 70"/>
                  <a:gd name="T23" fmla="*/ 7 h 95"/>
                  <a:gd name="T24" fmla="*/ 49 w 70"/>
                  <a:gd name="T25" fmla="*/ 2 h 95"/>
                  <a:gd name="T26" fmla="*/ 41 w 70"/>
                  <a:gd name="T27" fmla="*/ 0 h 95"/>
                  <a:gd name="T28" fmla="*/ 33 w 70"/>
                  <a:gd name="T29" fmla="*/ 0 h 95"/>
                  <a:gd name="T30" fmla="*/ 17 w 70"/>
                  <a:gd name="T31" fmla="*/ 0 h 95"/>
                  <a:gd name="T32" fmla="*/ 9 w 70"/>
                  <a:gd name="T33" fmla="*/ 0 h 95"/>
                  <a:gd name="T34" fmla="*/ 2 w 70"/>
                  <a:gd name="T35" fmla="*/ 1 h 95"/>
                  <a:gd name="T36" fmla="*/ 0 w 70"/>
                  <a:gd name="T37" fmla="*/ 5 h 95"/>
                  <a:gd name="T38" fmla="*/ 0 w 70"/>
                  <a:gd name="T39" fmla="*/ 14 h 95"/>
                  <a:gd name="T40" fmla="*/ 0 w 70"/>
                  <a:gd name="T41" fmla="*/ 47 h 95"/>
                  <a:gd name="T42" fmla="*/ 0 w 70"/>
                  <a:gd name="T43" fmla="*/ 94 h 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0"/>
                  <a:gd name="T67" fmla="*/ 0 h 95"/>
                  <a:gd name="T68" fmla="*/ 70 w 70"/>
                  <a:gd name="T69" fmla="*/ 95 h 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0" h="95">
                    <a:moveTo>
                      <a:pt x="0" y="94"/>
                    </a:moveTo>
                    <a:lnTo>
                      <a:pt x="26" y="91"/>
                    </a:lnTo>
                    <a:lnTo>
                      <a:pt x="38" y="89"/>
                    </a:lnTo>
                    <a:lnTo>
                      <a:pt x="47" y="85"/>
                    </a:lnTo>
                    <a:lnTo>
                      <a:pt x="54" y="80"/>
                    </a:lnTo>
                    <a:lnTo>
                      <a:pt x="60" y="75"/>
                    </a:lnTo>
                    <a:lnTo>
                      <a:pt x="62" y="70"/>
                    </a:lnTo>
                    <a:lnTo>
                      <a:pt x="64" y="65"/>
                    </a:lnTo>
                    <a:lnTo>
                      <a:pt x="64" y="55"/>
                    </a:lnTo>
                    <a:lnTo>
                      <a:pt x="66" y="24"/>
                    </a:lnTo>
                    <a:lnTo>
                      <a:pt x="69" y="12"/>
                    </a:lnTo>
                    <a:lnTo>
                      <a:pt x="60" y="7"/>
                    </a:lnTo>
                    <a:lnTo>
                      <a:pt x="49" y="2"/>
                    </a:lnTo>
                    <a:lnTo>
                      <a:pt x="41" y="0"/>
                    </a:lnTo>
                    <a:lnTo>
                      <a:pt x="33" y="0"/>
                    </a:lnTo>
                    <a:lnTo>
                      <a:pt x="17" y="0"/>
                    </a:lnTo>
                    <a:lnTo>
                      <a:pt x="9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14"/>
                    </a:lnTo>
                    <a:lnTo>
                      <a:pt x="0" y="47"/>
                    </a:lnTo>
                    <a:lnTo>
                      <a:pt x="0" y="94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7" name="Freeform 292"/>
              <p:cNvSpPr>
                <a:spLocks noChangeAspect="1"/>
              </p:cNvSpPr>
              <p:nvPr/>
            </p:nvSpPr>
            <p:spPr bwMode="auto">
              <a:xfrm>
                <a:off x="872" y="3433"/>
                <a:ext cx="40" cy="19"/>
              </a:xfrm>
              <a:custGeom>
                <a:avLst/>
                <a:gdLst>
                  <a:gd name="T0" fmla="*/ 39 w 40"/>
                  <a:gd name="T1" fmla="*/ 12 h 19"/>
                  <a:gd name="T2" fmla="*/ 36 w 40"/>
                  <a:gd name="T3" fmla="*/ 1 h 19"/>
                  <a:gd name="T4" fmla="*/ 0 w 40"/>
                  <a:gd name="T5" fmla="*/ 0 h 19"/>
                  <a:gd name="T6" fmla="*/ 5 w 40"/>
                  <a:gd name="T7" fmla="*/ 6 h 19"/>
                  <a:gd name="T8" fmla="*/ 9 w 40"/>
                  <a:gd name="T9" fmla="*/ 11 h 19"/>
                  <a:gd name="T10" fmla="*/ 11 w 40"/>
                  <a:gd name="T11" fmla="*/ 15 h 19"/>
                  <a:gd name="T12" fmla="*/ 13 w 40"/>
                  <a:gd name="T13" fmla="*/ 17 h 19"/>
                  <a:gd name="T14" fmla="*/ 16 w 40"/>
                  <a:gd name="T15" fmla="*/ 18 h 19"/>
                  <a:gd name="T16" fmla="*/ 25 w 40"/>
                  <a:gd name="T17" fmla="*/ 16 h 19"/>
                  <a:gd name="T18" fmla="*/ 39 w 40"/>
                  <a:gd name="T19" fmla="*/ 12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"/>
                  <a:gd name="T31" fmla="*/ 0 h 19"/>
                  <a:gd name="T32" fmla="*/ 40 w 40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" h="19">
                    <a:moveTo>
                      <a:pt x="39" y="12"/>
                    </a:moveTo>
                    <a:lnTo>
                      <a:pt x="36" y="1"/>
                    </a:lnTo>
                    <a:lnTo>
                      <a:pt x="0" y="0"/>
                    </a:lnTo>
                    <a:lnTo>
                      <a:pt x="5" y="6"/>
                    </a:lnTo>
                    <a:lnTo>
                      <a:pt x="9" y="11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16" y="18"/>
                    </a:lnTo>
                    <a:lnTo>
                      <a:pt x="25" y="16"/>
                    </a:lnTo>
                    <a:lnTo>
                      <a:pt x="39" y="12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8" name="Freeform 293"/>
              <p:cNvSpPr>
                <a:spLocks noChangeAspect="1"/>
              </p:cNvSpPr>
              <p:nvPr/>
            </p:nvSpPr>
            <p:spPr bwMode="auto">
              <a:xfrm>
                <a:off x="872" y="3433"/>
                <a:ext cx="38" cy="17"/>
              </a:xfrm>
              <a:custGeom>
                <a:avLst/>
                <a:gdLst>
                  <a:gd name="T0" fmla="*/ 0 w 38"/>
                  <a:gd name="T1" fmla="*/ 7 h 17"/>
                  <a:gd name="T2" fmla="*/ 19 w 38"/>
                  <a:gd name="T3" fmla="*/ 0 h 17"/>
                  <a:gd name="T4" fmla="*/ 32 w 38"/>
                  <a:gd name="T5" fmla="*/ 3 h 17"/>
                  <a:gd name="T6" fmla="*/ 37 w 38"/>
                  <a:gd name="T7" fmla="*/ 8 h 17"/>
                  <a:gd name="T8" fmla="*/ 19 w 38"/>
                  <a:gd name="T9" fmla="*/ 16 h 17"/>
                  <a:gd name="T10" fmla="*/ 4 w 38"/>
                  <a:gd name="T11" fmla="*/ 8 h 17"/>
                  <a:gd name="T12" fmla="*/ 0 w 38"/>
                  <a:gd name="T13" fmla="*/ 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17"/>
                  <a:gd name="T23" fmla="*/ 38 w 3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17">
                    <a:moveTo>
                      <a:pt x="0" y="7"/>
                    </a:moveTo>
                    <a:lnTo>
                      <a:pt x="19" y="0"/>
                    </a:lnTo>
                    <a:lnTo>
                      <a:pt x="32" y="3"/>
                    </a:lnTo>
                    <a:lnTo>
                      <a:pt x="37" y="8"/>
                    </a:lnTo>
                    <a:lnTo>
                      <a:pt x="19" y="16"/>
                    </a:lnTo>
                    <a:lnTo>
                      <a:pt x="4" y="8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9" name="Freeform 294"/>
              <p:cNvSpPr>
                <a:spLocks noChangeAspect="1"/>
              </p:cNvSpPr>
              <p:nvPr/>
            </p:nvSpPr>
            <p:spPr bwMode="auto">
              <a:xfrm>
                <a:off x="783" y="3426"/>
                <a:ext cx="92" cy="91"/>
              </a:xfrm>
              <a:custGeom>
                <a:avLst/>
                <a:gdLst>
                  <a:gd name="T0" fmla="*/ 37 w 92"/>
                  <a:gd name="T1" fmla="*/ 0 h 91"/>
                  <a:gd name="T2" fmla="*/ 48 w 92"/>
                  <a:gd name="T3" fmla="*/ 0 h 91"/>
                  <a:gd name="T4" fmla="*/ 58 w 92"/>
                  <a:gd name="T5" fmla="*/ 3 h 91"/>
                  <a:gd name="T6" fmla="*/ 67 w 92"/>
                  <a:gd name="T7" fmla="*/ 7 h 91"/>
                  <a:gd name="T8" fmla="*/ 75 w 92"/>
                  <a:gd name="T9" fmla="*/ 13 h 91"/>
                  <a:gd name="T10" fmla="*/ 82 w 92"/>
                  <a:gd name="T11" fmla="*/ 19 h 91"/>
                  <a:gd name="T12" fmla="*/ 86 w 92"/>
                  <a:gd name="T13" fmla="*/ 27 h 91"/>
                  <a:gd name="T14" fmla="*/ 90 w 92"/>
                  <a:gd name="T15" fmla="*/ 36 h 91"/>
                  <a:gd name="T16" fmla="*/ 91 w 92"/>
                  <a:gd name="T17" fmla="*/ 45 h 91"/>
                  <a:gd name="T18" fmla="*/ 90 w 92"/>
                  <a:gd name="T19" fmla="*/ 54 h 91"/>
                  <a:gd name="T20" fmla="*/ 86 w 92"/>
                  <a:gd name="T21" fmla="*/ 62 h 91"/>
                  <a:gd name="T22" fmla="*/ 82 w 92"/>
                  <a:gd name="T23" fmla="*/ 70 h 91"/>
                  <a:gd name="T24" fmla="*/ 75 w 92"/>
                  <a:gd name="T25" fmla="*/ 76 h 91"/>
                  <a:gd name="T26" fmla="*/ 67 w 92"/>
                  <a:gd name="T27" fmla="*/ 82 h 91"/>
                  <a:gd name="T28" fmla="*/ 58 w 92"/>
                  <a:gd name="T29" fmla="*/ 86 h 91"/>
                  <a:gd name="T30" fmla="*/ 48 w 92"/>
                  <a:gd name="T31" fmla="*/ 89 h 91"/>
                  <a:gd name="T32" fmla="*/ 38 w 92"/>
                  <a:gd name="T33" fmla="*/ 90 h 91"/>
                  <a:gd name="T34" fmla="*/ 31 w 92"/>
                  <a:gd name="T35" fmla="*/ 88 h 91"/>
                  <a:gd name="T36" fmla="*/ 24 w 92"/>
                  <a:gd name="T37" fmla="*/ 82 h 91"/>
                  <a:gd name="T38" fmla="*/ 17 w 92"/>
                  <a:gd name="T39" fmla="*/ 74 h 91"/>
                  <a:gd name="T40" fmla="*/ 11 w 92"/>
                  <a:gd name="T41" fmla="*/ 63 h 91"/>
                  <a:gd name="T42" fmla="*/ 6 w 92"/>
                  <a:gd name="T43" fmla="*/ 51 h 91"/>
                  <a:gd name="T44" fmla="*/ 3 w 92"/>
                  <a:gd name="T45" fmla="*/ 38 h 91"/>
                  <a:gd name="T46" fmla="*/ 0 w 92"/>
                  <a:gd name="T47" fmla="*/ 26 h 91"/>
                  <a:gd name="T48" fmla="*/ 0 w 92"/>
                  <a:gd name="T49" fmla="*/ 14 h 91"/>
                  <a:gd name="T50" fmla="*/ 0 w 92"/>
                  <a:gd name="T51" fmla="*/ 4 h 91"/>
                  <a:gd name="T52" fmla="*/ 4 w 92"/>
                  <a:gd name="T53" fmla="*/ 1 h 91"/>
                  <a:gd name="T54" fmla="*/ 19 w 92"/>
                  <a:gd name="T55" fmla="*/ 1 h 91"/>
                  <a:gd name="T56" fmla="*/ 37 w 92"/>
                  <a:gd name="T57" fmla="*/ 0 h 9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2"/>
                  <a:gd name="T88" fmla="*/ 0 h 91"/>
                  <a:gd name="T89" fmla="*/ 92 w 92"/>
                  <a:gd name="T90" fmla="*/ 91 h 9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2" h="91">
                    <a:moveTo>
                      <a:pt x="37" y="0"/>
                    </a:moveTo>
                    <a:lnTo>
                      <a:pt x="48" y="0"/>
                    </a:lnTo>
                    <a:lnTo>
                      <a:pt x="58" y="3"/>
                    </a:lnTo>
                    <a:lnTo>
                      <a:pt x="67" y="7"/>
                    </a:lnTo>
                    <a:lnTo>
                      <a:pt x="75" y="13"/>
                    </a:lnTo>
                    <a:lnTo>
                      <a:pt x="82" y="19"/>
                    </a:lnTo>
                    <a:lnTo>
                      <a:pt x="86" y="27"/>
                    </a:lnTo>
                    <a:lnTo>
                      <a:pt x="90" y="36"/>
                    </a:lnTo>
                    <a:lnTo>
                      <a:pt x="91" y="45"/>
                    </a:lnTo>
                    <a:lnTo>
                      <a:pt x="90" y="54"/>
                    </a:lnTo>
                    <a:lnTo>
                      <a:pt x="86" y="62"/>
                    </a:lnTo>
                    <a:lnTo>
                      <a:pt x="82" y="70"/>
                    </a:lnTo>
                    <a:lnTo>
                      <a:pt x="75" y="76"/>
                    </a:lnTo>
                    <a:lnTo>
                      <a:pt x="67" y="82"/>
                    </a:lnTo>
                    <a:lnTo>
                      <a:pt x="58" y="86"/>
                    </a:lnTo>
                    <a:lnTo>
                      <a:pt x="48" y="89"/>
                    </a:lnTo>
                    <a:lnTo>
                      <a:pt x="38" y="90"/>
                    </a:lnTo>
                    <a:lnTo>
                      <a:pt x="31" y="88"/>
                    </a:lnTo>
                    <a:lnTo>
                      <a:pt x="24" y="82"/>
                    </a:lnTo>
                    <a:lnTo>
                      <a:pt x="17" y="74"/>
                    </a:lnTo>
                    <a:lnTo>
                      <a:pt x="11" y="63"/>
                    </a:lnTo>
                    <a:lnTo>
                      <a:pt x="6" y="51"/>
                    </a:lnTo>
                    <a:lnTo>
                      <a:pt x="3" y="38"/>
                    </a:lnTo>
                    <a:lnTo>
                      <a:pt x="0" y="26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4" y="1"/>
                    </a:lnTo>
                    <a:lnTo>
                      <a:pt x="19" y="1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0" name="Freeform 295"/>
              <p:cNvSpPr>
                <a:spLocks noChangeAspect="1"/>
              </p:cNvSpPr>
              <p:nvPr/>
            </p:nvSpPr>
            <p:spPr bwMode="auto">
              <a:xfrm>
                <a:off x="879" y="3444"/>
                <a:ext cx="39" cy="59"/>
              </a:xfrm>
              <a:custGeom>
                <a:avLst/>
                <a:gdLst>
                  <a:gd name="T0" fmla="*/ 38 w 39"/>
                  <a:gd name="T1" fmla="*/ 1 h 59"/>
                  <a:gd name="T2" fmla="*/ 33 w 39"/>
                  <a:gd name="T3" fmla="*/ 0 h 59"/>
                  <a:gd name="T4" fmla="*/ 26 w 39"/>
                  <a:gd name="T5" fmla="*/ 0 h 59"/>
                  <a:gd name="T6" fmla="*/ 23 w 39"/>
                  <a:gd name="T7" fmla="*/ 0 h 59"/>
                  <a:gd name="T8" fmla="*/ 20 w 39"/>
                  <a:gd name="T9" fmla="*/ 2 h 59"/>
                  <a:gd name="T10" fmla="*/ 12 w 39"/>
                  <a:gd name="T11" fmla="*/ 3 h 59"/>
                  <a:gd name="T12" fmla="*/ 4 w 39"/>
                  <a:gd name="T13" fmla="*/ 3 h 59"/>
                  <a:gd name="T14" fmla="*/ 2 w 39"/>
                  <a:gd name="T15" fmla="*/ 12 h 59"/>
                  <a:gd name="T16" fmla="*/ 2 w 39"/>
                  <a:gd name="T17" fmla="*/ 28 h 59"/>
                  <a:gd name="T18" fmla="*/ 3 w 39"/>
                  <a:gd name="T19" fmla="*/ 38 h 59"/>
                  <a:gd name="T20" fmla="*/ 4 w 39"/>
                  <a:gd name="T21" fmla="*/ 43 h 59"/>
                  <a:gd name="T22" fmla="*/ 4 w 39"/>
                  <a:gd name="T23" fmla="*/ 49 h 59"/>
                  <a:gd name="T24" fmla="*/ 3 w 39"/>
                  <a:gd name="T25" fmla="*/ 53 h 59"/>
                  <a:gd name="T26" fmla="*/ 0 w 39"/>
                  <a:gd name="T27" fmla="*/ 58 h 59"/>
                  <a:gd name="T28" fmla="*/ 4 w 39"/>
                  <a:gd name="T29" fmla="*/ 54 h 59"/>
                  <a:gd name="T30" fmla="*/ 34 w 39"/>
                  <a:gd name="T31" fmla="*/ 54 h 59"/>
                  <a:gd name="T32" fmla="*/ 38 w 39"/>
                  <a:gd name="T33" fmla="*/ 1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9"/>
                  <a:gd name="T52" fmla="*/ 0 h 59"/>
                  <a:gd name="T53" fmla="*/ 39 w 39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9" h="59">
                    <a:moveTo>
                      <a:pt x="38" y="1"/>
                    </a:moveTo>
                    <a:lnTo>
                      <a:pt x="33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2"/>
                    </a:lnTo>
                    <a:lnTo>
                      <a:pt x="12" y="3"/>
                    </a:lnTo>
                    <a:lnTo>
                      <a:pt x="4" y="3"/>
                    </a:lnTo>
                    <a:lnTo>
                      <a:pt x="2" y="12"/>
                    </a:lnTo>
                    <a:lnTo>
                      <a:pt x="2" y="28"/>
                    </a:lnTo>
                    <a:lnTo>
                      <a:pt x="3" y="38"/>
                    </a:lnTo>
                    <a:lnTo>
                      <a:pt x="4" y="43"/>
                    </a:lnTo>
                    <a:lnTo>
                      <a:pt x="4" y="49"/>
                    </a:lnTo>
                    <a:lnTo>
                      <a:pt x="3" y="53"/>
                    </a:lnTo>
                    <a:lnTo>
                      <a:pt x="0" y="58"/>
                    </a:lnTo>
                    <a:lnTo>
                      <a:pt x="4" y="54"/>
                    </a:lnTo>
                    <a:lnTo>
                      <a:pt x="34" y="54"/>
                    </a:lnTo>
                    <a:lnTo>
                      <a:pt x="38" y="1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1" name="Freeform 296"/>
              <p:cNvSpPr>
                <a:spLocks noChangeAspect="1"/>
              </p:cNvSpPr>
              <p:nvPr/>
            </p:nvSpPr>
            <p:spPr bwMode="auto">
              <a:xfrm>
                <a:off x="901" y="3445"/>
                <a:ext cx="35" cy="56"/>
              </a:xfrm>
              <a:custGeom>
                <a:avLst/>
                <a:gdLst>
                  <a:gd name="T0" fmla="*/ 0 w 35"/>
                  <a:gd name="T1" fmla="*/ 26 h 56"/>
                  <a:gd name="T2" fmla="*/ 2 w 35"/>
                  <a:gd name="T3" fmla="*/ 16 h 56"/>
                  <a:gd name="T4" fmla="*/ 5 w 35"/>
                  <a:gd name="T5" fmla="*/ 7 h 56"/>
                  <a:gd name="T6" fmla="*/ 11 w 35"/>
                  <a:gd name="T7" fmla="*/ 1 h 56"/>
                  <a:gd name="T8" fmla="*/ 13 w 35"/>
                  <a:gd name="T9" fmla="*/ 0 h 56"/>
                  <a:gd name="T10" fmla="*/ 17 w 35"/>
                  <a:gd name="T11" fmla="*/ 0 h 56"/>
                  <a:gd name="T12" fmla="*/ 25 w 35"/>
                  <a:gd name="T13" fmla="*/ 0 h 56"/>
                  <a:gd name="T14" fmla="*/ 30 w 35"/>
                  <a:gd name="T15" fmla="*/ 2 h 56"/>
                  <a:gd name="T16" fmla="*/ 33 w 35"/>
                  <a:gd name="T17" fmla="*/ 5 h 56"/>
                  <a:gd name="T18" fmla="*/ 34 w 35"/>
                  <a:gd name="T19" fmla="*/ 9 h 56"/>
                  <a:gd name="T20" fmla="*/ 31 w 35"/>
                  <a:gd name="T21" fmla="*/ 15 h 56"/>
                  <a:gd name="T22" fmla="*/ 28 w 35"/>
                  <a:gd name="T23" fmla="*/ 27 h 56"/>
                  <a:gd name="T24" fmla="*/ 29 w 35"/>
                  <a:gd name="T25" fmla="*/ 38 h 56"/>
                  <a:gd name="T26" fmla="*/ 29 w 35"/>
                  <a:gd name="T27" fmla="*/ 49 h 56"/>
                  <a:gd name="T28" fmla="*/ 27 w 35"/>
                  <a:gd name="T29" fmla="*/ 53 h 56"/>
                  <a:gd name="T30" fmla="*/ 22 w 35"/>
                  <a:gd name="T31" fmla="*/ 55 h 56"/>
                  <a:gd name="T32" fmla="*/ 12 w 35"/>
                  <a:gd name="T33" fmla="*/ 54 h 56"/>
                  <a:gd name="T34" fmla="*/ 10 w 35"/>
                  <a:gd name="T35" fmla="*/ 54 h 56"/>
                  <a:gd name="T36" fmla="*/ 7 w 35"/>
                  <a:gd name="T37" fmla="*/ 51 h 56"/>
                  <a:gd name="T38" fmla="*/ 3 w 35"/>
                  <a:gd name="T39" fmla="*/ 45 h 56"/>
                  <a:gd name="T40" fmla="*/ 0 w 35"/>
                  <a:gd name="T41" fmla="*/ 36 h 56"/>
                  <a:gd name="T42" fmla="*/ 0 w 35"/>
                  <a:gd name="T43" fmla="*/ 26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5"/>
                  <a:gd name="T67" fmla="*/ 0 h 56"/>
                  <a:gd name="T68" fmla="*/ 35 w 35"/>
                  <a:gd name="T69" fmla="*/ 56 h 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5" h="56">
                    <a:moveTo>
                      <a:pt x="0" y="26"/>
                    </a:moveTo>
                    <a:lnTo>
                      <a:pt x="2" y="16"/>
                    </a:lnTo>
                    <a:lnTo>
                      <a:pt x="5" y="7"/>
                    </a:lnTo>
                    <a:lnTo>
                      <a:pt x="11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4" y="9"/>
                    </a:lnTo>
                    <a:lnTo>
                      <a:pt x="31" y="15"/>
                    </a:lnTo>
                    <a:lnTo>
                      <a:pt x="28" y="27"/>
                    </a:lnTo>
                    <a:lnTo>
                      <a:pt x="29" y="38"/>
                    </a:lnTo>
                    <a:lnTo>
                      <a:pt x="29" y="49"/>
                    </a:lnTo>
                    <a:lnTo>
                      <a:pt x="27" y="53"/>
                    </a:lnTo>
                    <a:lnTo>
                      <a:pt x="22" y="55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7" y="51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2" name="Freeform 297"/>
              <p:cNvSpPr>
                <a:spLocks noChangeAspect="1"/>
              </p:cNvSpPr>
              <p:nvPr/>
            </p:nvSpPr>
            <p:spPr bwMode="auto">
              <a:xfrm>
                <a:off x="911" y="3447"/>
                <a:ext cx="28" cy="52"/>
              </a:xfrm>
              <a:custGeom>
                <a:avLst/>
                <a:gdLst>
                  <a:gd name="T0" fmla="*/ 0 w 28"/>
                  <a:gd name="T1" fmla="*/ 25 h 52"/>
                  <a:gd name="T2" fmla="*/ 1 w 28"/>
                  <a:gd name="T3" fmla="*/ 15 h 52"/>
                  <a:gd name="T4" fmla="*/ 4 w 28"/>
                  <a:gd name="T5" fmla="*/ 7 h 52"/>
                  <a:gd name="T6" fmla="*/ 8 w 28"/>
                  <a:gd name="T7" fmla="*/ 4 h 52"/>
                  <a:gd name="T8" fmla="*/ 9 w 28"/>
                  <a:gd name="T9" fmla="*/ 1 h 52"/>
                  <a:gd name="T10" fmla="*/ 16 w 28"/>
                  <a:gd name="T11" fmla="*/ 0 h 52"/>
                  <a:gd name="T12" fmla="*/ 18 w 28"/>
                  <a:gd name="T13" fmla="*/ 0 h 52"/>
                  <a:gd name="T14" fmla="*/ 21 w 28"/>
                  <a:gd name="T15" fmla="*/ 2 h 52"/>
                  <a:gd name="T16" fmla="*/ 25 w 28"/>
                  <a:gd name="T17" fmla="*/ 8 h 52"/>
                  <a:gd name="T18" fmla="*/ 27 w 28"/>
                  <a:gd name="T19" fmla="*/ 16 h 52"/>
                  <a:gd name="T20" fmla="*/ 27 w 28"/>
                  <a:gd name="T21" fmla="*/ 26 h 52"/>
                  <a:gd name="T22" fmla="*/ 26 w 28"/>
                  <a:gd name="T23" fmla="*/ 36 h 52"/>
                  <a:gd name="T24" fmla="*/ 22 w 28"/>
                  <a:gd name="T25" fmla="*/ 44 h 52"/>
                  <a:gd name="T26" fmla="*/ 19 w 28"/>
                  <a:gd name="T27" fmla="*/ 47 h 52"/>
                  <a:gd name="T28" fmla="*/ 17 w 28"/>
                  <a:gd name="T29" fmla="*/ 49 h 52"/>
                  <a:gd name="T30" fmla="*/ 10 w 28"/>
                  <a:gd name="T31" fmla="*/ 51 h 52"/>
                  <a:gd name="T32" fmla="*/ 9 w 28"/>
                  <a:gd name="T33" fmla="*/ 51 h 52"/>
                  <a:gd name="T34" fmla="*/ 5 w 28"/>
                  <a:gd name="T35" fmla="*/ 49 h 52"/>
                  <a:gd name="T36" fmla="*/ 1 w 28"/>
                  <a:gd name="T37" fmla="*/ 43 h 52"/>
                  <a:gd name="T38" fmla="*/ 0 w 28"/>
                  <a:gd name="T39" fmla="*/ 35 h 52"/>
                  <a:gd name="T40" fmla="*/ 0 w 28"/>
                  <a:gd name="T41" fmla="*/ 25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8"/>
                  <a:gd name="T64" fmla="*/ 0 h 52"/>
                  <a:gd name="T65" fmla="*/ 28 w 28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8" h="52">
                    <a:moveTo>
                      <a:pt x="0" y="25"/>
                    </a:moveTo>
                    <a:lnTo>
                      <a:pt x="1" y="15"/>
                    </a:lnTo>
                    <a:lnTo>
                      <a:pt x="4" y="7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5" y="8"/>
                    </a:lnTo>
                    <a:lnTo>
                      <a:pt x="27" y="16"/>
                    </a:lnTo>
                    <a:lnTo>
                      <a:pt x="27" y="26"/>
                    </a:lnTo>
                    <a:lnTo>
                      <a:pt x="26" y="36"/>
                    </a:lnTo>
                    <a:lnTo>
                      <a:pt x="22" y="44"/>
                    </a:lnTo>
                    <a:lnTo>
                      <a:pt x="19" y="47"/>
                    </a:lnTo>
                    <a:lnTo>
                      <a:pt x="17" y="49"/>
                    </a:lnTo>
                    <a:lnTo>
                      <a:pt x="10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1" y="43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3" name="Freeform 298"/>
              <p:cNvSpPr>
                <a:spLocks noChangeAspect="1"/>
              </p:cNvSpPr>
              <p:nvPr/>
            </p:nvSpPr>
            <p:spPr bwMode="auto">
              <a:xfrm>
                <a:off x="911" y="3447"/>
                <a:ext cx="30" cy="52"/>
              </a:xfrm>
              <a:custGeom>
                <a:avLst/>
                <a:gdLst>
                  <a:gd name="T0" fmla="*/ 0 w 30"/>
                  <a:gd name="T1" fmla="*/ 25 h 52"/>
                  <a:gd name="T2" fmla="*/ 2 w 30"/>
                  <a:gd name="T3" fmla="*/ 15 h 52"/>
                  <a:gd name="T4" fmla="*/ 5 w 30"/>
                  <a:gd name="T5" fmla="*/ 7 h 52"/>
                  <a:gd name="T6" fmla="*/ 8 w 30"/>
                  <a:gd name="T7" fmla="*/ 4 h 52"/>
                  <a:gd name="T8" fmla="*/ 10 w 30"/>
                  <a:gd name="T9" fmla="*/ 1 h 52"/>
                  <a:gd name="T10" fmla="*/ 17 w 30"/>
                  <a:gd name="T11" fmla="*/ 0 h 52"/>
                  <a:gd name="T12" fmla="*/ 19 w 30"/>
                  <a:gd name="T13" fmla="*/ 0 h 52"/>
                  <a:gd name="T14" fmla="*/ 22 w 30"/>
                  <a:gd name="T15" fmla="*/ 2 h 52"/>
                  <a:gd name="T16" fmla="*/ 26 w 30"/>
                  <a:gd name="T17" fmla="*/ 8 h 52"/>
                  <a:gd name="T18" fmla="*/ 29 w 30"/>
                  <a:gd name="T19" fmla="*/ 16 h 52"/>
                  <a:gd name="T20" fmla="*/ 29 w 30"/>
                  <a:gd name="T21" fmla="*/ 26 h 52"/>
                  <a:gd name="T22" fmla="*/ 28 w 30"/>
                  <a:gd name="T23" fmla="*/ 36 h 52"/>
                  <a:gd name="T24" fmla="*/ 23 w 30"/>
                  <a:gd name="T25" fmla="*/ 44 h 52"/>
                  <a:gd name="T26" fmla="*/ 21 w 30"/>
                  <a:gd name="T27" fmla="*/ 47 h 52"/>
                  <a:gd name="T28" fmla="*/ 18 w 30"/>
                  <a:gd name="T29" fmla="*/ 49 h 52"/>
                  <a:gd name="T30" fmla="*/ 11 w 30"/>
                  <a:gd name="T31" fmla="*/ 51 h 52"/>
                  <a:gd name="T32" fmla="*/ 9 w 30"/>
                  <a:gd name="T33" fmla="*/ 51 h 52"/>
                  <a:gd name="T34" fmla="*/ 6 w 30"/>
                  <a:gd name="T35" fmla="*/ 49 h 52"/>
                  <a:gd name="T36" fmla="*/ 2 w 30"/>
                  <a:gd name="T37" fmla="*/ 43 h 52"/>
                  <a:gd name="T38" fmla="*/ 0 w 30"/>
                  <a:gd name="T39" fmla="*/ 35 h 52"/>
                  <a:gd name="T40" fmla="*/ 0 w 30"/>
                  <a:gd name="T41" fmla="*/ 25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0"/>
                  <a:gd name="T64" fmla="*/ 0 h 52"/>
                  <a:gd name="T65" fmla="*/ 30 w 3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0" h="52">
                    <a:moveTo>
                      <a:pt x="0" y="25"/>
                    </a:moveTo>
                    <a:lnTo>
                      <a:pt x="2" y="15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10" y="1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6" y="8"/>
                    </a:lnTo>
                    <a:lnTo>
                      <a:pt x="29" y="16"/>
                    </a:lnTo>
                    <a:lnTo>
                      <a:pt x="29" y="26"/>
                    </a:lnTo>
                    <a:lnTo>
                      <a:pt x="28" y="36"/>
                    </a:lnTo>
                    <a:lnTo>
                      <a:pt x="23" y="44"/>
                    </a:lnTo>
                    <a:lnTo>
                      <a:pt x="21" y="47"/>
                    </a:lnTo>
                    <a:lnTo>
                      <a:pt x="18" y="49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4" name="Freeform 299"/>
              <p:cNvSpPr>
                <a:spLocks noChangeAspect="1"/>
              </p:cNvSpPr>
              <p:nvPr/>
            </p:nvSpPr>
            <p:spPr bwMode="auto">
              <a:xfrm>
                <a:off x="913" y="3448"/>
                <a:ext cx="24" cy="53"/>
              </a:xfrm>
              <a:custGeom>
                <a:avLst/>
                <a:gdLst>
                  <a:gd name="T0" fmla="*/ 0 w 24"/>
                  <a:gd name="T1" fmla="*/ 25 h 53"/>
                  <a:gd name="T2" fmla="*/ 5 w 24"/>
                  <a:gd name="T3" fmla="*/ 7 h 53"/>
                  <a:gd name="T4" fmla="*/ 7 w 24"/>
                  <a:gd name="T5" fmla="*/ 4 h 53"/>
                  <a:gd name="T6" fmla="*/ 11 w 24"/>
                  <a:gd name="T7" fmla="*/ 1 h 53"/>
                  <a:gd name="T8" fmla="*/ 16 w 24"/>
                  <a:gd name="T9" fmla="*/ 0 h 53"/>
                  <a:gd name="T10" fmla="*/ 23 w 24"/>
                  <a:gd name="T11" fmla="*/ 3 h 53"/>
                  <a:gd name="T12" fmla="*/ 15 w 24"/>
                  <a:gd name="T13" fmla="*/ 3 h 53"/>
                  <a:gd name="T14" fmla="*/ 18 w 24"/>
                  <a:gd name="T15" fmla="*/ 14 h 53"/>
                  <a:gd name="T16" fmla="*/ 20 w 24"/>
                  <a:gd name="T17" fmla="*/ 26 h 53"/>
                  <a:gd name="T18" fmla="*/ 18 w 24"/>
                  <a:gd name="T19" fmla="*/ 46 h 53"/>
                  <a:gd name="T20" fmla="*/ 18 w 24"/>
                  <a:gd name="T21" fmla="*/ 47 h 53"/>
                  <a:gd name="T22" fmla="*/ 19 w 24"/>
                  <a:gd name="T23" fmla="*/ 49 h 53"/>
                  <a:gd name="T24" fmla="*/ 11 w 24"/>
                  <a:gd name="T25" fmla="*/ 52 h 53"/>
                  <a:gd name="T26" fmla="*/ 9 w 24"/>
                  <a:gd name="T27" fmla="*/ 52 h 53"/>
                  <a:gd name="T28" fmla="*/ 6 w 24"/>
                  <a:gd name="T29" fmla="*/ 50 h 53"/>
                  <a:gd name="T30" fmla="*/ 2 w 24"/>
                  <a:gd name="T31" fmla="*/ 44 h 53"/>
                  <a:gd name="T32" fmla="*/ 0 w 24"/>
                  <a:gd name="T33" fmla="*/ 35 h 53"/>
                  <a:gd name="T34" fmla="*/ 0 w 24"/>
                  <a:gd name="T35" fmla="*/ 25 h 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53"/>
                  <a:gd name="T56" fmla="*/ 24 w 24"/>
                  <a:gd name="T57" fmla="*/ 53 h 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53">
                    <a:moveTo>
                      <a:pt x="0" y="25"/>
                    </a:moveTo>
                    <a:lnTo>
                      <a:pt x="5" y="7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6" y="0"/>
                    </a:lnTo>
                    <a:lnTo>
                      <a:pt x="23" y="3"/>
                    </a:lnTo>
                    <a:lnTo>
                      <a:pt x="15" y="3"/>
                    </a:lnTo>
                    <a:lnTo>
                      <a:pt x="18" y="14"/>
                    </a:lnTo>
                    <a:lnTo>
                      <a:pt x="20" y="26"/>
                    </a:lnTo>
                    <a:lnTo>
                      <a:pt x="18" y="46"/>
                    </a:lnTo>
                    <a:lnTo>
                      <a:pt x="18" y="47"/>
                    </a:lnTo>
                    <a:lnTo>
                      <a:pt x="19" y="49"/>
                    </a:lnTo>
                    <a:lnTo>
                      <a:pt x="11" y="52"/>
                    </a:lnTo>
                    <a:lnTo>
                      <a:pt x="9" y="52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5" name="Freeform 300"/>
              <p:cNvSpPr>
                <a:spLocks noChangeAspect="1"/>
              </p:cNvSpPr>
              <p:nvPr/>
            </p:nvSpPr>
            <p:spPr bwMode="auto">
              <a:xfrm>
                <a:off x="914" y="3452"/>
                <a:ext cx="24" cy="43"/>
              </a:xfrm>
              <a:custGeom>
                <a:avLst/>
                <a:gdLst>
                  <a:gd name="T0" fmla="*/ 0 w 24"/>
                  <a:gd name="T1" fmla="*/ 20 h 43"/>
                  <a:gd name="T2" fmla="*/ 0 w 24"/>
                  <a:gd name="T3" fmla="*/ 12 h 43"/>
                  <a:gd name="T4" fmla="*/ 4 w 24"/>
                  <a:gd name="T5" fmla="*/ 6 h 43"/>
                  <a:gd name="T6" fmla="*/ 8 w 24"/>
                  <a:gd name="T7" fmla="*/ 1 h 43"/>
                  <a:gd name="T8" fmla="*/ 12 w 24"/>
                  <a:gd name="T9" fmla="*/ 0 h 43"/>
                  <a:gd name="T10" fmla="*/ 14 w 24"/>
                  <a:gd name="T11" fmla="*/ 0 h 43"/>
                  <a:gd name="T12" fmla="*/ 16 w 24"/>
                  <a:gd name="T13" fmla="*/ 2 h 43"/>
                  <a:gd name="T14" fmla="*/ 19 w 24"/>
                  <a:gd name="T15" fmla="*/ 7 h 43"/>
                  <a:gd name="T16" fmla="*/ 22 w 24"/>
                  <a:gd name="T17" fmla="*/ 14 h 43"/>
                  <a:gd name="T18" fmla="*/ 23 w 24"/>
                  <a:gd name="T19" fmla="*/ 22 h 43"/>
                  <a:gd name="T20" fmla="*/ 20 w 24"/>
                  <a:gd name="T21" fmla="*/ 29 h 43"/>
                  <a:gd name="T22" fmla="*/ 17 w 24"/>
                  <a:gd name="T23" fmla="*/ 35 h 43"/>
                  <a:gd name="T24" fmla="*/ 13 w 24"/>
                  <a:gd name="T25" fmla="*/ 40 h 43"/>
                  <a:gd name="T26" fmla="*/ 9 w 24"/>
                  <a:gd name="T27" fmla="*/ 42 h 43"/>
                  <a:gd name="T28" fmla="*/ 5 w 24"/>
                  <a:gd name="T29" fmla="*/ 39 h 43"/>
                  <a:gd name="T30" fmla="*/ 2 w 24"/>
                  <a:gd name="T31" fmla="*/ 34 h 43"/>
                  <a:gd name="T32" fmla="*/ 0 w 24"/>
                  <a:gd name="T33" fmla="*/ 28 h 43"/>
                  <a:gd name="T34" fmla="*/ 0 w 24"/>
                  <a:gd name="T35" fmla="*/ 20 h 4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3"/>
                  <a:gd name="T56" fmla="*/ 24 w 24"/>
                  <a:gd name="T57" fmla="*/ 43 h 4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3">
                    <a:moveTo>
                      <a:pt x="0" y="20"/>
                    </a:moveTo>
                    <a:lnTo>
                      <a:pt x="0" y="12"/>
                    </a:lnTo>
                    <a:lnTo>
                      <a:pt x="4" y="6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9" y="7"/>
                    </a:lnTo>
                    <a:lnTo>
                      <a:pt x="22" y="14"/>
                    </a:lnTo>
                    <a:lnTo>
                      <a:pt x="23" y="22"/>
                    </a:lnTo>
                    <a:lnTo>
                      <a:pt x="20" y="29"/>
                    </a:lnTo>
                    <a:lnTo>
                      <a:pt x="17" y="35"/>
                    </a:lnTo>
                    <a:lnTo>
                      <a:pt x="13" y="40"/>
                    </a:lnTo>
                    <a:lnTo>
                      <a:pt x="9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28"/>
                    </a:lnTo>
                    <a:lnTo>
                      <a:pt x="0" y="2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6" name="Oval 301"/>
              <p:cNvSpPr>
                <a:spLocks noChangeAspect="1" noChangeArrowheads="1"/>
              </p:cNvSpPr>
              <p:nvPr/>
            </p:nvSpPr>
            <p:spPr bwMode="auto">
              <a:xfrm>
                <a:off x="889" y="3438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77" name="Freeform 302"/>
              <p:cNvSpPr>
                <a:spLocks noChangeAspect="1"/>
              </p:cNvSpPr>
              <p:nvPr/>
            </p:nvSpPr>
            <p:spPr bwMode="auto">
              <a:xfrm>
                <a:off x="885" y="350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8 w 17"/>
                  <a:gd name="T3" fmla="*/ 16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0"/>
                    </a:move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grpSp>
            <p:nvGrpSpPr>
              <p:cNvPr id="478" name="Group 303"/>
              <p:cNvGrpSpPr>
                <a:grpSpLocks noChangeAspect="1"/>
              </p:cNvGrpSpPr>
              <p:nvPr/>
            </p:nvGrpSpPr>
            <p:grpSpPr bwMode="auto">
              <a:xfrm>
                <a:off x="753" y="3303"/>
                <a:ext cx="222" cy="81"/>
                <a:chOff x="753" y="3303"/>
                <a:chExt cx="222" cy="81"/>
              </a:xfrm>
            </p:grpSpPr>
            <p:sp>
              <p:nvSpPr>
                <p:cNvPr id="529" name="Freeform 304"/>
                <p:cNvSpPr>
                  <a:spLocks noChangeAspect="1"/>
                </p:cNvSpPr>
                <p:nvPr/>
              </p:nvSpPr>
              <p:spPr bwMode="auto">
                <a:xfrm>
                  <a:off x="753" y="3303"/>
                  <a:ext cx="220" cy="29"/>
                </a:xfrm>
                <a:custGeom>
                  <a:avLst/>
                  <a:gdLst>
                    <a:gd name="T0" fmla="*/ 109 w 220"/>
                    <a:gd name="T1" fmla="*/ 28 h 29"/>
                    <a:gd name="T2" fmla="*/ 0 w 220"/>
                    <a:gd name="T3" fmla="*/ 24 h 29"/>
                    <a:gd name="T4" fmla="*/ 0 w 220"/>
                    <a:gd name="T5" fmla="*/ 20 h 29"/>
                    <a:gd name="T6" fmla="*/ 22 w 220"/>
                    <a:gd name="T7" fmla="*/ 17 h 29"/>
                    <a:gd name="T8" fmla="*/ 27 w 220"/>
                    <a:gd name="T9" fmla="*/ 13 h 29"/>
                    <a:gd name="T10" fmla="*/ 33 w 220"/>
                    <a:gd name="T11" fmla="*/ 9 h 29"/>
                    <a:gd name="T12" fmla="*/ 43 w 220"/>
                    <a:gd name="T13" fmla="*/ 5 h 29"/>
                    <a:gd name="T14" fmla="*/ 97 w 220"/>
                    <a:gd name="T15" fmla="*/ 5 h 29"/>
                    <a:gd name="T16" fmla="*/ 98 w 220"/>
                    <a:gd name="T17" fmla="*/ 4 h 29"/>
                    <a:gd name="T18" fmla="*/ 99 w 220"/>
                    <a:gd name="T19" fmla="*/ 0 h 29"/>
                    <a:gd name="T20" fmla="*/ 109 w 220"/>
                    <a:gd name="T21" fmla="*/ 0 h 29"/>
                    <a:gd name="T22" fmla="*/ 120 w 220"/>
                    <a:gd name="T23" fmla="*/ 0 h 29"/>
                    <a:gd name="T24" fmla="*/ 121 w 220"/>
                    <a:gd name="T25" fmla="*/ 4 h 29"/>
                    <a:gd name="T26" fmla="*/ 122 w 220"/>
                    <a:gd name="T27" fmla="*/ 5 h 29"/>
                    <a:gd name="T28" fmla="*/ 175 w 220"/>
                    <a:gd name="T29" fmla="*/ 6 h 29"/>
                    <a:gd name="T30" fmla="*/ 187 w 220"/>
                    <a:gd name="T31" fmla="*/ 10 h 29"/>
                    <a:gd name="T32" fmla="*/ 193 w 220"/>
                    <a:gd name="T33" fmla="*/ 14 h 29"/>
                    <a:gd name="T34" fmla="*/ 197 w 220"/>
                    <a:gd name="T35" fmla="*/ 20 h 29"/>
                    <a:gd name="T36" fmla="*/ 219 w 220"/>
                    <a:gd name="T37" fmla="*/ 21 h 29"/>
                    <a:gd name="T38" fmla="*/ 219 w 220"/>
                    <a:gd name="T39" fmla="*/ 28 h 29"/>
                    <a:gd name="T40" fmla="*/ 109 w 220"/>
                    <a:gd name="T41" fmla="*/ 28 h 2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0"/>
                    <a:gd name="T64" fmla="*/ 0 h 29"/>
                    <a:gd name="T65" fmla="*/ 220 w 220"/>
                    <a:gd name="T66" fmla="*/ 29 h 2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0" h="29">
                      <a:moveTo>
                        <a:pt x="109" y="28"/>
                      </a:move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2" y="17"/>
                      </a:lnTo>
                      <a:lnTo>
                        <a:pt x="27" y="13"/>
                      </a:lnTo>
                      <a:lnTo>
                        <a:pt x="33" y="9"/>
                      </a:lnTo>
                      <a:lnTo>
                        <a:pt x="43" y="5"/>
                      </a:lnTo>
                      <a:lnTo>
                        <a:pt x="97" y="5"/>
                      </a:lnTo>
                      <a:lnTo>
                        <a:pt x="98" y="4"/>
                      </a:lnTo>
                      <a:lnTo>
                        <a:pt x="99" y="0"/>
                      </a:lnTo>
                      <a:lnTo>
                        <a:pt x="109" y="0"/>
                      </a:lnTo>
                      <a:lnTo>
                        <a:pt x="120" y="0"/>
                      </a:lnTo>
                      <a:lnTo>
                        <a:pt x="121" y="4"/>
                      </a:lnTo>
                      <a:lnTo>
                        <a:pt x="122" y="5"/>
                      </a:lnTo>
                      <a:lnTo>
                        <a:pt x="175" y="6"/>
                      </a:lnTo>
                      <a:lnTo>
                        <a:pt x="187" y="10"/>
                      </a:lnTo>
                      <a:lnTo>
                        <a:pt x="193" y="14"/>
                      </a:lnTo>
                      <a:lnTo>
                        <a:pt x="197" y="20"/>
                      </a:lnTo>
                      <a:lnTo>
                        <a:pt x="219" y="21"/>
                      </a:lnTo>
                      <a:lnTo>
                        <a:pt x="219" y="28"/>
                      </a:lnTo>
                      <a:lnTo>
                        <a:pt x="109" y="28"/>
                      </a:lnTo>
                    </a:path>
                  </a:pathLst>
                </a:custGeom>
                <a:solidFill>
                  <a:srgbClr val="0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0" name="Freeform 305"/>
                <p:cNvSpPr>
                  <a:spLocks noChangeAspect="1"/>
                </p:cNvSpPr>
                <p:nvPr/>
              </p:nvSpPr>
              <p:spPr bwMode="auto">
                <a:xfrm>
                  <a:off x="754" y="3303"/>
                  <a:ext cx="221" cy="29"/>
                </a:xfrm>
                <a:custGeom>
                  <a:avLst/>
                  <a:gdLst>
                    <a:gd name="T0" fmla="*/ 110 w 221"/>
                    <a:gd name="T1" fmla="*/ 28 h 29"/>
                    <a:gd name="T2" fmla="*/ 0 w 221"/>
                    <a:gd name="T3" fmla="*/ 24 h 29"/>
                    <a:gd name="T4" fmla="*/ 0 w 221"/>
                    <a:gd name="T5" fmla="*/ 20 h 29"/>
                    <a:gd name="T6" fmla="*/ 22 w 221"/>
                    <a:gd name="T7" fmla="*/ 18 h 29"/>
                    <a:gd name="T8" fmla="*/ 27 w 221"/>
                    <a:gd name="T9" fmla="*/ 13 h 29"/>
                    <a:gd name="T10" fmla="*/ 33 w 221"/>
                    <a:gd name="T11" fmla="*/ 9 h 29"/>
                    <a:gd name="T12" fmla="*/ 42 w 221"/>
                    <a:gd name="T13" fmla="*/ 5 h 29"/>
                    <a:gd name="T14" fmla="*/ 94 w 221"/>
                    <a:gd name="T15" fmla="*/ 5 h 29"/>
                    <a:gd name="T16" fmla="*/ 98 w 221"/>
                    <a:gd name="T17" fmla="*/ 4 h 29"/>
                    <a:gd name="T18" fmla="*/ 99 w 221"/>
                    <a:gd name="T19" fmla="*/ 0 h 29"/>
                    <a:gd name="T20" fmla="*/ 110 w 221"/>
                    <a:gd name="T21" fmla="*/ 0 h 29"/>
                    <a:gd name="T22" fmla="*/ 121 w 221"/>
                    <a:gd name="T23" fmla="*/ 0 h 29"/>
                    <a:gd name="T24" fmla="*/ 121 w 221"/>
                    <a:gd name="T25" fmla="*/ 4 h 29"/>
                    <a:gd name="T26" fmla="*/ 125 w 221"/>
                    <a:gd name="T27" fmla="*/ 5 h 29"/>
                    <a:gd name="T28" fmla="*/ 176 w 221"/>
                    <a:gd name="T29" fmla="*/ 6 h 29"/>
                    <a:gd name="T30" fmla="*/ 188 w 221"/>
                    <a:gd name="T31" fmla="*/ 9 h 29"/>
                    <a:gd name="T32" fmla="*/ 194 w 221"/>
                    <a:gd name="T33" fmla="*/ 14 h 29"/>
                    <a:gd name="T34" fmla="*/ 198 w 221"/>
                    <a:gd name="T35" fmla="*/ 20 h 29"/>
                    <a:gd name="T36" fmla="*/ 220 w 221"/>
                    <a:gd name="T37" fmla="*/ 21 h 29"/>
                    <a:gd name="T38" fmla="*/ 220 w 221"/>
                    <a:gd name="T39" fmla="*/ 28 h 29"/>
                    <a:gd name="T40" fmla="*/ 110 w 221"/>
                    <a:gd name="T41" fmla="*/ 28 h 2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1"/>
                    <a:gd name="T64" fmla="*/ 0 h 29"/>
                    <a:gd name="T65" fmla="*/ 221 w 221"/>
                    <a:gd name="T66" fmla="*/ 29 h 2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1" h="29">
                      <a:moveTo>
                        <a:pt x="110" y="28"/>
                      </a:move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2" y="18"/>
                      </a:lnTo>
                      <a:lnTo>
                        <a:pt x="27" y="13"/>
                      </a:lnTo>
                      <a:lnTo>
                        <a:pt x="33" y="9"/>
                      </a:lnTo>
                      <a:lnTo>
                        <a:pt x="42" y="5"/>
                      </a:lnTo>
                      <a:lnTo>
                        <a:pt x="94" y="5"/>
                      </a:lnTo>
                      <a:lnTo>
                        <a:pt x="98" y="4"/>
                      </a:lnTo>
                      <a:lnTo>
                        <a:pt x="99" y="0"/>
                      </a:lnTo>
                      <a:lnTo>
                        <a:pt x="110" y="0"/>
                      </a:lnTo>
                      <a:lnTo>
                        <a:pt x="121" y="0"/>
                      </a:lnTo>
                      <a:lnTo>
                        <a:pt x="121" y="4"/>
                      </a:lnTo>
                      <a:lnTo>
                        <a:pt x="125" y="5"/>
                      </a:lnTo>
                      <a:lnTo>
                        <a:pt x="176" y="6"/>
                      </a:lnTo>
                      <a:lnTo>
                        <a:pt x="188" y="9"/>
                      </a:lnTo>
                      <a:lnTo>
                        <a:pt x="194" y="14"/>
                      </a:lnTo>
                      <a:lnTo>
                        <a:pt x="198" y="20"/>
                      </a:lnTo>
                      <a:lnTo>
                        <a:pt x="220" y="21"/>
                      </a:lnTo>
                      <a:lnTo>
                        <a:pt x="220" y="28"/>
                      </a:lnTo>
                      <a:lnTo>
                        <a:pt x="110" y="28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1" name="Freeform 306"/>
                <p:cNvSpPr>
                  <a:spLocks noChangeAspect="1"/>
                </p:cNvSpPr>
                <p:nvPr/>
              </p:nvSpPr>
              <p:spPr bwMode="auto">
                <a:xfrm>
                  <a:off x="885" y="3324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2" name="Freeform 307"/>
                <p:cNvSpPr>
                  <a:spLocks noChangeAspect="1"/>
                </p:cNvSpPr>
                <p:nvPr/>
              </p:nvSpPr>
              <p:spPr bwMode="auto">
                <a:xfrm>
                  <a:off x="885" y="3325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8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5 w 17"/>
                    <a:gd name="T9" fmla="*/ 4 h 17"/>
                    <a:gd name="T10" fmla="*/ 8 w 17"/>
                    <a:gd name="T11" fmla="*/ 4 h 17"/>
                    <a:gd name="T12" fmla="*/ 13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8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" y="4"/>
                      </a:lnTo>
                      <a:lnTo>
                        <a:pt x="8" y="4"/>
                      </a:lnTo>
                      <a:lnTo>
                        <a:pt x="13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3" name="Line 308"/>
                <p:cNvSpPr>
                  <a:spLocks noChangeAspect="1" noChangeShapeType="1"/>
                </p:cNvSpPr>
                <p:nvPr/>
              </p:nvSpPr>
              <p:spPr bwMode="auto">
                <a:xfrm>
                  <a:off x="889" y="3327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4" name="Line 309"/>
                <p:cNvSpPr>
                  <a:spLocks noChangeAspect="1" noChangeShapeType="1"/>
                </p:cNvSpPr>
                <p:nvPr/>
              </p:nvSpPr>
              <p:spPr bwMode="auto">
                <a:xfrm>
                  <a:off x="899" y="3327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5" name="Freeform 310"/>
                <p:cNvSpPr>
                  <a:spLocks noChangeAspect="1"/>
                </p:cNvSpPr>
                <p:nvPr/>
              </p:nvSpPr>
              <p:spPr bwMode="auto">
                <a:xfrm>
                  <a:off x="885" y="3336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6" name="Freeform 311"/>
                <p:cNvSpPr>
                  <a:spLocks noChangeAspect="1"/>
                </p:cNvSpPr>
                <p:nvPr/>
              </p:nvSpPr>
              <p:spPr bwMode="auto">
                <a:xfrm>
                  <a:off x="885" y="3336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7" name="Line 312"/>
                <p:cNvSpPr>
                  <a:spLocks noChangeAspect="1" noChangeShapeType="1"/>
                </p:cNvSpPr>
                <p:nvPr/>
              </p:nvSpPr>
              <p:spPr bwMode="auto">
                <a:xfrm>
                  <a:off x="889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8" name="Line 313"/>
                <p:cNvSpPr>
                  <a:spLocks noChangeAspect="1" noChangeShapeType="1"/>
                </p:cNvSpPr>
                <p:nvPr/>
              </p:nvSpPr>
              <p:spPr bwMode="auto">
                <a:xfrm>
                  <a:off x="899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9" name="Freeform 314"/>
                <p:cNvSpPr>
                  <a:spLocks noChangeAspect="1"/>
                </p:cNvSpPr>
                <p:nvPr/>
              </p:nvSpPr>
              <p:spPr bwMode="auto">
                <a:xfrm>
                  <a:off x="933" y="3323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0" name="Freeform 315"/>
                <p:cNvSpPr>
                  <a:spLocks noChangeAspect="1"/>
                </p:cNvSpPr>
                <p:nvPr/>
              </p:nvSpPr>
              <p:spPr bwMode="auto">
                <a:xfrm>
                  <a:off x="933" y="3324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7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3 w 17"/>
                    <a:gd name="T9" fmla="*/ 4 h 17"/>
                    <a:gd name="T10" fmla="*/ 7 w 17"/>
                    <a:gd name="T11" fmla="*/ 4 h 17"/>
                    <a:gd name="T12" fmla="*/ 12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7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7" y="4"/>
                      </a:lnTo>
                      <a:lnTo>
                        <a:pt x="12" y="4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1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937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2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943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3" name="Freeform 318"/>
                <p:cNvSpPr>
                  <a:spLocks noChangeAspect="1"/>
                </p:cNvSpPr>
                <p:nvPr/>
              </p:nvSpPr>
              <p:spPr bwMode="auto">
                <a:xfrm>
                  <a:off x="933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4" name="Freeform 319"/>
                <p:cNvSpPr>
                  <a:spLocks noChangeAspect="1"/>
                </p:cNvSpPr>
                <p:nvPr/>
              </p:nvSpPr>
              <p:spPr bwMode="auto">
                <a:xfrm>
                  <a:off x="933" y="3336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7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3 w 17"/>
                    <a:gd name="T9" fmla="*/ 4 h 17"/>
                    <a:gd name="T10" fmla="*/ 7 w 17"/>
                    <a:gd name="T11" fmla="*/ 4 h 17"/>
                    <a:gd name="T12" fmla="*/ 12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7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7" y="4"/>
                      </a:lnTo>
                      <a:lnTo>
                        <a:pt x="12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5" name="Line 320"/>
                <p:cNvSpPr>
                  <a:spLocks noChangeAspect="1" noChangeShapeType="1"/>
                </p:cNvSpPr>
                <p:nvPr/>
              </p:nvSpPr>
              <p:spPr bwMode="auto">
                <a:xfrm>
                  <a:off x="937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6" name="Line 321"/>
                <p:cNvSpPr>
                  <a:spLocks noChangeAspect="1" noChangeShapeType="1"/>
                </p:cNvSpPr>
                <p:nvPr/>
              </p:nvSpPr>
              <p:spPr bwMode="auto">
                <a:xfrm>
                  <a:off x="943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7" name="Freeform 322"/>
                <p:cNvSpPr>
                  <a:spLocks noChangeAspect="1"/>
                </p:cNvSpPr>
                <p:nvPr/>
              </p:nvSpPr>
              <p:spPr bwMode="auto">
                <a:xfrm>
                  <a:off x="955" y="3322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8" name="Freeform 323"/>
                <p:cNvSpPr>
                  <a:spLocks noChangeAspect="1"/>
                </p:cNvSpPr>
                <p:nvPr/>
              </p:nvSpPr>
              <p:spPr bwMode="auto">
                <a:xfrm>
                  <a:off x="955" y="3323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7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3 w 17"/>
                    <a:gd name="T9" fmla="*/ 3 h 17"/>
                    <a:gd name="T10" fmla="*/ 7 w 17"/>
                    <a:gd name="T11" fmla="*/ 3 h 17"/>
                    <a:gd name="T12" fmla="*/ 12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7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7" y="3"/>
                      </a:lnTo>
                      <a:lnTo>
                        <a:pt x="12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9" name="Line 324"/>
                <p:cNvSpPr>
                  <a:spLocks noChangeAspect="1" noChangeShapeType="1"/>
                </p:cNvSpPr>
                <p:nvPr/>
              </p:nvSpPr>
              <p:spPr bwMode="auto">
                <a:xfrm>
                  <a:off x="959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0" name="Line 325"/>
                <p:cNvSpPr>
                  <a:spLocks noChangeAspect="1" noChangeShapeType="1"/>
                </p:cNvSpPr>
                <p:nvPr/>
              </p:nvSpPr>
              <p:spPr bwMode="auto">
                <a:xfrm>
                  <a:off x="966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1" name="Freeform 326"/>
                <p:cNvSpPr>
                  <a:spLocks noChangeAspect="1"/>
                </p:cNvSpPr>
                <p:nvPr/>
              </p:nvSpPr>
              <p:spPr bwMode="auto">
                <a:xfrm>
                  <a:off x="955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2" name="Freeform 327"/>
                <p:cNvSpPr>
                  <a:spLocks noChangeAspect="1"/>
                </p:cNvSpPr>
                <p:nvPr/>
              </p:nvSpPr>
              <p:spPr bwMode="auto">
                <a:xfrm>
                  <a:off x="955" y="3335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7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3 w 17"/>
                    <a:gd name="T9" fmla="*/ 5 h 17"/>
                    <a:gd name="T10" fmla="*/ 7 w 17"/>
                    <a:gd name="T11" fmla="*/ 5 h 17"/>
                    <a:gd name="T12" fmla="*/ 12 w 17"/>
                    <a:gd name="T13" fmla="*/ 5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7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3" y="5"/>
                      </a:lnTo>
                      <a:lnTo>
                        <a:pt x="7" y="5"/>
                      </a:lnTo>
                      <a:lnTo>
                        <a:pt x="12" y="5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3" name="Line 328"/>
                <p:cNvSpPr>
                  <a:spLocks noChangeAspect="1" noChangeShapeType="1"/>
                </p:cNvSpPr>
                <p:nvPr/>
              </p:nvSpPr>
              <p:spPr bwMode="auto">
                <a:xfrm>
                  <a:off x="959" y="3336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4" name="Line 329"/>
                <p:cNvSpPr>
                  <a:spLocks noChangeAspect="1" noChangeShapeType="1"/>
                </p:cNvSpPr>
                <p:nvPr/>
              </p:nvSpPr>
              <p:spPr bwMode="auto">
                <a:xfrm>
                  <a:off x="966" y="3336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5" name="Freeform 330"/>
                <p:cNvSpPr>
                  <a:spLocks noChangeAspect="1"/>
                </p:cNvSpPr>
                <p:nvPr/>
              </p:nvSpPr>
              <p:spPr bwMode="auto">
                <a:xfrm>
                  <a:off x="829" y="3323"/>
                  <a:ext cx="17" cy="17"/>
                </a:xfrm>
                <a:custGeom>
                  <a:avLst/>
                  <a:gdLst>
                    <a:gd name="T0" fmla="*/ 0 w 17"/>
                    <a:gd name="T1" fmla="*/ 4 h 17"/>
                    <a:gd name="T2" fmla="*/ 8 w 17"/>
                    <a:gd name="T3" fmla="*/ 0 h 17"/>
                    <a:gd name="T4" fmla="*/ 16 w 17"/>
                    <a:gd name="T5" fmla="*/ 4 h 17"/>
                    <a:gd name="T6" fmla="*/ 8 w 17"/>
                    <a:gd name="T7" fmla="*/ 16 h 17"/>
                    <a:gd name="T8" fmla="*/ 2 w 17"/>
                    <a:gd name="T9" fmla="*/ 11 h 17"/>
                    <a:gd name="T10" fmla="*/ 0 w 17"/>
                    <a:gd name="T11" fmla="*/ 4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4"/>
                      </a:moveTo>
                      <a:lnTo>
                        <a:pt x="8" y="0"/>
                      </a:lnTo>
                      <a:lnTo>
                        <a:pt x="16" y="4"/>
                      </a:lnTo>
                      <a:lnTo>
                        <a:pt x="8" y="16"/>
                      </a:lnTo>
                      <a:lnTo>
                        <a:pt x="2" y="11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6" name="Freeform 331"/>
                <p:cNvSpPr>
                  <a:spLocks noChangeAspect="1"/>
                </p:cNvSpPr>
                <p:nvPr/>
              </p:nvSpPr>
              <p:spPr bwMode="auto">
                <a:xfrm>
                  <a:off x="829" y="3324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7" name="Line 332"/>
                <p:cNvSpPr>
                  <a:spLocks noChangeAspect="1" noChangeShapeType="1"/>
                </p:cNvSpPr>
                <p:nvPr/>
              </p:nvSpPr>
              <p:spPr bwMode="auto">
                <a:xfrm>
                  <a:off x="832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8" name="Line 333"/>
                <p:cNvSpPr>
                  <a:spLocks noChangeAspect="1" noChangeShapeType="1"/>
                </p:cNvSpPr>
                <p:nvPr/>
              </p:nvSpPr>
              <p:spPr bwMode="auto">
                <a:xfrm>
                  <a:off x="841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9" name="Freeform 334"/>
                <p:cNvSpPr>
                  <a:spLocks noChangeAspect="1"/>
                </p:cNvSpPr>
                <p:nvPr/>
              </p:nvSpPr>
              <p:spPr bwMode="auto">
                <a:xfrm>
                  <a:off x="829" y="3336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0" name="Freeform 335"/>
                <p:cNvSpPr>
                  <a:spLocks noChangeAspect="1"/>
                </p:cNvSpPr>
                <p:nvPr/>
              </p:nvSpPr>
              <p:spPr bwMode="auto">
                <a:xfrm>
                  <a:off x="829" y="3336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1" name="Line 336"/>
                <p:cNvSpPr>
                  <a:spLocks noChangeAspect="1" noChangeShapeType="1"/>
                </p:cNvSpPr>
                <p:nvPr/>
              </p:nvSpPr>
              <p:spPr bwMode="auto">
                <a:xfrm>
                  <a:off x="832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2" name="Line 337"/>
                <p:cNvSpPr>
                  <a:spLocks noChangeAspect="1" noChangeShapeType="1"/>
                </p:cNvSpPr>
                <p:nvPr/>
              </p:nvSpPr>
              <p:spPr bwMode="auto">
                <a:xfrm>
                  <a:off x="841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3" name="Freeform 338"/>
                <p:cNvSpPr>
                  <a:spLocks noChangeAspect="1"/>
                </p:cNvSpPr>
                <p:nvPr/>
              </p:nvSpPr>
              <p:spPr bwMode="auto">
                <a:xfrm>
                  <a:off x="781" y="3322"/>
                  <a:ext cx="17" cy="17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6 w 17"/>
                    <a:gd name="T5" fmla="*/ 6 h 17"/>
                    <a:gd name="T6" fmla="*/ 8 w 17"/>
                    <a:gd name="T7" fmla="*/ 16 h 17"/>
                    <a:gd name="T8" fmla="*/ 2 w 17"/>
                    <a:gd name="T9" fmla="*/ 9 h 17"/>
                    <a:gd name="T10" fmla="*/ 0 w 17"/>
                    <a:gd name="T11" fmla="*/ 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6" y="6"/>
                      </a:lnTo>
                      <a:lnTo>
                        <a:pt x="8" y="16"/>
                      </a:lnTo>
                      <a:lnTo>
                        <a:pt x="2" y="9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4" name="Freeform 339"/>
                <p:cNvSpPr>
                  <a:spLocks noChangeAspect="1"/>
                </p:cNvSpPr>
                <p:nvPr/>
              </p:nvSpPr>
              <p:spPr bwMode="auto">
                <a:xfrm>
                  <a:off x="781" y="3323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5" name="Line 340"/>
                <p:cNvSpPr>
                  <a:spLocks noChangeAspect="1" noChangeShapeType="1"/>
                </p:cNvSpPr>
                <p:nvPr/>
              </p:nvSpPr>
              <p:spPr bwMode="auto">
                <a:xfrm>
                  <a:off x="785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6" name="Line 341"/>
                <p:cNvSpPr>
                  <a:spLocks noChangeAspect="1" noChangeShapeType="1"/>
                </p:cNvSpPr>
                <p:nvPr/>
              </p:nvSpPr>
              <p:spPr bwMode="auto">
                <a:xfrm>
                  <a:off x="793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7" name="Freeform 342"/>
                <p:cNvSpPr>
                  <a:spLocks noChangeAspect="1"/>
                </p:cNvSpPr>
                <p:nvPr/>
              </p:nvSpPr>
              <p:spPr bwMode="auto">
                <a:xfrm>
                  <a:off x="781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8" name="Freeform 343"/>
                <p:cNvSpPr>
                  <a:spLocks noChangeAspect="1"/>
                </p:cNvSpPr>
                <p:nvPr/>
              </p:nvSpPr>
              <p:spPr bwMode="auto">
                <a:xfrm>
                  <a:off x="781" y="3336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8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5 w 17"/>
                    <a:gd name="T9" fmla="*/ 4 h 17"/>
                    <a:gd name="T10" fmla="*/ 8 w 17"/>
                    <a:gd name="T11" fmla="*/ 4 h 17"/>
                    <a:gd name="T12" fmla="*/ 13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8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" y="4"/>
                      </a:lnTo>
                      <a:lnTo>
                        <a:pt x="8" y="4"/>
                      </a:lnTo>
                      <a:lnTo>
                        <a:pt x="13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9" name="Line 344"/>
                <p:cNvSpPr>
                  <a:spLocks noChangeAspect="1" noChangeShapeType="1"/>
                </p:cNvSpPr>
                <p:nvPr/>
              </p:nvSpPr>
              <p:spPr bwMode="auto">
                <a:xfrm>
                  <a:off x="785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0" name="Line 345"/>
                <p:cNvSpPr>
                  <a:spLocks noChangeAspect="1" noChangeShapeType="1"/>
                </p:cNvSpPr>
                <p:nvPr/>
              </p:nvSpPr>
              <p:spPr bwMode="auto">
                <a:xfrm>
                  <a:off x="793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1" name="Freeform 346"/>
                <p:cNvSpPr>
                  <a:spLocks noChangeAspect="1"/>
                </p:cNvSpPr>
                <p:nvPr/>
              </p:nvSpPr>
              <p:spPr bwMode="auto">
                <a:xfrm>
                  <a:off x="758" y="3319"/>
                  <a:ext cx="17" cy="17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6 w 17"/>
                    <a:gd name="T5" fmla="*/ 6 h 17"/>
                    <a:gd name="T6" fmla="*/ 8 w 17"/>
                    <a:gd name="T7" fmla="*/ 16 h 17"/>
                    <a:gd name="T8" fmla="*/ 2 w 17"/>
                    <a:gd name="T9" fmla="*/ 10 h 17"/>
                    <a:gd name="T10" fmla="*/ 0 w 17"/>
                    <a:gd name="T11" fmla="*/ 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6" y="6"/>
                      </a:lnTo>
                      <a:lnTo>
                        <a:pt x="8" y="16"/>
                      </a:lnTo>
                      <a:lnTo>
                        <a:pt x="2" y="1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2" name="Freeform 347"/>
                <p:cNvSpPr>
                  <a:spLocks noChangeAspect="1"/>
                </p:cNvSpPr>
                <p:nvPr/>
              </p:nvSpPr>
              <p:spPr bwMode="auto">
                <a:xfrm>
                  <a:off x="758" y="3321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8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4 w 17"/>
                    <a:gd name="T9" fmla="*/ 5 h 17"/>
                    <a:gd name="T10" fmla="*/ 8 w 17"/>
                    <a:gd name="T11" fmla="*/ 5 h 17"/>
                    <a:gd name="T12" fmla="*/ 13 w 17"/>
                    <a:gd name="T13" fmla="*/ 2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8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8" y="5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3" name="Line 348"/>
                <p:cNvSpPr>
                  <a:spLocks noChangeAspect="1" noChangeShapeType="1"/>
                </p:cNvSpPr>
                <p:nvPr/>
              </p:nvSpPr>
              <p:spPr bwMode="auto">
                <a:xfrm>
                  <a:off x="764" y="3322"/>
                  <a:ext cx="0" cy="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4" name="Line 349"/>
                <p:cNvSpPr>
                  <a:spLocks noChangeAspect="1" noChangeShapeType="1"/>
                </p:cNvSpPr>
                <p:nvPr/>
              </p:nvSpPr>
              <p:spPr bwMode="auto">
                <a:xfrm>
                  <a:off x="772" y="3323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5" name="Freeform 350"/>
                <p:cNvSpPr>
                  <a:spLocks noChangeAspect="1"/>
                </p:cNvSpPr>
                <p:nvPr/>
              </p:nvSpPr>
              <p:spPr bwMode="auto">
                <a:xfrm>
                  <a:off x="758" y="3334"/>
                  <a:ext cx="17" cy="17"/>
                </a:xfrm>
                <a:custGeom>
                  <a:avLst/>
                  <a:gdLst>
                    <a:gd name="T0" fmla="*/ 0 w 17"/>
                    <a:gd name="T1" fmla="*/ 10 h 17"/>
                    <a:gd name="T2" fmla="*/ 8 w 17"/>
                    <a:gd name="T3" fmla="*/ 0 h 17"/>
                    <a:gd name="T4" fmla="*/ 16 w 17"/>
                    <a:gd name="T5" fmla="*/ 10 h 17"/>
                    <a:gd name="T6" fmla="*/ 8 w 17"/>
                    <a:gd name="T7" fmla="*/ 16 h 17"/>
                    <a:gd name="T8" fmla="*/ 0 w 17"/>
                    <a:gd name="T9" fmla="*/ 1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10"/>
                      </a:moveTo>
                      <a:lnTo>
                        <a:pt x="8" y="0"/>
                      </a:lnTo>
                      <a:lnTo>
                        <a:pt x="16" y="10"/>
                      </a:lnTo>
                      <a:lnTo>
                        <a:pt x="8" y="16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6" name="Freeform 351"/>
                <p:cNvSpPr>
                  <a:spLocks noChangeAspect="1"/>
                </p:cNvSpPr>
                <p:nvPr/>
              </p:nvSpPr>
              <p:spPr bwMode="auto">
                <a:xfrm>
                  <a:off x="758" y="3335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8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4 w 17"/>
                    <a:gd name="T9" fmla="*/ 2 h 17"/>
                    <a:gd name="T10" fmla="*/ 8 w 17"/>
                    <a:gd name="T11" fmla="*/ 2 h 17"/>
                    <a:gd name="T12" fmla="*/ 13 w 17"/>
                    <a:gd name="T13" fmla="*/ 2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8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7" name="Line 352"/>
                <p:cNvSpPr>
                  <a:spLocks noChangeAspect="1" noChangeShapeType="1"/>
                </p:cNvSpPr>
                <p:nvPr/>
              </p:nvSpPr>
              <p:spPr bwMode="auto">
                <a:xfrm>
                  <a:off x="764" y="3335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8" name="Line 353"/>
                <p:cNvSpPr>
                  <a:spLocks noChangeAspect="1" noChangeShapeType="1"/>
                </p:cNvSpPr>
                <p:nvPr/>
              </p:nvSpPr>
              <p:spPr bwMode="auto">
                <a:xfrm>
                  <a:off x="772" y="3335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9" name="Oval 354"/>
                <p:cNvSpPr>
                  <a:spLocks noChangeAspect="1" noChangeArrowheads="1"/>
                </p:cNvSpPr>
                <p:nvPr/>
              </p:nvSpPr>
              <p:spPr bwMode="auto">
                <a:xfrm>
                  <a:off x="858" y="3307"/>
                  <a:ext cx="13" cy="8"/>
                </a:xfrm>
                <a:prstGeom prst="ellipse">
                  <a:avLst/>
                </a:prstGeom>
                <a:solidFill>
                  <a:srgbClr val="00AE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580" name="Freeform 355"/>
                <p:cNvSpPr>
                  <a:spLocks noChangeAspect="1"/>
                </p:cNvSpPr>
                <p:nvPr/>
              </p:nvSpPr>
              <p:spPr bwMode="auto">
                <a:xfrm>
                  <a:off x="848" y="3309"/>
                  <a:ext cx="32" cy="17"/>
                </a:xfrm>
                <a:custGeom>
                  <a:avLst/>
                  <a:gdLst>
                    <a:gd name="T0" fmla="*/ 30 w 32"/>
                    <a:gd name="T1" fmla="*/ 0 h 17"/>
                    <a:gd name="T2" fmla="*/ 31 w 32"/>
                    <a:gd name="T3" fmla="*/ 8 h 17"/>
                    <a:gd name="T4" fmla="*/ 26 w 32"/>
                    <a:gd name="T5" fmla="*/ 10 h 17"/>
                    <a:gd name="T6" fmla="*/ 15 w 32"/>
                    <a:gd name="T7" fmla="*/ 16 h 17"/>
                    <a:gd name="T8" fmla="*/ 5 w 32"/>
                    <a:gd name="T9" fmla="*/ 10 h 17"/>
                    <a:gd name="T10" fmla="*/ 0 w 32"/>
                    <a:gd name="T11" fmla="*/ 8 h 17"/>
                    <a:gd name="T12" fmla="*/ 1 w 32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2"/>
                    <a:gd name="T22" fmla="*/ 0 h 17"/>
                    <a:gd name="T23" fmla="*/ 32 w 32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2" h="17">
                      <a:moveTo>
                        <a:pt x="30" y="0"/>
                      </a:moveTo>
                      <a:lnTo>
                        <a:pt x="31" y="8"/>
                      </a:lnTo>
                      <a:lnTo>
                        <a:pt x="26" y="10"/>
                      </a:lnTo>
                      <a:lnTo>
                        <a:pt x="15" y="16"/>
                      </a:lnTo>
                      <a:lnTo>
                        <a:pt x="5" y="10"/>
                      </a:lnTo>
                      <a:lnTo>
                        <a:pt x="0" y="8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1" name="Freeform 356"/>
                <p:cNvSpPr>
                  <a:spLocks noChangeAspect="1"/>
                </p:cNvSpPr>
                <p:nvPr/>
              </p:nvSpPr>
              <p:spPr bwMode="auto">
                <a:xfrm>
                  <a:off x="809" y="3362"/>
                  <a:ext cx="110" cy="17"/>
                </a:xfrm>
                <a:custGeom>
                  <a:avLst/>
                  <a:gdLst>
                    <a:gd name="T0" fmla="*/ 109 w 110"/>
                    <a:gd name="T1" fmla="*/ 4 h 17"/>
                    <a:gd name="T2" fmla="*/ 88 w 110"/>
                    <a:gd name="T3" fmla="*/ 16 h 17"/>
                    <a:gd name="T4" fmla="*/ 55 w 110"/>
                    <a:gd name="T5" fmla="*/ 16 h 17"/>
                    <a:gd name="T6" fmla="*/ 21 w 110"/>
                    <a:gd name="T7" fmla="*/ 16 h 17"/>
                    <a:gd name="T8" fmla="*/ 0 w 11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"/>
                    <a:gd name="T16" fmla="*/ 0 h 17"/>
                    <a:gd name="T17" fmla="*/ 110 w 110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" h="17">
                      <a:moveTo>
                        <a:pt x="109" y="4"/>
                      </a:moveTo>
                      <a:lnTo>
                        <a:pt x="88" y="16"/>
                      </a:lnTo>
                      <a:lnTo>
                        <a:pt x="55" y="16"/>
                      </a:lnTo>
                      <a:lnTo>
                        <a:pt x="21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2" name="Freeform 357"/>
                <p:cNvSpPr>
                  <a:spLocks noChangeAspect="1"/>
                </p:cNvSpPr>
                <p:nvPr/>
              </p:nvSpPr>
              <p:spPr bwMode="auto">
                <a:xfrm>
                  <a:off x="825" y="3367"/>
                  <a:ext cx="78" cy="17"/>
                </a:xfrm>
                <a:custGeom>
                  <a:avLst/>
                  <a:gdLst>
                    <a:gd name="T0" fmla="*/ 77 w 78"/>
                    <a:gd name="T1" fmla="*/ 0 h 17"/>
                    <a:gd name="T2" fmla="*/ 40 w 78"/>
                    <a:gd name="T3" fmla="*/ 16 h 17"/>
                    <a:gd name="T4" fmla="*/ 0 w 78"/>
                    <a:gd name="T5" fmla="*/ 0 h 17"/>
                    <a:gd name="T6" fmla="*/ 0 60000 65536"/>
                    <a:gd name="T7" fmla="*/ 0 60000 65536"/>
                    <a:gd name="T8" fmla="*/ 0 60000 65536"/>
                    <a:gd name="T9" fmla="*/ 0 w 78"/>
                    <a:gd name="T10" fmla="*/ 0 h 17"/>
                    <a:gd name="T11" fmla="*/ 78 w 78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" h="17">
                      <a:moveTo>
                        <a:pt x="77" y="0"/>
                      </a:moveTo>
                      <a:lnTo>
                        <a:pt x="40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3" name="Freeform 358"/>
                <p:cNvSpPr>
                  <a:spLocks noChangeAspect="1"/>
                </p:cNvSpPr>
                <p:nvPr/>
              </p:nvSpPr>
              <p:spPr bwMode="auto">
                <a:xfrm>
                  <a:off x="754" y="3325"/>
                  <a:ext cx="221" cy="17"/>
                </a:xfrm>
                <a:custGeom>
                  <a:avLst/>
                  <a:gdLst>
                    <a:gd name="T0" fmla="*/ 0 w 221"/>
                    <a:gd name="T1" fmla="*/ 0 h 17"/>
                    <a:gd name="T2" fmla="*/ 32 w 221"/>
                    <a:gd name="T3" fmla="*/ 3 h 17"/>
                    <a:gd name="T4" fmla="*/ 109 w 221"/>
                    <a:gd name="T5" fmla="*/ 5 h 17"/>
                    <a:gd name="T6" fmla="*/ 188 w 221"/>
                    <a:gd name="T7" fmla="*/ 3 h 17"/>
                    <a:gd name="T8" fmla="*/ 220 w 221"/>
                    <a:gd name="T9" fmla="*/ 0 h 17"/>
                    <a:gd name="T10" fmla="*/ 220 w 221"/>
                    <a:gd name="T11" fmla="*/ 10 h 17"/>
                    <a:gd name="T12" fmla="*/ 188 w 221"/>
                    <a:gd name="T13" fmla="*/ 14 h 17"/>
                    <a:gd name="T14" fmla="*/ 109 w 221"/>
                    <a:gd name="T15" fmla="*/ 16 h 17"/>
                    <a:gd name="T16" fmla="*/ 32 w 221"/>
                    <a:gd name="T17" fmla="*/ 14 h 17"/>
                    <a:gd name="T18" fmla="*/ 0 w 221"/>
                    <a:gd name="T19" fmla="*/ 10 h 17"/>
                    <a:gd name="T20" fmla="*/ 0 w 221"/>
                    <a:gd name="T21" fmla="*/ 0 h 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21"/>
                    <a:gd name="T34" fmla="*/ 0 h 17"/>
                    <a:gd name="T35" fmla="*/ 221 w 221"/>
                    <a:gd name="T36" fmla="*/ 17 h 1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21" h="17">
                      <a:moveTo>
                        <a:pt x="0" y="0"/>
                      </a:moveTo>
                      <a:lnTo>
                        <a:pt x="32" y="3"/>
                      </a:lnTo>
                      <a:lnTo>
                        <a:pt x="109" y="5"/>
                      </a:lnTo>
                      <a:lnTo>
                        <a:pt x="188" y="3"/>
                      </a:lnTo>
                      <a:lnTo>
                        <a:pt x="220" y="0"/>
                      </a:lnTo>
                      <a:lnTo>
                        <a:pt x="220" y="10"/>
                      </a:lnTo>
                      <a:lnTo>
                        <a:pt x="188" y="14"/>
                      </a:lnTo>
                      <a:lnTo>
                        <a:pt x="109" y="16"/>
                      </a:lnTo>
                      <a:lnTo>
                        <a:pt x="32" y="14"/>
                      </a:lnTo>
                      <a:lnTo>
                        <a:pt x="0" y="1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4" name="Freeform 359"/>
                <p:cNvSpPr>
                  <a:spLocks noChangeAspect="1"/>
                </p:cNvSpPr>
                <p:nvPr/>
              </p:nvSpPr>
              <p:spPr bwMode="auto">
                <a:xfrm>
                  <a:off x="754" y="3327"/>
                  <a:ext cx="221" cy="17"/>
                </a:xfrm>
                <a:custGeom>
                  <a:avLst/>
                  <a:gdLst>
                    <a:gd name="T0" fmla="*/ 220 w 221"/>
                    <a:gd name="T1" fmla="*/ 0 h 17"/>
                    <a:gd name="T2" fmla="*/ 188 w 221"/>
                    <a:gd name="T3" fmla="*/ 11 h 17"/>
                    <a:gd name="T4" fmla="*/ 109 w 221"/>
                    <a:gd name="T5" fmla="*/ 16 h 17"/>
                    <a:gd name="T6" fmla="*/ 32 w 221"/>
                    <a:gd name="T7" fmla="*/ 11 h 17"/>
                    <a:gd name="T8" fmla="*/ 0 w 221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"/>
                    <a:gd name="T16" fmla="*/ 0 h 17"/>
                    <a:gd name="T17" fmla="*/ 221 w 221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" h="17">
                      <a:moveTo>
                        <a:pt x="220" y="0"/>
                      </a:moveTo>
                      <a:lnTo>
                        <a:pt x="188" y="11"/>
                      </a:lnTo>
                      <a:lnTo>
                        <a:pt x="109" y="16"/>
                      </a:lnTo>
                      <a:lnTo>
                        <a:pt x="32" y="1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sp>
            <p:nvSpPr>
              <p:cNvPr id="479" name="Freeform 360"/>
              <p:cNvSpPr>
                <a:spLocks noChangeAspect="1"/>
              </p:cNvSpPr>
              <p:nvPr/>
            </p:nvSpPr>
            <p:spPr bwMode="auto">
              <a:xfrm>
                <a:off x="928" y="34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10 h 17"/>
                  <a:gd name="T4" fmla="*/ 16 w 17"/>
                  <a:gd name="T5" fmla="*/ 13 h 17"/>
                  <a:gd name="T6" fmla="*/ 16 w 17"/>
                  <a:gd name="T7" fmla="*/ 16 h 17"/>
                  <a:gd name="T8" fmla="*/ 0 w 17"/>
                  <a:gd name="T9" fmla="*/ 1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10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0" name="Freeform 361"/>
              <p:cNvSpPr>
                <a:spLocks noChangeAspect="1"/>
              </p:cNvSpPr>
              <p:nvPr/>
            </p:nvSpPr>
            <p:spPr bwMode="auto">
              <a:xfrm>
                <a:off x="928" y="3491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2 h 17"/>
                  <a:gd name="T4" fmla="*/ 4 w 17"/>
                  <a:gd name="T5" fmla="*/ 0 h 17"/>
                  <a:gd name="T6" fmla="*/ 16 w 17"/>
                  <a:gd name="T7" fmla="*/ 6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16" y="6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1" name="Freeform 362"/>
              <p:cNvSpPr>
                <a:spLocks noChangeAspect="1"/>
              </p:cNvSpPr>
              <p:nvPr/>
            </p:nvSpPr>
            <p:spPr bwMode="auto">
              <a:xfrm>
                <a:off x="839" y="3716"/>
                <a:ext cx="50" cy="21"/>
              </a:xfrm>
              <a:custGeom>
                <a:avLst/>
                <a:gdLst>
                  <a:gd name="T0" fmla="*/ 0 w 50"/>
                  <a:gd name="T1" fmla="*/ 20 h 21"/>
                  <a:gd name="T2" fmla="*/ 12 w 50"/>
                  <a:gd name="T3" fmla="*/ 14 h 21"/>
                  <a:gd name="T4" fmla="*/ 23 w 50"/>
                  <a:gd name="T5" fmla="*/ 14 h 21"/>
                  <a:gd name="T6" fmla="*/ 31 w 50"/>
                  <a:gd name="T7" fmla="*/ 13 h 21"/>
                  <a:gd name="T8" fmla="*/ 38 w 50"/>
                  <a:gd name="T9" fmla="*/ 11 h 21"/>
                  <a:gd name="T10" fmla="*/ 42 w 50"/>
                  <a:gd name="T11" fmla="*/ 9 h 21"/>
                  <a:gd name="T12" fmla="*/ 44 w 50"/>
                  <a:gd name="T13" fmla="*/ 5 h 21"/>
                  <a:gd name="T14" fmla="*/ 44 w 50"/>
                  <a:gd name="T15" fmla="*/ 0 h 21"/>
                  <a:gd name="T16" fmla="*/ 49 w 50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"/>
                  <a:gd name="T28" fmla="*/ 0 h 21"/>
                  <a:gd name="T29" fmla="*/ 50 w 50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" h="21">
                    <a:moveTo>
                      <a:pt x="0" y="20"/>
                    </a:moveTo>
                    <a:lnTo>
                      <a:pt x="12" y="14"/>
                    </a:lnTo>
                    <a:lnTo>
                      <a:pt x="23" y="14"/>
                    </a:lnTo>
                    <a:lnTo>
                      <a:pt x="31" y="13"/>
                    </a:lnTo>
                    <a:lnTo>
                      <a:pt x="38" y="11"/>
                    </a:lnTo>
                    <a:lnTo>
                      <a:pt x="42" y="9"/>
                    </a:lnTo>
                    <a:lnTo>
                      <a:pt x="44" y="5"/>
                    </a:lnTo>
                    <a:lnTo>
                      <a:pt x="44" y="0"/>
                    </a:lnTo>
                    <a:lnTo>
                      <a:pt x="4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2" name="Freeform 363"/>
              <p:cNvSpPr>
                <a:spLocks noChangeAspect="1"/>
              </p:cNvSpPr>
              <p:nvPr/>
            </p:nvSpPr>
            <p:spPr bwMode="auto">
              <a:xfrm>
                <a:off x="829" y="3717"/>
                <a:ext cx="17" cy="20"/>
              </a:xfrm>
              <a:custGeom>
                <a:avLst/>
                <a:gdLst>
                  <a:gd name="T0" fmla="*/ 16 w 17"/>
                  <a:gd name="T1" fmla="*/ 0 h 20"/>
                  <a:gd name="T2" fmla="*/ 14 w 17"/>
                  <a:gd name="T3" fmla="*/ 4 h 20"/>
                  <a:gd name="T4" fmla="*/ 14 w 17"/>
                  <a:gd name="T5" fmla="*/ 17 h 20"/>
                  <a:gd name="T6" fmla="*/ 11 w 17"/>
                  <a:gd name="T7" fmla="*/ 19 h 20"/>
                  <a:gd name="T8" fmla="*/ 8 w 17"/>
                  <a:gd name="T9" fmla="*/ 19 h 20"/>
                  <a:gd name="T10" fmla="*/ 4 w 17"/>
                  <a:gd name="T11" fmla="*/ 18 h 20"/>
                  <a:gd name="T12" fmla="*/ 2 w 17"/>
                  <a:gd name="T13" fmla="*/ 15 h 20"/>
                  <a:gd name="T14" fmla="*/ 0 w 17"/>
                  <a:gd name="T15" fmla="*/ 6 h 20"/>
                  <a:gd name="T16" fmla="*/ 0 w 17"/>
                  <a:gd name="T17" fmla="*/ 4 h 20"/>
                  <a:gd name="T18" fmla="*/ 1 w 17"/>
                  <a:gd name="T19" fmla="*/ 1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0"/>
                  <a:gd name="T32" fmla="*/ 17 w 17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0">
                    <a:moveTo>
                      <a:pt x="16" y="0"/>
                    </a:moveTo>
                    <a:lnTo>
                      <a:pt x="14" y="4"/>
                    </a:lnTo>
                    <a:lnTo>
                      <a:pt x="14" y="17"/>
                    </a:lnTo>
                    <a:lnTo>
                      <a:pt x="11" y="19"/>
                    </a:lnTo>
                    <a:lnTo>
                      <a:pt x="8" y="19"/>
                    </a:lnTo>
                    <a:lnTo>
                      <a:pt x="4" y="18"/>
                    </a:lnTo>
                    <a:lnTo>
                      <a:pt x="2" y="1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3" name="Freeform 364"/>
              <p:cNvSpPr>
                <a:spLocks noChangeAspect="1"/>
              </p:cNvSpPr>
              <p:nvPr/>
            </p:nvSpPr>
            <p:spPr bwMode="auto">
              <a:xfrm>
                <a:off x="844" y="371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0 w 17"/>
                  <a:gd name="T3" fmla="*/ 8 h 17"/>
                  <a:gd name="T4" fmla="*/ 5 w 17"/>
                  <a:gd name="T5" fmla="*/ 2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16"/>
                    </a:moveTo>
                    <a:lnTo>
                      <a:pt x="10" y="8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4" name="Line 365"/>
              <p:cNvSpPr>
                <a:spLocks noChangeAspect="1" noChangeShapeType="1"/>
              </p:cNvSpPr>
              <p:nvPr/>
            </p:nvSpPr>
            <p:spPr bwMode="auto">
              <a:xfrm flipV="1">
                <a:off x="878" y="3731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85" name="Oval 366"/>
              <p:cNvSpPr>
                <a:spLocks noChangeAspect="1" noChangeArrowheads="1"/>
              </p:cNvSpPr>
              <p:nvPr/>
            </p:nvSpPr>
            <p:spPr bwMode="auto">
              <a:xfrm>
                <a:off x="767" y="3426"/>
                <a:ext cx="98" cy="89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6" name="Oval 367"/>
              <p:cNvSpPr>
                <a:spLocks noChangeAspect="1" noChangeArrowheads="1"/>
              </p:cNvSpPr>
              <p:nvPr/>
            </p:nvSpPr>
            <p:spPr bwMode="auto">
              <a:xfrm>
                <a:off x="770" y="3430"/>
                <a:ext cx="92" cy="8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7" name="Oval 368"/>
              <p:cNvSpPr>
                <a:spLocks noChangeAspect="1" noChangeArrowheads="1"/>
              </p:cNvSpPr>
              <p:nvPr/>
            </p:nvSpPr>
            <p:spPr bwMode="auto">
              <a:xfrm>
                <a:off x="771" y="3429"/>
                <a:ext cx="88" cy="8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8" name="Oval 369"/>
              <p:cNvSpPr>
                <a:spLocks noChangeAspect="1" noChangeArrowheads="1"/>
              </p:cNvSpPr>
              <p:nvPr/>
            </p:nvSpPr>
            <p:spPr bwMode="auto">
              <a:xfrm>
                <a:off x="772" y="3432"/>
                <a:ext cx="83" cy="7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9" name="Freeform 370"/>
              <p:cNvSpPr>
                <a:spLocks noChangeAspect="1"/>
              </p:cNvSpPr>
              <p:nvPr/>
            </p:nvSpPr>
            <p:spPr bwMode="auto">
              <a:xfrm>
                <a:off x="766" y="3439"/>
                <a:ext cx="20" cy="21"/>
              </a:xfrm>
              <a:custGeom>
                <a:avLst/>
                <a:gdLst>
                  <a:gd name="T0" fmla="*/ 12 w 20"/>
                  <a:gd name="T1" fmla="*/ 0 h 21"/>
                  <a:gd name="T2" fmla="*/ 5 w 20"/>
                  <a:gd name="T3" fmla="*/ 10 h 21"/>
                  <a:gd name="T4" fmla="*/ 0 w 20"/>
                  <a:gd name="T5" fmla="*/ 19 h 21"/>
                  <a:gd name="T6" fmla="*/ 6 w 20"/>
                  <a:gd name="T7" fmla="*/ 20 h 21"/>
                  <a:gd name="T8" fmla="*/ 10 w 20"/>
                  <a:gd name="T9" fmla="*/ 9 h 21"/>
                  <a:gd name="T10" fmla="*/ 19 w 20"/>
                  <a:gd name="T11" fmla="*/ 0 h 21"/>
                  <a:gd name="T12" fmla="*/ 16 w 20"/>
                  <a:gd name="T13" fmla="*/ 0 h 21"/>
                  <a:gd name="T14" fmla="*/ 12 w 20"/>
                  <a:gd name="T15" fmla="*/ 0 h 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21"/>
                  <a:gd name="T26" fmla="*/ 20 w 20"/>
                  <a:gd name="T27" fmla="*/ 21 h 2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21">
                    <a:moveTo>
                      <a:pt x="12" y="0"/>
                    </a:moveTo>
                    <a:lnTo>
                      <a:pt x="5" y="10"/>
                    </a:lnTo>
                    <a:lnTo>
                      <a:pt x="0" y="19"/>
                    </a:lnTo>
                    <a:lnTo>
                      <a:pt x="6" y="20"/>
                    </a:lnTo>
                    <a:lnTo>
                      <a:pt x="10" y="9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33333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0" name="Freeform 371"/>
              <p:cNvSpPr>
                <a:spLocks noChangeAspect="1"/>
              </p:cNvSpPr>
              <p:nvPr/>
            </p:nvSpPr>
            <p:spPr bwMode="auto">
              <a:xfrm>
                <a:off x="765" y="3436"/>
                <a:ext cx="20" cy="21"/>
              </a:xfrm>
              <a:custGeom>
                <a:avLst/>
                <a:gdLst>
                  <a:gd name="T0" fmla="*/ 19 w 20"/>
                  <a:gd name="T1" fmla="*/ 3 h 21"/>
                  <a:gd name="T2" fmla="*/ 18 w 20"/>
                  <a:gd name="T3" fmla="*/ 0 h 21"/>
                  <a:gd name="T4" fmla="*/ 12 w 20"/>
                  <a:gd name="T5" fmla="*/ 1 h 21"/>
                  <a:gd name="T6" fmla="*/ 5 w 20"/>
                  <a:gd name="T7" fmla="*/ 9 h 21"/>
                  <a:gd name="T8" fmla="*/ 0 w 20"/>
                  <a:gd name="T9" fmla="*/ 20 h 21"/>
                  <a:gd name="T10" fmla="*/ 0 w 20"/>
                  <a:gd name="T11" fmla="*/ 20 h 21"/>
                  <a:gd name="T12" fmla="*/ 6 w 20"/>
                  <a:gd name="T13" fmla="*/ 10 h 21"/>
                  <a:gd name="T14" fmla="*/ 13 w 20"/>
                  <a:gd name="T15" fmla="*/ 3 h 21"/>
                  <a:gd name="T16" fmla="*/ 19 w 20"/>
                  <a:gd name="T17" fmla="*/ 3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1"/>
                  <a:gd name="T29" fmla="*/ 20 w 20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1">
                    <a:moveTo>
                      <a:pt x="19" y="3"/>
                    </a:moveTo>
                    <a:lnTo>
                      <a:pt x="18" y="0"/>
                    </a:lnTo>
                    <a:lnTo>
                      <a:pt x="12" y="1"/>
                    </a:lnTo>
                    <a:lnTo>
                      <a:pt x="5" y="9"/>
                    </a:lnTo>
                    <a:lnTo>
                      <a:pt x="0" y="20"/>
                    </a:lnTo>
                    <a:lnTo>
                      <a:pt x="6" y="10"/>
                    </a:lnTo>
                    <a:lnTo>
                      <a:pt x="13" y="3"/>
                    </a:lnTo>
                    <a:lnTo>
                      <a:pt x="19" y="3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1" name="Oval 372"/>
              <p:cNvSpPr>
                <a:spLocks noChangeAspect="1" noChangeArrowheads="1"/>
              </p:cNvSpPr>
              <p:nvPr/>
            </p:nvSpPr>
            <p:spPr bwMode="auto">
              <a:xfrm>
                <a:off x="793" y="3443"/>
                <a:ext cx="21" cy="17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2" name="Oval 373"/>
              <p:cNvSpPr>
                <a:spLocks noChangeAspect="1" noChangeArrowheads="1"/>
              </p:cNvSpPr>
              <p:nvPr/>
            </p:nvSpPr>
            <p:spPr bwMode="auto">
              <a:xfrm>
                <a:off x="793" y="3477"/>
                <a:ext cx="21" cy="19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3" name="Line 374"/>
              <p:cNvSpPr>
                <a:spLocks noChangeAspect="1" noChangeShapeType="1"/>
              </p:cNvSpPr>
              <p:nvPr/>
            </p:nvSpPr>
            <p:spPr bwMode="auto">
              <a:xfrm>
                <a:off x="823" y="3458"/>
                <a:ext cx="3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94" name="Freeform 375"/>
              <p:cNvSpPr>
                <a:spLocks noChangeAspect="1"/>
              </p:cNvSpPr>
              <p:nvPr/>
            </p:nvSpPr>
            <p:spPr bwMode="auto">
              <a:xfrm>
                <a:off x="810" y="3483"/>
                <a:ext cx="47" cy="29"/>
              </a:xfrm>
              <a:custGeom>
                <a:avLst/>
                <a:gdLst>
                  <a:gd name="T0" fmla="*/ 46 w 47"/>
                  <a:gd name="T1" fmla="*/ 1 h 29"/>
                  <a:gd name="T2" fmla="*/ 14 w 47"/>
                  <a:gd name="T3" fmla="*/ 0 h 29"/>
                  <a:gd name="T4" fmla="*/ 6 w 47"/>
                  <a:gd name="T5" fmla="*/ 22 h 29"/>
                  <a:gd name="T6" fmla="*/ 4 w 47"/>
                  <a:gd name="T7" fmla="*/ 25 h 29"/>
                  <a:gd name="T8" fmla="*/ 0 w 47"/>
                  <a:gd name="T9" fmla="*/ 26 h 29"/>
                  <a:gd name="T10" fmla="*/ 0 w 47"/>
                  <a:gd name="T11" fmla="*/ 27 h 29"/>
                  <a:gd name="T12" fmla="*/ 0 w 47"/>
                  <a:gd name="T13" fmla="*/ 28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7"/>
                  <a:gd name="T22" fmla="*/ 0 h 29"/>
                  <a:gd name="T23" fmla="*/ 47 w 47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7" h="29">
                    <a:moveTo>
                      <a:pt x="46" y="1"/>
                    </a:moveTo>
                    <a:lnTo>
                      <a:pt x="14" y="0"/>
                    </a:lnTo>
                    <a:lnTo>
                      <a:pt x="6" y="22"/>
                    </a:lnTo>
                    <a:lnTo>
                      <a:pt x="4" y="25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0" y="2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5" name="Line 376"/>
              <p:cNvSpPr>
                <a:spLocks noChangeAspect="1" noChangeShapeType="1"/>
              </p:cNvSpPr>
              <p:nvPr/>
            </p:nvSpPr>
            <p:spPr bwMode="auto">
              <a:xfrm>
                <a:off x="821" y="3490"/>
                <a:ext cx="29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96" name="Oval 377"/>
              <p:cNvSpPr>
                <a:spLocks noChangeAspect="1" noChangeArrowheads="1"/>
              </p:cNvSpPr>
              <p:nvPr/>
            </p:nvSpPr>
            <p:spPr bwMode="auto">
              <a:xfrm>
                <a:off x="818" y="3438"/>
                <a:ext cx="8" cy="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7" name="Oval 378"/>
              <p:cNvSpPr>
                <a:spLocks noChangeAspect="1" noChangeArrowheads="1"/>
              </p:cNvSpPr>
              <p:nvPr/>
            </p:nvSpPr>
            <p:spPr bwMode="auto">
              <a:xfrm>
                <a:off x="814" y="3507"/>
                <a:ext cx="8" cy="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8" name="AutoShape 379"/>
              <p:cNvSpPr>
                <a:spLocks noChangeAspect="1" noChangeArrowheads="1"/>
              </p:cNvSpPr>
              <p:nvPr/>
            </p:nvSpPr>
            <p:spPr bwMode="auto">
              <a:xfrm>
                <a:off x="838" y="3468"/>
                <a:ext cx="16" cy="16"/>
              </a:xfrm>
              <a:prstGeom prst="roundRect">
                <a:avLst>
                  <a:gd name="adj" fmla="val 28458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9" name="AutoShape 380"/>
              <p:cNvSpPr>
                <a:spLocks noChangeAspect="1" noChangeArrowheads="1"/>
              </p:cNvSpPr>
              <p:nvPr/>
            </p:nvSpPr>
            <p:spPr bwMode="auto">
              <a:xfrm>
                <a:off x="842" y="3472"/>
                <a:ext cx="8" cy="8"/>
              </a:xfrm>
              <a:prstGeom prst="roundRect">
                <a:avLst>
                  <a:gd name="adj" fmla="val 2483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00" name="Line 381"/>
              <p:cNvSpPr>
                <a:spLocks noChangeAspect="1" noChangeShapeType="1"/>
              </p:cNvSpPr>
              <p:nvPr/>
            </p:nvSpPr>
            <p:spPr bwMode="auto">
              <a:xfrm>
                <a:off x="822" y="3448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1" name="Line 382"/>
              <p:cNvSpPr>
                <a:spLocks noChangeAspect="1" noChangeShapeType="1"/>
              </p:cNvSpPr>
              <p:nvPr/>
            </p:nvSpPr>
            <p:spPr bwMode="auto">
              <a:xfrm>
                <a:off x="822" y="3446"/>
                <a:ext cx="2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2" name="Line 383"/>
              <p:cNvSpPr>
                <a:spLocks noChangeAspect="1" noChangeShapeType="1"/>
              </p:cNvSpPr>
              <p:nvPr/>
            </p:nvSpPr>
            <p:spPr bwMode="auto">
              <a:xfrm>
                <a:off x="821" y="3445"/>
                <a:ext cx="2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3" name="Line 384"/>
              <p:cNvSpPr>
                <a:spLocks noChangeAspect="1" noChangeShapeType="1"/>
              </p:cNvSpPr>
              <p:nvPr/>
            </p:nvSpPr>
            <p:spPr bwMode="auto">
              <a:xfrm>
                <a:off x="821" y="3441"/>
                <a:ext cx="2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4" name="Line 385"/>
              <p:cNvSpPr>
                <a:spLocks noChangeAspect="1" noChangeShapeType="1"/>
              </p:cNvSpPr>
              <p:nvPr/>
            </p:nvSpPr>
            <p:spPr bwMode="auto">
              <a:xfrm>
                <a:off x="821" y="3438"/>
                <a:ext cx="2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5" name="Line 386"/>
              <p:cNvSpPr>
                <a:spLocks noChangeAspect="1" noChangeShapeType="1"/>
              </p:cNvSpPr>
              <p:nvPr/>
            </p:nvSpPr>
            <p:spPr bwMode="auto">
              <a:xfrm>
                <a:off x="819" y="3436"/>
                <a:ext cx="2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6" name="Line 387"/>
              <p:cNvSpPr>
                <a:spLocks noChangeAspect="1" noChangeShapeType="1"/>
              </p:cNvSpPr>
              <p:nvPr/>
            </p:nvSpPr>
            <p:spPr bwMode="auto">
              <a:xfrm>
                <a:off x="821" y="3434"/>
                <a:ext cx="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7" name="Line 388"/>
              <p:cNvSpPr>
                <a:spLocks noChangeAspect="1" noChangeShapeType="1"/>
              </p:cNvSpPr>
              <p:nvPr/>
            </p:nvSpPr>
            <p:spPr bwMode="auto">
              <a:xfrm>
                <a:off x="818" y="3433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8" name="Line 389"/>
              <p:cNvSpPr>
                <a:spLocks noChangeAspect="1" noChangeShapeType="1"/>
              </p:cNvSpPr>
              <p:nvPr/>
            </p:nvSpPr>
            <p:spPr bwMode="auto">
              <a:xfrm>
                <a:off x="822" y="3443"/>
                <a:ext cx="2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9" name="Line 390"/>
              <p:cNvSpPr>
                <a:spLocks noChangeAspect="1" noChangeShapeType="1"/>
              </p:cNvSpPr>
              <p:nvPr/>
            </p:nvSpPr>
            <p:spPr bwMode="auto">
              <a:xfrm>
                <a:off x="821" y="3491"/>
                <a:ext cx="28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0" name="Line 391"/>
              <p:cNvSpPr>
                <a:spLocks noChangeAspect="1" noChangeShapeType="1"/>
              </p:cNvSpPr>
              <p:nvPr/>
            </p:nvSpPr>
            <p:spPr bwMode="auto">
              <a:xfrm>
                <a:off x="821" y="3494"/>
                <a:ext cx="27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1" name="Line 392"/>
              <p:cNvSpPr>
                <a:spLocks noChangeAspect="1" noChangeShapeType="1"/>
              </p:cNvSpPr>
              <p:nvPr/>
            </p:nvSpPr>
            <p:spPr bwMode="auto">
              <a:xfrm>
                <a:off x="820" y="3497"/>
                <a:ext cx="27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2" name="Line 393"/>
              <p:cNvSpPr>
                <a:spLocks noChangeAspect="1" noChangeShapeType="1"/>
              </p:cNvSpPr>
              <p:nvPr/>
            </p:nvSpPr>
            <p:spPr bwMode="auto">
              <a:xfrm>
                <a:off x="818" y="3500"/>
                <a:ext cx="24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3" name="Line 394"/>
              <p:cNvSpPr>
                <a:spLocks noChangeAspect="1" noChangeShapeType="1"/>
              </p:cNvSpPr>
              <p:nvPr/>
            </p:nvSpPr>
            <p:spPr bwMode="auto">
              <a:xfrm>
                <a:off x="819" y="3502"/>
                <a:ext cx="19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4" name="Line 395"/>
              <p:cNvSpPr>
                <a:spLocks noChangeAspect="1" noChangeShapeType="1"/>
              </p:cNvSpPr>
              <p:nvPr/>
            </p:nvSpPr>
            <p:spPr bwMode="auto">
              <a:xfrm>
                <a:off x="819" y="3505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5" name="Line 396"/>
              <p:cNvSpPr>
                <a:spLocks noChangeAspect="1" noChangeShapeType="1"/>
              </p:cNvSpPr>
              <p:nvPr/>
            </p:nvSpPr>
            <p:spPr bwMode="auto">
              <a:xfrm>
                <a:off x="818" y="3507"/>
                <a:ext cx="1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6" name="Line 397"/>
              <p:cNvSpPr>
                <a:spLocks noChangeAspect="1" noChangeShapeType="1"/>
              </p:cNvSpPr>
              <p:nvPr/>
            </p:nvSpPr>
            <p:spPr bwMode="auto">
              <a:xfrm>
                <a:off x="815" y="3509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7" name="Line 398"/>
              <p:cNvSpPr>
                <a:spLocks noChangeAspect="1" noChangeShapeType="1"/>
              </p:cNvSpPr>
              <p:nvPr/>
            </p:nvSpPr>
            <p:spPr bwMode="auto">
              <a:xfrm>
                <a:off x="820" y="3500"/>
                <a:ext cx="1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8" name="Freeform 399"/>
              <p:cNvSpPr>
                <a:spLocks noChangeAspect="1"/>
              </p:cNvSpPr>
              <p:nvPr/>
            </p:nvSpPr>
            <p:spPr bwMode="auto">
              <a:xfrm>
                <a:off x="839" y="3482"/>
                <a:ext cx="25" cy="22"/>
              </a:xfrm>
              <a:custGeom>
                <a:avLst/>
                <a:gdLst>
                  <a:gd name="T0" fmla="*/ 0 w 25"/>
                  <a:gd name="T1" fmla="*/ 19 h 22"/>
                  <a:gd name="T2" fmla="*/ 7 w 25"/>
                  <a:gd name="T3" fmla="*/ 13 h 22"/>
                  <a:gd name="T4" fmla="*/ 11 w 25"/>
                  <a:gd name="T5" fmla="*/ 6 h 22"/>
                  <a:gd name="T6" fmla="*/ 14 w 25"/>
                  <a:gd name="T7" fmla="*/ 0 h 22"/>
                  <a:gd name="T8" fmla="*/ 24 w 25"/>
                  <a:gd name="T9" fmla="*/ 0 h 22"/>
                  <a:gd name="T10" fmla="*/ 20 w 25"/>
                  <a:gd name="T11" fmla="*/ 6 h 22"/>
                  <a:gd name="T12" fmla="*/ 16 w 25"/>
                  <a:gd name="T13" fmla="*/ 11 h 22"/>
                  <a:gd name="T14" fmla="*/ 6 w 25"/>
                  <a:gd name="T15" fmla="*/ 21 h 22"/>
                  <a:gd name="T16" fmla="*/ 0 w 25"/>
                  <a:gd name="T17" fmla="*/ 19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"/>
                  <a:gd name="T28" fmla="*/ 0 h 22"/>
                  <a:gd name="T29" fmla="*/ 25 w 25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" h="22">
                    <a:moveTo>
                      <a:pt x="0" y="19"/>
                    </a:moveTo>
                    <a:lnTo>
                      <a:pt x="7" y="13"/>
                    </a:lnTo>
                    <a:lnTo>
                      <a:pt x="11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0" y="6"/>
                    </a:lnTo>
                    <a:lnTo>
                      <a:pt x="16" y="11"/>
                    </a:lnTo>
                    <a:lnTo>
                      <a:pt x="6" y="21"/>
                    </a:lnTo>
                    <a:lnTo>
                      <a:pt x="0" y="19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19" name="Freeform 400"/>
              <p:cNvSpPr>
                <a:spLocks noChangeAspect="1"/>
              </p:cNvSpPr>
              <p:nvPr/>
            </p:nvSpPr>
            <p:spPr bwMode="auto">
              <a:xfrm>
                <a:off x="843" y="3484"/>
                <a:ext cx="21" cy="21"/>
              </a:xfrm>
              <a:custGeom>
                <a:avLst/>
                <a:gdLst>
                  <a:gd name="T0" fmla="*/ 0 w 21"/>
                  <a:gd name="T1" fmla="*/ 18 h 21"/>
                  <a:gd name="T2" fmla="*/ 7 w 21"/>
                  <a:gd name="T3" fmla="*/ 12 h 21"/>
                  <a:gd name="T4" fmla="*/ 11 w 21"/>
                  <a:gd name="T5" fmla="*/ 5 h 21"/>
                  <a:gd name="T6" fmla="*/ 14 w 21"/>
                  <a:gd name="T7" fmla="*/ 0 h 21"/>
                  <a:gd name="T8" fmla="*/ 20 w 21"/>
                  <a:gd name="T9" fmla="*/ 0 h 21"/>
                  <a:gd name="T10" fmla="*/ 14 w 21"/>
                  <a:gd name="T11" fmla="*/ 10 h 21"/>
                  <a:gd name="T12" fmla="*/ 10 w 21"/>
                  <a:gd name="T13" fmla="*/ 16 h 21"/>
                  <a:gd name="T14" fmla="*/ 5 w 21"/>
                  <a:gd name="T15" fmla="*/ 20 h 21"/>
                  <a:gd name="T16" fmla="*/ 0 w 21"/>
                  <a:gd name="T17" fmla="*/ 18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21"/>
                  <a:gd name="T29" fmla="*/ 21 w 21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21">
                    <a:moveTo>
                      <a:pt x="0" y="18"/>
                    </a:moveTo>
                    <a:lnTo>
                      <a:pt x="7" y="12"/>
                    </a:lnTo>
                    <a:lnTo>
                      <a:pt x="11" y="5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14" y="10"/>
                    </a:lnTo>
                    <a:lnTo>
                      <a:pt x="10" y="16"/>
                    </a:lnTo>
                    <a:lnTo>
                      <a:pt x="5" y="2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20" name="Line 401"/>
              <p:cNvSpPr>
                <a:spLocks noChangeAspect="1" noChangeShapeType="1"/>
              </p:cNvSpPr>
              <p:nvPr/>
            </p:nvSpPr>
            <p:spPr bwMode="auto">
              <a:xfrm>
                <a:off x="818" y="3430"/>
                <a:ext cx="8" cy="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1" name="Line 402"/>
              <p:cNvSpPr>
                <a:spLocks noChangeAspect="1" noChangeShapeType="1"/>
              </p:cNvSpPr>
              <p:nvPr/>
            </p:nvSpPr>
            <p:spPr bwMode="auto">
              <a:xfrm flipV="1">
                <a:off x="800" y="3444"/>
                <a:ext cx="9" cy="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2" name="Line 403"/>
              <p:cNvSpPr>
                <a:spLocks noChangeAspect="1" noChangeShapeType="1"/>
              </p:cNvSpPr>
              <p:nvPr/>
            </p:nvSpPr>
            <p:spPr bwMode="auto">
              <a:xfrm flipV="1">
                <a:off x="800" y="3480"/>
                <a:ext cx="9" cy="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3" name="Line 404"/>
              <p:cNvSpPr>
                <a:spLocks noChangeAspect="1" noChangeShapeType="1"/>
              </p:cNvSpPr>
              <p:nvPr/>
            </p:nvSpPr>
            <p:spPr bwMode="auto">
              <a:xfrm>
                <a:off x="823" y="3487"/>
                <a:ext cx="26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4" name="Line 405"/>
              <p:cNvSpPr>
                <a:spLocks noChangeAspect="1" noChangeShapeType="1"/>
              </p:cNvSpPr>
              <p:nvPr/>
            </p:nvSpPr>
            <p:spPr bwMode="auto">
              <a:xfrm>
                <a:off x="824" y="3451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5" name="Line 406"/>
              <p:cNvSpPr>
                <a:spLocks noChangeAspect="1" noChangeShapeType="1"/>
              </p:cNvSpPr>
              <p:nvPr/>
            </p:nvSpPr>
            <p:spPr bwMode="auto">
              <a:xfrm>
                <a:off x="826" y="3455"/>
                <a:ext cx="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6" name="Line 407"/>
              <p:cNvSpPr>
                <a:spLocks noChangeAspect="1" noChangeShapeType="1"/>
              </p:cNvSpPr>
              <p:nvPr/>
            </p:nvSpPr>
            <p:spPr bwMode="auto">
              <a:xfrm>
                <a:off x="826" y="3455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7" name="Oval 408"/>
              <p:cNvSpPr>
                <a:spLocks noChangeAspect="1" noChangeArrowheads="1"/>
              </p:cNvSpPr>
              <p:nvPr/>
            </p:nvSpPr>
            <p:spPr bwMode="auto">
              <a:xfrm>
                <a:off x="789" y="3440"/>
                <a:ext cx="26" cy="2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28" name="Oval 409"/>
              <p:cNvSpPr>
                <a:spLocks noChangeAspect="1" noChangeArrowheads="1"/>
              </p:cNvSpPr>
              <p:nvPr/>
            </p:nvSpPr>
            <p:spPr bwMode="auto">
              <a:xfrm>
                <a:off x="789" y="3477"/>
                <a:ext cx="26" cy="2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7" name="Group 410"/>
            <p:cNvGrpSpPr>
              <a:grpSpLocks noChangeAspect="1"/>
            </p:cNvGrpSpPr>
            <p:nvPr/>
          </p:nvGrpSpPr>
          <p:grpSpPr bwMode="auto">
            <a:xfrm>
              <a:off x="2256" y="3661"/>
              <a:ext cx="261" cy="233"/>
              <a:chOff x="517" y="3306"/>
              <a:chExt cx="182" cy="281"/>
            </a:xfrm>
          </p:grpSpPr>
          <p:sp>
            <p:nvSpPr>
              <p:cNvPr id="57" name="Freeform 411"/>
              <p:cNvSpPr>
                <a:spLocks noChangeAspect="1"/>
              </p:cNvSpPr>
              <p:nvPr/>
            </p:nvSpPr>
            <p:spPr bwMode="auto">
              <a:xfrm>
                <a:off x="519" y="3491"/>
                <a:ext cx="17" cy="17"/>
              </a:xfrm>
              <a:custGeom>
                <a:avLst/>
                <a:gdLst>
                  <a:gd name="T0" fmla="*/ 13 w 17"/>
                  <a:gd name="T1" fmla="*/ 0 h 17"/>
                  <a:gd name="T2" fmla="*/ 7 w 17"/>
                  <a:gd name="T3" fmla="*/ 0 h 17"/>
                  <a:gd name="T4" fmla="*/ 1 w 17"/>
                  <a:gd name="T5" fmla="*/ 2 h 17"/>
                  <a:gd name="T6" fmla="*/ 0 w 17"/>
                  <a:gd name="T7" fmla="*/ 10 h 17"/>
                  <a:gd name="T8" fmla="*/ 2 w 17"/>
                  <a:gd name="T9" fmla="*/ 15 h 17"/>
                  <a:gd name="T10" fmla="*/ 7 w 17"/>
                  <a:gd name="T11" fmla="*/ 16 h 17"/>
                  <a:gd name="T12" fmla="*/ 16 w 17"/>
                  <a:gd name="T13" fmla="*/ 2 h 17"/>
                  <a:gd name="T14" fmla="*/ 13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0"/>
                    </a:moveTo>
                    <a:lnTo>
                      <a:pt x="7" y="0"/>
                    </a:lnTo>
                    <a:lnTo>
                      <a:pt x="1" y="2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7" y="16"/>
                    </a:lnTo>
                    <a:lnTo>
                      <a:pt x="16" y="2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" name="Freeform 412"/>
              <p:cNvSpPr>
                <a:spLocks noChangeAspect="1"/>
              </p:cNvSpPr>
              <p:nvPr/>
            </p:nvSpPr>
            <p:spPr bwMode="auto">
              <a:xfrm>
                <a:off x="518" y="3491"/>
                <a:ext cx="17" cy="17"/>
              </a:xfrm>
              <a:custGeom>
                <a:avLst/>
                <a:gdLst>
                  <a:gd name="T0" fmla="*/ 13 w 17"/>
                  <a:gd name="T1" fmla="*/ 1 h 17"/>
                  <a:gd name="T2" fmla="*/ 7 w 17"/>
                  <a:gd name="T3" fmla="*/ 0 h 17"/>
                  <a:gd name="T4" fmla="*/ 1 w 17"/>
                  <a:gd name="T5" fmla="*/ 2 h 17"/>
                  <a:gd name="T6" fmla="*/ 0 w 17"/>
                  <a:gd name="T7" fmla="*/ 10 h 17"/>
                  <a:gd name="T8" fmla="*/ 2 w 17"/>
                  <a:gd name="T9" fmla="*/ 15 h 17"/>
                  <a:gd name="T10" fmla="*/ 7 w 17"/>
                  <a:gd name="T11" fmla="*/ 16 h 17"/>
                  <a:gd name="T12" fmla="*/ 16 w 17"/>
                  <a:gd name="T13" fmla="*/ 2 h 17"/>
                  <a:gd name="T14" fmla="*/ 13 w 17"/>
                  <a:gd name="T15" fmla="*/ 1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1"/>
                    </a:moveTo>
                    <a:lnTo>
                      <a:pt x="7" y="0"/>
                    </a:lnTo>
                    <a:lnTo>
                      <a:pt x="1" y="2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7" y="16"/>
                    </a:lnTo>
                    <a:lnTo>
                      <a:pt x="16" y="2"/>
                    </a:lnTo>
                    <a:lnTo>
                      <a:pt x="13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" name="Freeform 413"/>
              <p:cNvSpPr>
                <a:spLocks noChangeAspect="1"/>
              </p:cNvSpPr>
              <p:nvPr/>
            </p:nvSpPr>
            <p:spPr bwMode="auto">
              <a:xfrm>
                <a:off x="520" y="3493"/>
                <a:ext cx="17" cy="17"/>
              </a:xfrm>
              <a:custGeom>
                <a:avLst/>
                <a:gdLst>
                  <a:gd name="T0" fmla="*/ 11 w 17"/>
                  <a:gd name="T1" fmla="*/ 0 h 17"/>
                  <a:gd name="T2" fmla="*/ 8 w 17"/>
                  <a:gd name="T3" fmla="*/ 0 h 17"/>
                  <a:gd name="T4" fmla="*/ 2 w 17"/>
                  <a:gd name="T5" fmla="*/ 1 h 17"/>
                  <a:gd name="T6" fmla="*/ 0 w 17"/>
                  <a:gd name="T7" fmla="*/ 10 h 17"/>
                  <a:gd name="T8" fmla="*/ 3 w 17"/>
                  <a:gd name="T9" fmla="*/ 15 h 17"/>
                  <a:gd name="T10" fmla="*/ 8 w 17"/>
                  <a:gd name="T11" fmla="*/ 16 h 17"/>
                  <a:gd name="T12" fmla="*/ 16 w 17"/>
                  <a:gd name="T13" fmla="*/ 2 h 17"/>
                  <a:gd name="T14" fmla="*/ 11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1" y="0"/>
                    </a:moveTo>
                    <a:lnTo>
                      <a:pt x="8" y="0"/>
                    </a:lnTo>
                    <a:lnTo>
                      <a:pt x="2" y="1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16"/>
                    </a:lnTo>
                    <a:lnTo>
                      <a:pt x="16" y="2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" name="Freeform 414"/>
              <p:cNvSpPr>
                <a:spLocks noChangeAspect="1"/>
              </p:cNvSpPr>
              <p:nvPr/>
            </p:nvSpPr>
            <p:spPr bwMode="auto">
              <a:xfrm>
                <a:off x="520" y="3493"/>
                <a:ext cx="17" cy="17"/>
              </a:xfrm>
              <a:custGeom>
                <a:avLst/>
                <a:gdLst>
                  <a:gd name="T0" fmla="*/ 11 w 17"/>
                  <a:gd name="T1" fmla="*/ 1 h 17"/>
                  <a:gd name="T2" fmla="*/ 8 w 17"/>
                  <a:gd name="T3" fmla="*/ 0 h 17"/>
                  <a:gd name="T4" fmla="*/ 2 w 17"/>
                  <a:gd name="T5" fmla="*/ 1 h 17"/>
                  <a:gd name="T6" fmla="*/ 0 w 17"/>
                  <a:gd name="T7" fmla="*/ 10 h 17"/>
                  <a:gd name="T8" fmla="*/ 3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11 w 17"/>
                  <a:gd name="T15" fmla="*/ 1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1" y="1"/>
                    </a:moveTo>
                    <a:lnTo>
                      <a:pt x="8" y="0"/>
                    </a:lnTo>
                    <a:lnTo>
                      <a:pt x="2" y="1"/>
                    </a:lnTo>
                    <a:lnTo>
                      <a:pt x="0" y="10"/>
                    </a:lnTo>
                    <a:lnTo>
                      <a:pt x="3" y="14"/>
                    </a:lnTo>
                    <a:lnTo>
                      <a:pt x="8" y="16"/>
                    </a:lnTo>
                    <a:lnTo>
                      <a:pt x="16" y="2"/>
                    </a:lnTo>
                    <a:lnTo>
                      <a:pt x="1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" name="Freeform 415"/>
              <p:cNvSpPr>
                <a:spLocks noChangeAspect="1"/>
              </p:cNvSpPr>
              <p:nvPr/>
            </p:nvSpPr>
            <p:spPr bwMode="auto">
              <a:xfrm>
                <a:off x="520" y="3491"/>
                <a:ext cx="17" cy="22"/>
              </a:xfrm>
              <a:custGeom>
                <a:avLst/>
                <a:gdLst>
                  <a:gd name="T0" fmla="*/ 16 w 17"/>
                  <a:gd name="T1" fmla="*/ 3 h 22"/>
                  <a:gd name="T2" fmla="*/ 5 w 17"/>
                  <a:gd name="T3" fmla="*/ 0 h 22"/>
                  <a:gd name="T4" fmla="*/ 1 w 17"/>
                  <a:gd name="T5" fmla="*/ 3 h 22"/>
                  <a:gd name="T6" fmla="*/ 0 w 17"/>
                  <a:gd name="T7" fmla="*/ 14 h 22"/>
                  <a:gd name="T8" fmla="*/ 4 w 17"/>
                  <a:gd name="T9" fmla="*/ 17 h 22"/>
                  <a:gd name="T10" fmla="*/ 12 w 17"/>
                  <a:gd name="T11" fmla="*/ 21 h 22"/>
                  <a:gd name="T12" fmla="*/ 16 w 17"/>
                  <a:gd name="T13" fmla="*/ 3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2"/>
                  <a:gd name="T23" fmla="*/ 17 w 17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2">
                    <a:moveTo>
                      <a:pt x="16" y="3"/>
                    </a:moveTo>
                    <a:lnTo>
                      <a:pt x="5" y="0"/>
                    </a:lnTo>
                    <a:lnTo>
                      <a:pt x="1" y="3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12" y="21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" name="Freeform 416"/>
              <p:cNvSpPr>
                <a:spLocks noChangeAspect="1"/>
              </p:cNvSpPr>
              <p:nvPr/>
            </p:nvSpPr>
            <p:spPr bwMode="auto">
              <a:xfrm>
                <a:off x="521" y="3491"/>
                <a:ext cx="19" cy="28"/>
              </a:xfrm>
              <a:custGeom>
                <a:avLst/>
                <a:gdLst>
                  <a:gd name="T0" fmla="*/ 18 w 19"/>
                  <a:gd name="T1" fmla="*/ 4 h 28"/>
                  <a:gd name="T2" fmla="*/ 6 w 19"/>
                  <a:gd name="T3" fmla="*/ 0 h 28"/>
                  <a:gd name="T4" fmla="*/ 1 w 19"/>
                  <a:gd name="T5" fmla="*/ 4 h 28"/>
                  <a:gd name="T6" fmla="*/ 0 w 19"/>
                  <a:gd name="T7" fmla="*/ 18 h 28"/>
                  <a:gd name="T8" fmla="*/ 5 w 19"/>
                  <a:gd name="T9" fmla="*/ 22 h 28"/>
                  <a:gd name="T10" fmla="*/ 14 w 19"/>
                  <a:gd name="T11" fmla="*/ 27 h 28"/>
                  <a:gd name="T12" fmla="*/ 18 w 19"/>
                  <a:gd name="T13" fmla="*/ 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28"/>
                  <a:gd name="T23" fmla="*/ 19 w 19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28">
                    <a:moveTo>
                      <a:pt x="18" y="4"/>
                    </a:moveTo>
                    <a:lnTo>
                      <a:pt x="6" y="0"/>
                    </a:lnTo>
                    <a:lnTo>
                      <a:pt x="1" y="4"/>
                    </a:lnTo>
                    <a:lnTo>
                      <a:pt x="0" y="18"/>
                    </a:lnTo>
                    <a:lnTo>
                      <a:pt x="5" y="22"/>
                    </a:lnTo>
                    <a:lnTo>
                      <a:pt x="14" y="27"/>
                    </a:lnTo>
                    <a:lnTo>
                      <a:pt x="18" y="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3" name="Freeform 417"/>
              <p:cNvSpPr>
                <a:spLocks noChangeAspect="1"/>
              </p:cNvSpPr>
              <p:nvPr/>
            </p:nvSpPr>
            <p:spPr bwMode="auto">
              <a:xfrm>
                <a:off x="530" y="3495"/>
                <a:ext cx="17" cy="18"/>
              </a:xfrm>
              <a:custGeom>
                <a:avLst/>
                <a:gdLst>
                  <a:gd name="T0" fmla="*/ 16 w 17"/>
                  <a:gd name="T1" fmla="*/ 3 h 18"/>
                  <a:gd name="T2" fmla="*/ 10 w 17"/>
                  <a:gd name="T3" fmla="*/ 0 h 18"/>
                  <a:gd name="T4" fmla="*/ 0 w 17"/>
                  <a:gd name="T5" fmla="*/ 5 h 18"/>
                  <a:gd name="T6" fmla="*/ 0 w 17"/>
                  <a:gd name="T7" fmla="*/ 13 h 18"/>
                  <a:gd name="T8" fmla="*/ 5 w 17"/>
                  <a:gd name="T9" fmla="*/ 17 h 18"/>
                  <a:gd name="T10" fmla="*/ 12 w 17"/>
                  <a:gd name="T11" fmla="*/ 15 h 18"/>
                  <a:gd name="T12" fmla="*/ 16 w 17"/>
                  <a:gd name="T13" fmla="*/ 3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8"/>
                  <a:gd name="T23" fmla="*/ 17 w 17"/>
                  <a:gd name="T24" fmla="*/ 18 h 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8">
                    <a:moveTo>
                      <a:pt x="16" y="3"/>
                    </a:moveTo>
                    <a:lnTo>
                      <a:pt x="10" y="0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15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4" name="Freeform 418"/>
              <p:cNvSpPr>
                <a:spLocks noChangeAspect="1"/>
              </p:cNvSpPr>
              <p:nvPr/>
            </p:nvSpPr>
            <p:spPr bwMode="auto">
              <a:xfrm>
                <a:off x="529" y="3495"/>
                <a:ext cx="17" cy="23"/>
              </a:xfrm>
              <a:custGeom>
                <a:avLst/>
                <a:gdLst>
                  <a:gd name="T0" fmla="*/ 16 w 17"/>
                  <a:gd name="T1" fmla="*/ 3 h 23"/>
                  <a:gd name="T2" fmla="*/ 10 w 17"/>
                  <a:gd name="T3" fmla="*/ 0 h 23"/>
                  <a:gd name="T4" fmla="*/ 1 w 17"/>
                  <a:gd name="T5" fmla="*/ 6 h 23"/>
                  <a:gd name="T6" fmla="*/ 0 w 17"/>
                  <a:gd name="T7" fmla="*/ 18 h 23"/>
                  <a:gd name="T8" fmla="*/ 5 w 17"/>
                  <a:gd name="T9" fmla="*/ 22 h 23"/>
                  <a:gd name="T10" fmla="*/ 12 w 17"/>
                  <a:gd name="T11" fmla="*/ 20 h 23"/>
                  <a:gd name="T12" fmla="*/ 16 w 17"/>
                  <a:gd name="T13" fmla="*/ 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3"/>
                  <a:gd name="T23" fmla="*/ 17 w 17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3">
                    <a:moveTo>
                      <a:pt x="16" y="3"/>
                    </a:moveTo>
                    <a:lnTo>
                      <a:pt x="10" y="0"/>
                    </a:lnTo>
                    <a:lnTo>
                      <a:pt x="1" y="6"/>
                    </a:lnTo>
                    <a:lnTo>
                      <a:pt x="0" y="18"/>
                    </a:lnTo>
                    <a:lnTo>
                      <a:pt x="5" y="22"/>
                    </a:lnTo>
                    <a:lnTo>
                      <a:pt x="12" y="20"/>
                    </a:lnTo>
                    <a:lnTo>
                      <a:pt x="16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5" name="Freeform 419"/>
              <p:cNvSpPr>
                <a:spLocks noChangeAspect="1"/>
              </p:cNvSpPr>
              <p:nvPr/>
            </p:nvSpPr>
            <p:spPr bwMode="auto">
              <a:xfrm>
                <a:off x="530" y="349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9 w 17"/>
                  <a:gd name="T3" fmla="*/ 16 h 17"/>
                  <a:gd name="T4" fmla="*/ 3 w 17"/>
                  <a:gd name="T5" fmla="*/ 13 h 17"/>
                  <a:gd name="T6" fmla="*/ 1 w 17"/>
                  <a:gd name="T7" fmla="*/ 11 h 17"/>
                  <a:gd name="T8" fmla="*/ 0 w 17"/>
                  <a:gd name="T9" fmla="*/ 10 h 17"/>
                  <a:gd name="T10" fmla="*/ 0 w 17"/>
                  <a:gd name="T11" fmla="*/ 7 h 17"/>
                  <a:gd name="T12" fmla="*/ 0 w 17"/>
                  <a:gd name="T13" fmla="*/ 5 h 17"/>
                  <a:gd name="T14" fmla="*/ 3 w 17"/>
                  <a:gd name="T15" fmla="*/ 2 h 17"/>
                  <a:gd name="T16" fmla="*/ 4 w 17"/>
                  <a:gd name="T17" fmla="*/ 1 h 17"/>
                  <a:gd name="T18" fmla="*/ 7 w 17"/>
                  <a:gd name="T19" fmla="*/ 0 h 17"/>
                  <a:gd name="T20" fmla="*/ 8 w 17"/>
                  <a:gd name="T21" fmla="*/ 0 h 17"/>
                  <a:gd name="T22" fmla="*/ 16 w 17"/>
                  <a:gd name="T23" fmla="*/ 2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16" y="2"/>
                    </a:moveTo>
                    <a:lnTo>
                      <a:pt x="9" y="16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6" name="Freeform 420"/>
              <p:cNvSpPr>
                <a:spLocks noChangeAspect="1"/>
              </p:cNvSpPr>
              <p:nvPr/>
            </p:nvSpPr>
            <p:spPr bwMode="auto">
              <a:xfrm>
                <a:off x="532" y="3498"/>
                <a:ext cx="17" cy="21"/>
              </a:xfrm>
              <a:custGeom>
                <a:avLst/>
                <a:gdLst>
                  <a:gd name="T0" fmla="*/ 16 w 17"/>
                  <a:gd name="T1" fmla="*/ 3 h 21"/>
                  <a:gd name="T2" fmla="*/ 9 w 17"/>
                  <a:gd name="T3" fmla="*/ 20 h 21"/>
                  <a:gd name="T4" fmla="*/ 3 w 17"/>
                  <a:gd name="T5" fmla="*/ 16 h 21"/>
                  <a:gd name="T6" fmla="*/ 1 w 17"/>
                  <a:gd name="T7" fmla="*/ 14 h 21"/>
                  <a:gd name="T8" fmla="*/ 0 w 17"/>
                  <a:gd name="T9" fmla="*/ 12 h 21"/>
                  <a:gd name="T10" fmla="*/ 0 w 17"/>
                  <a:gd name="T11" fmla="*/ 8 h 21"/>
                  <a:gd name="T12" fmla="*/ 0 w 17"/>
                  <a:gd name="T13" fmla="*/ 6 h 21"/>
                  <a:gd name="T14" fmla="*/ 3 w 17"/>
                  <a:gd name="T15" fmla="*/ 3 h 21"/>
                  <a:gd name="T16" fmla="*/ 4 w 17"/>
                  <a:gd name="T17" fmla="*/ 1 h 21"/>
                  <a:gd name="T18" fmla="*/ 7 w 17"/>
                  <a:gd name="T19" fmla="*/ 0 h 21"/>
                  <a:gd name="T20" fmla="*/ 8 w 17"/>
                  <a:gd name="T21" fmla="*/ 0 h 21"/>
                  <a:gd name="T22" fmla="*/ 16 w 17"/>
                  <a:gd name="T23" fmla="*/ 3 h 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21"/>
                  <a:gd name="T38" fmla="*/ 17 w 17"/>
                  <a:gd name="T39" fmla="*/ 21 h 2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21">
                    <a:moveTo>
                      <a:pt x="16" y="3"/>
                    </a:moveTo>
                    <a:lnTo>
                      <a:pt x="9" y="20"/>
                    </a:lnTo>
                    <a:lnTo>
                      <a:pt x="3" y="16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6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7" name="Freeform 421"/>
              <p:cNvSpPr>
                <a:spLocks noChangeAspect="1"/>
              </p:cNvSpPr>
              <p:nvPr/>
            </p:nvSpPr>
            <p:spPr bwMode="auto">
              <a:xfrm>
                <a:off x="544" y="3521"/>
                <a:ext cx="65" cy="49"/>
              </a:xfrm>
              <a:custGeom>
                <a:avLst/>
                <a:gdLst>
                  <a:gd name="T0" fmla="*/ 63 w 65"/>
                  <a:gd name="T1" fmla="*/ 27 h 49"/>
                  <a:gd name="T2" fmla="*/ 64 w 65"/>
                  <a:gd name="T3" fmla="*/ 45 h 49"/>
                  <a:gd name="T4" fmla="*/ 56 w 65"/>
                  <a:gd name="T5" fmla="*/ 48 h 49"/>
                  <a:gd name="T6" fmla="*/ 47 w 65"/>
                  <a:gd name="T7" fmla="*/ 45 h 49"/>
                  <a:gd name="T8" fmla="*/ 47 w 65"/>
                  <a:gd name="T9" fmla="*/ 21 h 49"/>
                  <a:gd name="T10" fmla="*/ 34 w 65"/>
                  <a:gd name="T11" fmla="*/ 19 h 49"/>
                  <a:gd name="T12" fmla="*/ 33 w 65"/>
                  <a:gd name="T13" fmla="*/ 19 h 49"/>
                  <a:gd name="T14" fmla="*/ 33 w 65"/>
                  <a:gd name="T15" fmla="*/ 17 h 49"/>
                  <a:gd name="T16" fmla="*/ 33 w 65"/>
                  <a:gd name="T17" fmla="*/ 14 h 49"/>
                  <a:gd name="T18" fmla="*/ 33 w 65"/>
                  <a:gd name="T19" fmla="*/ 11 h 49"/>
                  <a:gd name="T20" fmla="*/ 25 w 65"/>
                  <a:gd name="T21" fmla="*/ 18 h 49"/>
                  <a:gd name="T22" fmla="*/ 16 w 65"/>
                  <a:gd name="T23" fmla="*/ 19 h 49"/>
                  <a:gd name="T24" fmla="*/ 16 w 65"/>
                  <a:gd name="T25" fmla="*/ 25 h 49"/>
                  <a:gd name="T26" fmla="*/ 8 w 65"/>
                  <a:gd name="T27" fmla="*/ 27 h 49"/>
                  <a:gd name="T28" fmla="*/ 0 w 65"/>
                  <a:gd name="T29" fmla="*/ 25 h 49"/>
                  <a:gd name="T30" fmla="*/ 0 w 65"/>
                  <a:gd name="T31" fmla="*/ 0 h 49"/>
                  <a:gd name="T32" fmla="*/ 60 w 65"/>
                  <a:gd name="T33" fmla="*/ 10 h 49"/>
                  <a:gd name="T34" fmla="*/ 63 w 65"/>
                  <a:gd name="T35" fmla="*/ 27 h 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5"/>
                  <a:gd name="T55" fmla="*/ 0 h 49"/>
                  <a:gd name="T56" fmla="*/ 65 w 65"/>
                  <a:gd name="T57" fmla="*/ 49 h 4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5" h="49">
                    <a:moveTo>
                      <a:pt x="63" y="27"/>
                    </a:moveTo>
                    <a:lnTo>
                      <a:pt x="64" y="45"/>
                    </a:lnTo>
                    <a:lnTo>
                      <a:pt x="56" y="48"/>
                    </a:lnTo>
                    <a:lnTo>
                      <a:pt x="47" y="45"/>
                    </a:lnTo>
                    <a:lnTo>
                      <a:pt x="47" y="21"/>
                    </a:lnTo>
                    <a:lnTo>
                      <a:pt x="34" y="19"/>
                    </a:lnTo>
                    <a:lnTo>
                      <a:pt x="33" y="19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1"/>
                    </a:lnTo>
                    <a:lnTo>
                      <a:pt x="25" y="18"/>
                    </a:lnTo>
                    <a:lnTo>
                      <a:pt x="16" y="19"/>
                    </a:lnTo>
                    <a:lnTo>
                      <a:pt x="16" y="25"/>
                    </a:lnTo>
                    <a:lnTo>
                      <a:pt x="8" y="27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60" y="10"/>
                    </a:lnTo>
                    <a:lnTo>
                      <a:pt x="63" y="27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8" name="Freeform 422"/>
              <p:cNvSpPr>
                <a:spLocks noChangeAspect="1"/>
              </p:cNvSpPr>
              <p:nvPr/>
            </p:nvSpPr>
            <p:spPr bwMode="auto">
              <a:xfrm>
                <a:off x="610" y="3552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5 h 17"/>
                  <a:gd name="T4" fmla="*/ 8 w 17"/>
                  <a:gd name="T5" fmla="*/ 0 h 17"/>
                  <a:gd name="T6" fmla="*/ 16 w 17"/>
                  <a:gd name="T7" fmla="*/ 0 h 17"/>
                  <a:gd name="T8" fmla="*/ 8 w 17"/>
                  <a:gd name="T9" fmla="*/ 15 h 17"/>
                  <a:gd name="T10" fmla="*/ 8 w 17"/>
                  <a:gd name="T11" fmla="*/ 14 h 17"/>
                  <a:gd name="T12" fmla="*/ 8 w 17"/>
                  <a:gd name="T13" fmla="*/ 16 h 17"/>
                  <a:gd name="T14" fmla="*/ 0 w 17"/>
                  <a:gd name="T15" fmla="*/ 16 h 17"/>
                  <a:gd name="T16" fmla="*/ 0 w 17"/>
                  <a:gd name="T17" fmla="*/ 15 h 17"/>
                  <a:gd name="T18" fmla="*/ 8 w 17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16"/>
                    </a:moveTo>
                    <a:lnTo>
                      <a:pt x="0" y="15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8" y="15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9" name="Freeform 423"/>
              <p:cNvSpPr>
                <a:spLocks noChangeAspect="1"/>
              </p:cNvSpPr>
              <p:nvPr/>
            </p:nvSpPr>
            <p:spPr bwMode="auto">
              <a:xfrm>
                <a:off x="604" y="357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8 h 17"/>
                  <a:gd name="T4" fmla="*/ 16 w 17"/>
                  <a:gd name="T5" fmla="*/ 16 h 17"/>
                  <a:gd name="T6" fmla="*/ 0 w 17"/>
                  <a:gd name="T7" fmla="*/ 8 h 17"/>
                  <a:gd name="T8" fmla="*/ 1 w 17"/>
                  <a:gd name="T9" fmla="*/ 8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8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0" name="Freeform 424"/>
              <p:cNvSpPr>
                <a:spLocks noChangeAspect="1"/>
              </p:cNvSpPr>
              <p:nvPr/>
            </p:nvSpPr>
            <p:spPr bwMode="auto">
              <a:xfrm>
                <a:off x="594" y="3570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1 w 17"/>
                  <a:gd name="T9" fmla="*/ 0 h 1"/>
                  <a:gd name="T10" fmla="*/ 0 w 17"/>
                  <a:gd name="T11" fmla="*/ 0 h 1"/>
                  <a:gd name="T12" fmla="*/ 1 w 17"/>
                  <a:gd name="T13" fmla="*/ 0 h 1"/>
                  <a:gd name="T14" fmla="*/ 0 w 17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"/>
                  <a:gd name="T26" fmla="*/ 17 w 17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">
                    <a:moveTo>
                      <a:pt x="0" y="0"/>
                    </a:moveTo>
                    <a:lnTo>
                      <a:pt x="1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1" name="Freeform 425"/>
              <p:cNvSpPr>
                <a:spLocks noChangeAspect="1"/>
              </p:cNvSpPr>
              <p:nvPr/>
            </p:nvSpPr>
            <p:spPr bwMode="auto">
              <a:xfrm>
                <a:off x="593" y="3543"/>
                <a:ext cx="17" cy="24"/>
              </a:xfrm>
              <a:custGeom>
                <a:avLst/>
                <a:gdLst>
                  <a:gd name="T0" fmla="*/ 8 w 17"/>
                  <a:gd name="T1" fmla="*/ 1 h 24"/>
                  <a:gd name="T2" fmla="*/ 8 w 17"/>
                  <a:gd name="T3" fmla="*/ 0 h 24"/>
                  <a:gd name="T4" fmla="*/ 16 w 17"/>
                  <a:gd name="T5" fmla="*/ 23 h 24"/>
                  <a:gd name="T6" fmla="*/ 8 w 17"/>
                  <a:gd name="T7" fmla="*/ 23 h 24"/>
                  <a:gd name="T8" fmla="*/ 0 w 17"/>
                  <a:gd name="T9" fmla="*/ 0 h 24"/>
                  <a:gd name="T10" fmla="*/ 8 w 17"/>
                  <a:gd name="T11" fmla="*/ 0 h 24"/>
                  <a:gd name="T12" fmla="*/ 0 w 17"/>
                  <a:gd name="T13" fmla="*/ 0 h 24"/>
                  <a:gd name="T14" fmla="*/ 0 w 17"/>
                  <a:gd name="T15" fmla="*/ 0 h 24"/>
                  <a:gd name="T16" fmla="*/ 8 w 17"/>
                  <a:gd name="T17" fmla="*/ 0 h 24"/>
                  <a:gd name="T18" fmla="*/ 8 w 17"/>
                  <a:gd name="T19" fmla="*/ 1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4"/>
                  <a:gd name="T32" fmla="*/ 17 w 17"/>
                  <a:gd name="T33" fmla="*/ 24 h 2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4">
                    <a:moveTo>
                      <a:pt x="8" y="1"/>
                    </a:moveTo>
                    <a:lnTo>
                      <a:pt x="8" y="0"/>
                    </a:lnTo>
                    <a:lnTo>
                      <a:pt x="16" y="23"/>
                    </a:lnTo>
                    <a:lnTo>
                      <a:pt x="8" y="2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" name="Freeform 426"/>
              <p:cNvSpPr>
                <a:spLocks noChangeAspect="1"/>
              </p:cNvSpPr>
              <p:nvPr/>
            </p:nvSpPr>
            <p:spPr bwMode="auto">
              <a:xfrm>
                <a:off x="583" y="3540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" name="Freeform 427"/>
              <p:cNvSpPr>
                <a:spLocks noChangeAspect="1"/>
              </p:cNvSpPr>
              <p:nvPr/>
            </p:nvSpPr>
            <p:spPr bwMode="auto">
              <a:xfrm>
                <a:off x="577" y="3538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8 w 17"/>
                  <a:gd name="T11" fmla="*/ 6 h 17"/>
                  <a:gd name="T12" fmla="*/ 16 w 17"/>
                  <a:gd name="T13" fmla="*/ 6 h 17"/>
                  <a:gd name="T14" fmla="*/ 16 w 17"/>
                  <a:gd name="T15" fmla="*/ 0 h 17"/>
                  <a:gd name="T16" fmla="*/ 16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8" y="6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" name="Freeform 428"/>
              <p:cNvSpPr>
                <a:spLocks noChangeAspect="1"/>
              </p:cNvSpPr>
              <p:nvPr/>
            </p:nvSpPr>
            <p:spPr bwMode="auto">
              <a:xfrm>
                <a:off x="576" y="3538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8 w 17"/>
                  <a:gd name="T3" fmla="*/ 0 h 17"/>
                  <a:gd name="T4" fmla="*/ 0 w 17"/>
                  <a:gd name="T5" fmla="*/ 0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" name="Freeform 429"/>
              <p:cNvSpPr>
                <a:spLocks noChangeAspect="1"/>
              </p:cNvSpPr>
              <p:nvPr/>
            </p:nvSpPr>
            <p:spPr bwMode="auto">
              <a:xfrm>
                <a:off x="575" y="353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" name="Freeform 430"/>
              <p:cNvSpPr>
                <a:spLocks noChangeAspect="1"/>
              </p:cNvSpPr>
              <p:nvPr/>
            </p:nvSpPr>
            <p:spPr bwMode="auto">
              <a:xfrm>
                <a:off x="576" y="353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8 w 17"/>
                  <a:gd name="T3" fmla="*/ 0 h 1"/>
                  <a:gd name="T4" fmla="*/ 16 w 17"/>
                  <a:gd name="T5" fmla="*/ 0 h 1"/>
                  <a:gd name="T6" fmla="*/ 8 w 17"/>
                  <a:gd name="T7" fmla="*/ 0 h 1"/>
                  <a:gd name="T8" fmla="*/ 0 w 17"/>
                  <a:gd name="T9" fmla="*/ 0 h 1"/>
                  <a:gd name="T10" fmla="*/ 8 w 17"/>
                  <a:gd name="T11" fmla="*/ 0 h 1"/>
                  <a:gd name="T12" fmla="*/ 0 w 17"/>
                  <a:gd name="T13" fmla="*/ 0 h 1"/>
                  <a:gd name="T14" fmla="*/ 8 w 17"/>
                  <a:gd name="T15" fmla="*/ 0 h 1"/>
                  <a:gd name="T16" fmla="*/ 0 w 17"/>
                  <a:gd name="T17" fmla="*/ 0 h 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"/>
                  <a:gd name="T29" fmla="*/ 17 w 17"/>
                  <a:gd name="T30" fmla="*/ 1 h 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" name="Freeform 431"/>
              <p:cNvSpPr>
                <a:spLocks noChangeAspect="1"/>
              </p:cNvSpPr>
              <p:nvPr/>
            </p:nvSpPr>
            <p:spPr bwMode="auto">
              <a:xfrm>
                <a:off x="572" y="3533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6 w 17"/>
                  <a:gd name="T3" fmla="*/ 2 h 17"/>
                  <a:gd name="T4" fmla="*/ 14 w 17"/>
                  <a:gd name="T5" fmla="*/ 0 h 17"/>
                  <a:gd name="T6" fmla="*/ 0 w 17"/>
                  <a:gd name="T7" fmla="*/ 13 h 17"/>
                  <a:gd name="T8" fmla="*/ 1 w 17"/>
                  <a:gd name="T9" fmla="*/ 13 h 17"/>
                  <a:gd name="T10" fmla="*/ 1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" y="16"/>
                    </a:moveTo>
                    <a:lnTo>
                      <a:pt x="16" y="2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1" y="13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" name="Freeform 432"/>
              <p:cNvSpPr>
                <a:spLocks noChangeAspect="1"/>
              </p:cNvSpPr>
              <p:nvPr/>
            </p:nvSpPr>
            <p:spPr bwMode="auto">
              <a:xfrm>
                <a:off x="562" y="3538"/>
                <a:ext cx="17" cy="17"/>
              </a:xfrm>
              <a:custGeom>
                <a:avLst/>
                <a:gdLst>
                  <a:gd name="T0" fmla="*/ 1 w 17"/>
                  <a:gd name="T1" fmla="*/ 6 h 17"/>
                  <a:gd name="T2" fmla="*/ 1 w 17"/>
                  <a:gd name="T3" fmla="*/ 0 h 17"/>
                  <a:gd name="T4" fmla="*/ 16 w 17"/>
                  <a:gd name="T5" fmla="*/ 6 h 17"/>
                  <a:gd name="T6" fmla="*/ 16 w 17"/>
                  <a:gd name="T7" fmla="*/ 16 h 17"/>
                  <a:gd name="T8" fmla="*/ 1 w 17"/>
                  <a:gd name="T9" fmla="*/ 9 h 17"/>
                  <a:gd name="T10" fmla="*/ 0 w 17"/>
                  <a:gd name="T11" fmla="*/ 6 h 17"/>
                  <a:gd name="T12" fmla="*/ 1 w 17"/>
                  <a:gd name="T13" fmla="*/ 9 h 17"/>
                  <a:gd name="T14" fmla="*/ 0 w 17"/>
                  <a:gd name="T15" fmla="*/ 9 h 17"/>
                  <a:gd name="T16" fmla="*/ 0 w 17"/>
                  <a:gd name="T17" fmla="*/ 6 h 17"/>
                  <a:gd name="T18" fmla="*/ 1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" y="6"/>
                    </a:moveTo>
                    <a:lnTo>
                      <a:pt x="1" y="0"/>
                    </a:lnTo>
                    <a:lnTo>
                      <a:pt x="16" y="6"/>
                    </a:lnTo>
                    <a:lnTo>
                      <a:pt x="16" y="16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" name="Freeform 433"/>
              <p:cNvSpPr>
                <a:spLocks noChangeAspect="1"/>
              </p:cNvSpPr>
              <p:nvPr/>
            </p:nvSpPr>
            <p:spPr bwMode="auto">
              <a:xfrm>
                <a:off x="557" y="354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2 h 17"/>
                  <a:gd name="T10" fmla="*/ 0 w 17"/>
                  <a:gd name="T11" fmla="*/ 16 h 17"/>
                  <a:gd name="T12" fmla="*/ 0 w 17"/>
                  <a:gd name="T13" fmla="*/ 1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" name="Freeform 434"/>
              <p:cNvSpPr>
                <a:spLocks noChangeAspect="1"/>
              </p:cNvSpPr>
              <p:nvPr/>
            </p:nvSpPr>
            <p:spPr bwMode="auto">
              <a:xfrm>
                <a:off x="555" y="354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" name="Freeform 435"/>
              <p:cNvSpPr>
                <a:spLocks noChangeAspect="1"/>
              </p:cNvSpPr>
              <p:nvPr/>
            </p:nvSpPr>
            <p:spPr bwMode="auto">
              <a:xfrm>
                <a:off x="545" y="354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 w 17"/>
                  <a:gd name="T3" fmla="*/ 0 h 1"/>
                  <a:gd name="T4" fmla="*/ 16 w 17"/>
                  <a:gd name="T5" fmla="*/ 0 h 1"/>
                  <a:gd name="T6" fmla="*/ 1 w 17"/>
                  <a:gd name="T7" fmla="*/ 0 h 1"/>
                  <a:gd name="T8" fmla="*/ 2 w 17"/>
                  <a:gd name="T9" fmla="*/ 0 h 1"/>
                  <a:gd name="T10" fmla="*/ 0 w 17"/>
                  <a:gd name="T11" fmla="*/ 0 h 1"/>
                  <a:gd name="T12" fmla="*/ 1 w 17"/>
                  <a:gd name="T13" fmla="*/ 0 h 1"/>
                  <a:gd name="T14" fmla="*/ 0 w 17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"/>
                  <a:gd name="T26" fmla="*/ 17 w 17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">
                    <a:moveTo>
                      <a:pt x="0" y="0"/>
                    </a:moveTo>
                    <a:lnTo>
                      <a:pt x="1" y="0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" name="Freeform 436"/>
              <p:cNvSpPr>
                <a:spLocks noChangeAspect="1"/>
              </p:cNvSpPr>
              <p:nvPr/>
            </p:nvSpPr>
            <p:spPr bwMode="auto">
              <a:xfrm>
                <a:off x="540" y="3520"/>
                <a:ext cx="17" cy="25"/>
              </a:xfrm>
              <a:custGeom>
                <a:avLst/>
                <a:gdLst>
                  <a:gd name="T0" fmla="*/ 6 w 17"/>
                  <a:gd name="T1" fmla="*/ 0 h 25"/>
                  <a:gd name="T2" fmla="*/ 16 w 17"/>
                  <a:gd name="T3" fmla="*/ 0 h 25"/>
                  <a:gd name="T4" fmla="*/ 16 w 17"/>
                  <a:gd name="T5" fmla="*/ 24 h 25"/>
                  <a:gd name="T6" fmla="*/ 0 w 17"/>
                  <a:gd name="T7" fmla="*/ 24 h 25"/>
                  <a:gd name="T8" fmla="*/ 0 w 17"/>
                  <a:gd name="T9" fmla="*/ 0 h 25"/>
                  <a:gd name="T10" fmla="*/ 6 w 17"/>
                  <a:gd name="T11" fmla="*/ 1 h 25"/>
                  <a:gd name="T12" fmla="*/ 6 w 17"/>
                  <a:gd name="T13" fmla="*/ 0 h 25"/>
                  <a:gd name="T14" fmla="*/ 16 w 17"/>
                  <a:gd name="T15" fmla="*/ 0 h 25"/>
                  <a:gd name="T16" fmla="*/ 16 w 17"/>
                  <a:gd name="T17" fmla="*/ 0 h 25"/>
                  <a:gd name="T18" fmla="*/ 6 w 17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5"/>
                  <a:gd name="T32" fmla="*/ 17 w 17"/>
                  <a:gd name="T33" fmla="*/ 25 h 2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5">
                    <a:moveTo>
                      <a:pt x="6" y="0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" name="Freeform 437"/>
              <p:cNvSpPr>
                <a:spLocks noChangeAspect="1"/>
              </p:cNvSpPr>
              <p:nvPr/>
            </p:nvSpPr>
            <p:spPr bwMode="auto">
              <a:xfrm>
                <a:off x="544" y="3520"/>
                <a:ext cx="62" cy="17"/>
              </a:xfrm>
              <a:custGeom>
                <a:avLst/>
                <a:gdLst>
                  <a:gd name="T0" fmla="*/ 61 w 62"/>
                  <a:gd name="T1" fmla="*/ 15 h 17"/>
                  <a:gd name="T2" fmla="*/ 60 w 62"/>
                  <a:gd name="T3" fmla="*/ 14 h 17"/>
                  <a:gd name="T4" fmla="*/ 0 w 62"/>
                  <a:gd name="T5" fmla="*/ 0 h 17"/>
                  <a:gd name="T6" fmla="*/ 0 w 62"/>
                  <a:gd name="T7" fmla="*/ 1 h 17"/>
                  <a:gd name="T8" fmla="*/ 60 w 62"/>
                  <a:gd name="T9" fmla="*/ 16 h 17"/>
                  <a:gd name="T10" fmla="*/ 60 w 62"/>
                  <a:gd name="T11" fmla="*/ 15 h 17"/>
                  <a:gd name="T12" fmla="*/ 61 w 62"/>
                  <a:gd name="T13" fmla="*/ 15 h 17"/>
                  <a:gd name="T14" fmla="*/ 60 w 62"/>
                  <a:gd name="T15" fmla="*/ 14 h 17"/>
                  <a:gd name="T16" fmla="*/ 61 w 62"/>
                  <a:gd name="T17" fmla="*/ 15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2"/>
                  <a:gd name="T28" fmla="*/ 0 h 17"/>
                  <a:gd name="T29" fmla="*/ 62 w 62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2" h="17">
                    <a:moveTo>
                      <a:pt x="61" y="15"/>
                    </a:moveTo>
                    <a:lnTo>
                      <a:pt x="60" y="14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60" y="16"/>
                    </a:lnTo>
                    <a:lnTo>
                      <a:pt x="60" y="15"/>
                    </a:lnTo>
                    <a:lnTo>
                      <a:pt x="61" y="15"/>
                    </a:lnTo>
                    <a:lnTo>
                      <a:pt x="60" y="14"/>
                    </a:lnTo>
                    <a:lnTo>
                      <a:pt x="61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" name="Freeform 438"/>
              <p:cNvSpPr>
                <a:spLocks noChangeAspect="1"/>
              </p:cNvSpPr>
              <p:nvPr/>
            </p:nvSpPr>
            <p:spPr bwMode="auto">
              <a:xfrm>
                <a:off x="609" y="353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" name="Freeform 439"/>
              <p:cNvSpPr>
                <a:spLocks noChangeAspect="1"/>
              </p:cNvSpPr>
              <p:nvPr/>
            </p:nvSpPr>
            <p:spPr bwMode="auto">
              <a:xfrm>
                <a:off x="538" y="3501"/>
                <a:ext cx="124" cy="61"/>
              </a:xfrm>
              <a:custGeom>
                <a:avLst/>
                <a:gdLst>
                  <a:gd name="T0" fmla="*/ 98 w 124"/>
                  <a:gd name="T1" fmla="*/ 10 h 61"/>
                  <a:gd name="T2" fmla="*/ 116 w 124"/>
                  <a:gd name="T3" fmla="*/ 18 h 61"/>
                  <a:gd name="T4" fmla="*/ 119 w 124"/>
                  <a:gd name="T5" fmla="*/ 20 h 61"/>
                  <a:gd name="T6" fmla="*/ 121 w 124"/>
                  <a:gd name="T7" fmla="*/ 22 h 61"/>
                  <a:gd name="T8" fmla="*/ 123 w 124"/>
                  <a:gd name="T9" fmla="*/ 26 h 61"/>
                  <a:gd name="T10" fmla="*/ 123 w 124"/>
                  <a:gd name="T11" fmla="*/ 32 h 61"/>
                  <a:gd name="T12" fmla="*/ 121 w 124"/>
                  <a:gd name="T13" fmla="*/ 34 h 61"/>
                  <a:gd name="T14" fmla="*/ 113 w 124"/>
                  <a:gd name="T15" fmla="*/ 40 h 61"/>
                  <a:gd name="T16" fmla="*/ 96 w 124"/>
                  <a:gd name="T17" fmla="*/ 55 h 61"/>
                  <a:gd name="T18" fmla="*/ 93 w 124"/>
                  <a:gd name="T19" fmla="*/ 57 h 61"/>
                  <a:gd name="T20" fmla="*/ 90 w 124"/>
                  <a:gd name="T21" fmla="*/ 59 h 61"/>
                  <a:gd name="T22" fmla="*/ 88 w 124"/>
                  <a:gd name="T23" fmla="*/ 60 h 61"/>
                  <a:gd name="T24" fmla="*/ 84 w 124"/>
                  <a:gd name="T25" fmla="*/ 57 h 61"/>
                  <a:gd name="T26" fmla="*/ 60 w 124"/>
                  <a:gd name="T27" fmla="*/ 60 h 61"/>
                  <a:gd name="T28" fmla="*/ 57 w 124"/>
                  <a:gd name="T29" fmla="*/ 59 h 61"/>
                  <a:gd name="T30" fmla="*/ 56 w 124"/>
                  <a:gd name="T31" fmla="*/ 58 h 61"/>
                  <a:gd name="T32" fmla="*/ 53 w 124"/>
                  <a:gd name="T33" fmla="*/ 57 h 61"/>
                  <a:gd name="T34" fmla="*/ 43 w 124"/>
                  <a:gd name="T35" fmla="*/ 33 h 61"/>
                  <a:gd name="T36" fmla="*/ 36 w 124"/>
                  <a:gd name="T37" fmla="*/ 31 h 61"/>
                  <a:gd name="T38" fmla="*/ 17 w 124"/>
                  <a:gd name="T39" fmla="*/ 38 h 61"/>
                  <a:gd name="T40" fmla="*/ 14 w 124"/>
                  <a:gd name="T41" fmla="*/ 39 h 61"/>
                  <a:gd name="T42" fmla="*/ 9 w 124"/>
                  <a:gd name="T43" fmla="*/ 38 h 61"/>
                  <a:gd name="T44" fmla="*/ 4 w 124"/>
                  <a:gd name="T45" fmla="*/ 35 h 61"/>
                  <a:gd name="T46" fmla="*/ 4 w 124"/>
                  <a:gd name="T47" fmla="*/ 25 h 61"/>
                  <a:gd name="T48" fmla="*/ 3 w 124"/>
                  <a:gd name="T49" fmla="*/ 25 h 61"/>
                  <a:gd name="T50" fmla="*/ 2 w 124"/>
                  <a:gd name="T51" fmla="*/ 23 h 61"/>
                  <a:gd name="T52" fmla="*/ 2 w 124"/>
                  <a:gd name="T53" fmla="*/ 18 h 61"/>
                  <a:gd name="T54" fmla="*/ 0 w 124"/>
                  <a:gd name="T55" fmla="*/ 16 h 61"/>
                  <a:gd name="T56" fmla="*/ 0 w 124"/>
                  <a:gd name="T57" fmla="*/ 12 h 61"/>
                  <a:gd name="T58" fmla="*/ 0 w 124"/>
                  <a:gd name="T59" fmla="*/ 7 h 61"/>
                  <a:gd name="T60" fmla="*/ 2 w 124"/>
                  <a:gd name="T61" fmla="*/ 2 h 61"/>
                  <a:gd name="T62" fmla="*/ 4 w 124"/>
                  <a:gd name="T63" fmla="*/ 0 h 61"/>
                  <a:gd name="T64" fmla="*/ 98 w 124"/>
                  <a:gd name="T65" fmla="*/ 10 h 6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4"/>
                  <a:gd name="T100" fmla="*/ 0 h 61"/>
                  <a:gd name="T101" fmla="*/ 124 w 124"/>
                  <a:gd name="T102" fmla="*/ 61 h 6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4" h="61">
                    <a:moveTo>
                      <a:pt x="98" y="10"/>
                    </a:moveTo>
                    <a:lnTo>
                      <a:pt x="116" y="18"/>
                    </a:lnTo>
                    <a:lnTo>
                      <a:pt x="119" y="20"/>
                    </a:lnTo>
                    <a:lnTo>
                      <a:pt x="121" y="22"/>
                    </a:lnTo>
                    <a:lnTo>
                      <a:pt x="123" y="26"/>
                    </a:lnTo>
                    <a:lnTo>
                      <a:pt x="123" y="32"/>
                    </a:lnTo>
                    <a:lnTo>
                      <a:pt x="121" y="34"/>
                    </a:lnTo>
                    <a:lnTo>
                      <a:pt x="113" y="40"/>
                    </a:lnTo>
                    <a:lnTo>
                      <a:pt x="96" y="55"/>
                    </a:lnTo>
                    <a:lnTo>
                      <a:pt x="93" y="57"/>
                    </a:lnTo>
                    <a:lnTo>
                      <a:pt x="90" y="59"/>
                    </a:lnTo>
                    <a:lnTo>
                      <a:pt x="88" y="60"/>
                    </a:lnTo>
                    <a:lnTo>
                      <a:pt x="84" y="57"/>
                    </a:lnTo>
                    <a:lnTo>
                      <a:pt x="60" y="60"/>
                    </a:lnTo>
                    <a:lnTo>
                      <a:pt x="57" y="59"/>
                    </a:lnTo>
                    <a:lnTo>
                      <a:pt x="56" y="58"/>
                    </a:lnTo>
                    <a:lnTo>
                      <a:pt x="53" y="57"/>
                    </a:lnTo>
                    <a:lnTo>
                      <a:pt x="43" y="33"/>
                    </a:lnTo>
                    <a:lnTo>
                      <a:pt x="36" y="31"/>
                    </a:lnTo>
                    <a:lnTo>
                      <a:pt x="17" y="38"/>
                    </a:lnTo>
                    <a:lnTo>
                      <a:pt x="14" y="39"/>
                    </a:lnTo>
                    <a:lnTo>
                      <a:pt x="9" y="38"/>
                    </a:lnTo>
                    <a:lnTo>
                      <a:pt x="4" y="35"/>
                    </a:lnTo>
                    <a:lnTo>
                      <a:pt x="4" y="25"/>
                    </a:lnTo>
                    <a:lnTo>
                      <a:pt x="3" y="25"/>
                    </a:lnTo>
                    <a:lnTo>
                      <a:pt x="2" y="23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98" y="1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" name="Freeform 440"/>
              <p:cNvSpPr>
                <a:spLocks noChangeAspect="1"/>
              </p:cNvSpPr>
              <p:nvPr/>
            </p:nvSpPr>
            <p:spPr bwMode="auto">
              <a:xfrm>
                <a:off x="640" y="3512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15 w 17"/>
                  <a:gd name="T3" fmla="*/ 13 h 17"/>
                  <a:gd name="T4" fmla="*/ 0 w 17"/>
                  <a:gd name="T5" fmla="*/ 0 h 17"/>
                  <a:gd name="T6" fmla="*/ 0 w 17"/>
                  <a:gd name="T7" fmla="*/ 1 h 17"/>
                  <a:gd name="T8" fmla="*/ 15 w 17"/>
                  <a:gd name="T9" fmla="*/ 16 h 17"/>
                  <a:gd name="T10" fmla="*/ 15 w 17"/>
                  <a:gd name="T11" fmla="*/ 14 h 17"/>
                  <a:gd name="T12" fmla="*/ 16 w 17"/>
                  <a:gd name="T13" fmla="*/ 1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13"/>
                    </a:moveTo>
                    <a:lnTo>
                      <a:pt x="15" y="13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" name="Freeform 441"/>
              <p:cNvSpPr>
                <a:spLocks noChangeAspect="1"/>
              </p:cNvSpPr>
              <p:nvPr/>
            </p:nvSpPr>
            <p:spPr bwMode="auto">
              <a:xfrm>
                <a:off x="658" y="3519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16 h 17"/>
                  <a:gd name="T4" fmla="*/ 0 w 17"/>
                  <a:gd name="T5" fmla="*/ 0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" name="Freeform 442"/>
              <p:cNvSpPr>
                <a:spLocks noChangeAspect="1"/>
              </p:cNvSpPr>
              <p:nvPr/>
            </p:nvSpPr>
            <p:spPr bwMode="auto">
              <a:xfrm>
                <a:off x="661" y="3521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9 w 17"/>
                  <a:gd name="T3" fmla="*/ 16 h 17"/>
                  <a:gd name="T4" fmla="*/ 16 w 17"/>
                  <a:gd name="T5" fmla="*/ 10 h 17"/>
                  <a:gd name="T6" fmla="*/ 6 w 17"/>
                  <a:gd name="T7" fmla="*/ 0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9" y="16"/>
                    </a:lnTo>
                    <a:lnTo>
                      <a:pt x="16" y="10"/>
                    </a:lnTo>
                    <a:lnTo>
                      <a:pt x="6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" name="Freeform 443"/>
              <p:cNvSpPr>
                <a:spLocks noChangeAspect="1"/>
              </p:cNvSpPr>
              <p:nvPr/>
            </p:nvSpPr>
            <p:spPr bwMode="auto">
              <a:xfrm>
                <a:off x="663" y="3526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0 w 17"/>
                  <a:gd name="T3" fmla="*/ 0 h 1"/>
                  <a:gd name="T4" fmla="*/ 16 w 17"/>
                  <a:gd name="T5" fmla="*/ 0 h 1"/>
                  <a:gd name="T6" fmla="*/ 5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10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" name="Freeform 444"/>
              <p:cNvSpPr>
                <a:spLocks noChangeAspect="1"/>
              </p:cNvSpPr>
              <p:nvPr/>
            </p:nvSpPr>
            <p:spPr bwMode="auto">
              <a:xfrm>
                <a:off x="663" y="35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2 h 17"/>
                  <a:gd name="T4" fmla="*/ 0 w 17"/>
                  <a:gd name="T5" fmla="*/ 0 h 17"/>
                  <a:gd name="T6" fmla="*/ 16 w 17"/>
                  <a:gd name="T7" fmla="*/ 0 h 17"/>
                  <a:gd name="T8" fmla="*/ 16 w 17"/>
                  <a:gd name="T9" fmla="*/ 12 h 17"/>
                  <a:gd name="T10" fmla="*/ 0 w 17"/>
                  <a:gd name="T11" fmla="*/ 16 h 17"/>
                  <a:gd name="T12" fmla="*/ 0 w 17"/>
                  <a:gd name="T13" fmla="*/ 12 h 17"/>
                  <a:gd name="T14" fmla="*/ 0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16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" name="Freeform 445"/>
              <p:cNvSpPr>
                <a:spLocks noChangeAspect="1"/>
              </p:cNvSpPr>
              <p:nvPr/>
            </p:nvSpPr>
            <p:spPr bwMode="auto">
              <a:xfrm>
                <a:off x="663" y="3534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0 w 17"/>
                  <a:gd name="T3" fmla="*/ 16 h 17"/>
                  <a:gd name="T4" fmla="*/ 5 w 17"/>
                  <a:gd name="T5" fmla="*/ 16 h 17"/>
                  <a:gd name="T6" fmla="*/ 16 w 17"/>
                  <a:gd name="T7" fmla="*/ 0 h 17"/>
                  <a:gd name="T8" fmla="*/ 1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0" y="0"/>
                    </a:moveTo>
                    <a:lnTo>
                      <a:pt x="0" y="16"/>
                    </a:lnTo>
                    <a:lnTo>
                      <a:pt x="5" y="16"/>
                    </a:lnTo>
                    <a:lnTo>
                      <a:pt x="16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" name="Freeform 446"/>
              <p:cNvSpPr>
                <a:spLocks noChangeAspect="1"/>
              </p:cNvSpPr>
              <p:nvPr/>
            </p:nvSpPr>
            <p:spPr bwMode="auto">
              <a:xfrm>
                <a:off x="655" y="3537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6 w 17"/>
                  <a:gd name="T3" fmla="*/ 2 h 17"/>
                  <a:gd name="T4" fmla="*/ 14 w 17"/>
                  <a:gd name="T5" fmla="*/ 0 h 17"/>
                  <a:gd name="T6" fmla="*/ 0 w 17"/>
                  <a:gd name="T7" fmla="*/ 13 h 17"/>
                  <a:gd name="T8" fmla="*/ 1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" y="16"/>
                    </a:moveTo>
                    <a:lnTo>
                      <a:pt x="16" y="2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" name="Freeform 447"/>
              <p:cNvSpPr>
                <a:spLocks noChangeAspect="1"/>
              </p:cNvSpPr>
              <p:nvPr/>
            </p:nvSpPr>
            <p:spPr bwMode="auto">
              <a:xfrm>
                <a:off x="638" y="35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5 w 17"/>
                  <a:gd name="T5" fmla="*/ 0 h 17"/>
                  <a:gd name="T6" fmla="*/ 0 w 17"/>
                  <a:gd name="T7" fmla="*/ 15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" name="Freeform 448"/>
              <p:cNvSpPr>
                <a:spLocks noChangeAspect="1"/>
              </p:cNvSpPr>
              <p:nvPr/>
            </p:nvSpPr>
            <p:spPr bwMode="auto">
              <a:xfrm>
                <a:off x="635" y="3559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0 h 17"/>
                  <a:gd name="T6" fmla="*/ 0 w 1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" name="Freeform 449"/>
              <p:cNvSpPr>
                <a:spLocks noChangeAspect="1"/>
              </p:cNvSpPr>
              <p:nvPr/>
            </p:nvSpPr>
            <p:spPr bwMode="auto">
              <a:xfrm>
                <a:off x="631" y="3561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0 w 17"/>
                  <a:gd name="T3" fmla="*/ 9 h 17"/>
                  <a:gd name="T4" fmla="*/ 0 w 17"/>
                  <a:gd name="T5" fmla="*/ 16 h 17"/>
                  <a:gd name="T6" fmla="*/ 16 w 17"/>
                  <a:gd name="T7" fmla="*/ 9 h 17"/>
                  <a:gd name="T8" fmla="*/ 16 w 17"/>
                  <a:gd name="T9" fmla="*/ 0 h 17"/>
                  <a:gd name="T10" fmla="*/ 1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0" y="0"/>
                    </a:moveTo>
                    <a:lnTo>
                      <a:pt x="0" y="9"/>
                    </a:lnTo>
                    <a:lnTo>
                      <a:pt x="0" y="16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" name="Freeform 450"/>
              <p:cNvSpPr>
                <a:spLocks noChangeAspect="1"/>
              </p:cNvSpPr>
              <p:nvPr/>
            </p:nvSpPr>
            <p:spPr bwMode="auto">
              <a:xfrm>
                <a:off x="628" y="356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5 h 17"/>
                  <a:gd name="T4" fmla="*/ 5 w 17"/>
                  <a:gd name="T5" fmla="*/ 16 h 17"/>
                  <a:gd name="T6" fmla="*/ 16 w 17"/>
                  <a:gd name="T7" fmla="*/ 5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5"/>
                    </a:lnTo>
                    <a:lnTo>
                      <a:pt x="5" y="16"/>
                    </a:lnTo>
                    <a:lnTo>
                      <a:pt x="16" y="5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" name="Freeform 451"/>
              <p:cNvSpPr>
                <a:spLocks noChangeAspect="1"/>
              </p:cNvSpPr>
              <p:nvPr/>
            </p:nvSpPr>
            <p:spPr bwMode="auto">
              <a:xfrm>
                <a:off x="627" y="3561"/>
                <a:ext cx="1" cy="17"/>
              </a:xfrm>
              <a:custGeom>
                <a:avLst/>
                <a:gdLst>
                  <a:gd name="T0" fmla="*/ 0 w 1"/>
                  <a:gd name="T1" fmla="*/ 12 h 17"/>
                  <a:gd name="T2" fmla="*/ 0 w 1"/>
                  <a:gd name="T3" fmla="*/ 0 h 17"/>
                  <a:gd name="T4" fmla="*/ 0 w 1"/>
                  <a:gd name="T5" fmla="*/ 4 h 17"/>
                  <a:gd name="T6" fmla="*/ 0 w 1"/>
                  <a:gd name="T7" fmla="*/ 16 h 17"/>
                  <a:gd name="T8" fmla="*/ 0 w 1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2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" name="Freeform 452"/>
              <p:cNvSpPr>
                <a:spLocks noChangeAspect="1"/>
              </p:cNvSpPr>
              <p:nvPr/>
            </p:nvSpPr>
            <p:spPr bwMode="auto">
              <a:xfrm>
                <a:off x="602" y="3561"/>
                <a:ext cx="20" cy="17"/>
              </a:xfrm>
              <a:custGeom>
                <a:avLst/>
                <a:gdLst>
                  <a:gd name="T0" fmla="*/ 0 w 20"/>
                  <a:gd name="T1" fmla="*/ 0 h 17"/>
                  <a:gd name="T2" fmla="*/ 19 w 20"/>
                  <a:gd name="T3" fmla="*/ 12 h 17"/>
                  <a:gd name="T4" fmla="*/ 19 w 20"/>
                  <a:gd name="T5" fmla="*/ 16 h 17"/>
                  <a:gd name="T6" fmla="*/ 0 w 20"/>
                  <a:gd name="T7" fmla="*/ 4 h 17"/>
                  <a:gd name="T8" fmla="*/ 0 w 20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7"/>
                  <a:gd name="T17" fmla="*/ 20 w 20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7">
                    <a:moveTo>
                      <a:pt x="0" y="0"/>
                    </a:moveTo>
                    <a:lnTo>
                      <a:pt x="19" y="12"/>
                    </a:lnTo>
                    <a:lnTo>
                      <a:pt x="19" y="16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" name="Freeform 453"/>
              <p:cNvSpPr>
                <a:spLocks noChangeAspect="1"/>
              </p:cNvSpPr>
              <p:nvPr/>
            </p:nvSpPr>
            <p:spPr bwMode="auto">
              <a:xfrm>
                <a:off x="598" y="3561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0 h 17"/>
                  <a:gd name="T4" fmla="*/ 0 w 17"/>
                  <a:gd name="T5" fmla="*/ 5 h 17"/>
                  <a:gd name="T6" fmla="*/ 16 w 17"/>
                  <a:gd name="T7" fmla="*/ 16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6" y="16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" name="Freeform 454"/>
              <p:cNvSpPr>
                <a:spLocks noChangeAspect="1"/>
              </p:cNvSpPr>
              <p:nvPr/>
            </p:nvSpPr>
            <p:spPr bwMode="auto">
              <a:xfrm>
                <a:off x="593" y="3561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0 w 17"/>
                  <a:gd name="T3" fmla="*/ 0 h 17"/>
                  <a:gd name="T4" fmla="*/ 0 w 17"/>
                  <a:gd name="T5" fmla="*/ 16 h 17"/>
                  <a:gd name="T6" fmla="*/ 9 w 17"/>
                  <a:gd name="T7" fmla="*/ 16 h 17"/>
                  <a:gd name="T8" fmla="*/ 16 w 17"/>
                  <a:gd name="T9" fmla="*/ 6 h 17"/>
                  <a:gd name="T10" fmla="*/ 9 w 17"/>
                  <a:gd name="T11" fmla="*/ 6 h 17"/>
                  <a:gd name="T12" fmla="*/ 16 w 17"/>
                  <a:gd name="T13" fmla="*/ 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6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16" y="6"/>
                    </a:lnTo>
                    <a:lnTo>
                      <a:pt x="9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" name="Freeform 455"/>
              <p:cNvSpPr>
                <a:spLocks noChangeAspect="1"/>
              </p:cNvSpPr>
              <p:nvPr/>
            </p:nvSpPr>
            <p:spPr bwMode="auto">
              <a:xfrm>
                <a:off x="592" y="356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5 w 17"/>
                  <a:gd name="T3" fmla="*/ 0 h 17"/>
                  <a:gd name="T4" fmla="*/ 0 w 17"/>
                  <a:gd name="T5" fmla="*/ 6 h 17"/>
                  <a:gd name="T6" fmla="*/ 10 w 17"/>
                  <a:gd name="T7" fmla="*/ 16 h 17"/>
                  <a:gd name="T8" fmla="*/ 16 w 17"/>
                  <a:gd name="T9" fmla="*/ 9 h 17"/>
                  <a:gd name="T10" fmla="*/ 10 w 17"/>
                  <a:gd name="T11" fmla="*/ 9 h 17"/>
                  <a:gd name="T12" fmla="*/ 16 w 17"/>
                  <a:gd name="T13" fmla="*/ 9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9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10" y="16"/>
                    </a:lnTo>
                    <a:lnTo>
                      <a:pt x="16" y="9"/>
                    </a:lnTo>
                    <a:lnTo>
                      <a:pt x="10" y="9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" name="Freeform 456"/>
              <p:cNvSpPr>
                <a:spLocks noChangeAspect="1"/>
              </p:cNvSpPr>
              <p:nvPr/>
            </p:nvSpPr>
            <p:spPr bwMode="auto">
              <a:xfrm>
                <a:off x="583" y="3537"/>
                <a:ext cx="17" cy="22"/>
              </a:xfrm>
              <a:custGeom>
                <a:avLst/>
                <a:gdLst>
                  <a:gd name="T0" fmla="*/ 0 w 17"/>
                  <a:gd name="T1" fmla="*/ 1 h 22"/>
                  <a:gd name="T2" fmla="*/ 0 w 17"/>
                  <a:gd name="T3" fmla="*/ 0 h 22"/>
                  <a:gd name="T4" fmla="*/ 14 w 17"/>
                  <a:gd name="T5" fmla="*/ 21 h 22"/>
                  <a:gd name="T6" fmla="*/ 16 w 17"/>
                  <a:gd name="T7" fmla="*/ 20 h 22"/>
                  <a:gd name="T8" fmla="*/ 1 w 17"/>
                  <a:gd name="T9" fmla="*/ 0 h 22"/>
                  <a:gd name="T10" fmla="*/ 1 w 17"/>
                  <a:gd name="T11" fmla="*/ 0 h 22"/>
                  <a:gd name="T12" fmla="*/ 1 w 17"/>
                  <a:gd name="T13" fmla="*/ 0 h 22"/>
                  <a:gd name="T14" fmla="*/ 1 w 17"/>
                  <a:gd name="T15" fmla="*/ 0 h 22"/>
                  <a:gd name="T16" fmla="*/ 0 w 17"/>
                  <a:gd name="T17" fmla="*/ 1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22"/>
                  <a:gd name="T29" fmla="*/ 17 w 17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22">
                    <a:moveTo>
                      <a:pt x="0" y="1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16" y="2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" name="Freeform 457"/>
              <p:cNvSpPr>
                <a:spLocks noChangeAspect="1"/>
              </p:cNvSpPr>
              <p:nvPr/>
            </p:nvSpPr>
            <p:spPr bwMode="auto">
              <a:xfrm>
                <a:off x="576" y="353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3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3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" name="Freeform 458"/>
              <p:cNvSpPr>
                <a:spLocks noChangeAspect="1"/>
              </p:cNvSpPr>
              <p:nvPr/>
            </p:nvSpPr>
            <p:spPr bwMode="auto">
              <a:xfrm>
                <a:off x="557" y="353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3 h 17"/>
                  <a:gd name="T4" fmla="*/ 16 w 17"/>
                  <a:gd name="T5" fmla="*/ 0 h 17"/>
                  <a:gd name="T6" fmla="*/ 0 w 17"/>
                  <a:gd name="T7" fmla="*/ 12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3"/>
                    </a:lnTo>
                    <a:lnTo>
                      <a:pt x="16" y="0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5" name="Freeform 459"/>
              <p:cNvSpPr>
                <a:spLocks noChangeAspect="1"/>
              </p:cNvSpPr>
              <p:nvPr/>
            </p:nvSpPr>
            <p:spPr bwMode="auto">
              <a:xfrm>
                <a:off x="554" y="353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0 h 17"/>
                  <a:gd name="T4" fmla="*/ 0 w 17"/>
                  <a:gd name="T5" fmla="*/ 16 h 17"/>
                  <a:gd name="T6" fmla="*/ 16 w 17"/>
                  <a:gd name="T7" fmla="*/ 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6" name="Freeform 460"/>
              <p:cNvSpPr>
                <a:spLocks noChangeAspect="1"/>
              </p:cNvSpPr>
              <p:nvPr/>
            </p:nvSpPr>
            <p:spPr bwMode="auto">
              <a:xfrm>
                <a:off x="548" y="353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6 h 17"/>
                  <a:gd name="T8" fmla="*/ 0 w 17"/>
                  <a:gd name="T9" fmla="*/ 16 h 17"/>
                  <a:gd name="T10" fmla="*/ 0 w 17"/>
                  <a:gd name="T11" fmla="*/ 6 h 17"/>
                  <a:gd name="T12" fmla="*/ 0 w 17"/>
                  <a:gd name="T13" fmla="*/ 0 h 17"/>
                  <a:gd name="T14" fmla="*/ 0 w 17"/>
                  <a:gd name="T15" fmla="*/ 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6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7" name="Freeform 461"/>
              <p:cNvSpPr>
                <a:spLocks noChangeAspect="1"/>
              </p:cNvSpPr>
              <p:nvPr/>
            </p:nvSpPr>
            <p:spPr bwMode="auto">
              <a:xfrm>
                <a:off x="544" y="3538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5 w 17"/>
                  <a:gd name="T5" fmla="*/ 0 h 1"/>
                  <a:gd name="T6" fmla="*/ 0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8" name="Freeform 462"/>
              <p:cNvSpPr>
                <a:spLocks noChangeAspect="1"/>
              </p:cNvSpPr>
              <p:nvPr/>
            </p:nvSpPr>
            <p:spPr bwMode="auto">
              <a:xfrm>
                <a:off x="540" y="3528"/>
                <a:ext cx="17" cy="17"/>
              </a:xfrm>
              <a:custGeom>
                <a:avLst/>
                <a:gdLst>
                  <a:gd name="T0" fmla="*/ 6 w 17"/>
                  <a:gd name="T1" fmla="*/ 1 h 17"/>
                  <a:gd name="T2" fmla="*/ 16 w 17"/>
                  <a:gd name="T3" fmla="*/ 0 h 17"/>
                  <a:gd name="T4" fmla="*/ 16 w 17"/>
                  <a:gd name="T5" fmla="*/ 16 h 17"/>
                  <a:gd name="T6" fmla="*/ 6 w 17"/>
                  <a:gd name="T7" fmla="*/ 16 h 17"/>
                  <a:gd name="T8" fmla="*/ 0 w 17"/>
                  <a:gd name="T9" fmla="*/ 0 h 17"/>
                  <a:gd name="T10" fmla="*/ 6 w 17"/>
                  <a:gd name="T11" fmla="*/ 0 h 17"/>
                  <a:gd name="T12" fmla="*/ 0 w 17"/>
                  <a:gd name="T13" fmla="*/ 0 h 17"/>
                  <a:gd name="T14" fmla="*/ 6 w 17"/>
                  <a:gd name="T15" fmla="*/ 0 h 17"/>
                  <a:gd name="T16" fmla="*/ 6 w 17"/>
                  <a:gd name="T17" fmla="*/ 1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9" name="Freeform 463"/>
              <p:cNvSpPr>
                <a:spLocks noChangeAspect="1"/>
              </p:cNvSpPr>
              <p:nvPr/>
            </p:nvSpPr>
            <p:spPr bwMode="auto">
              <a:xfrm>
                <a:off x="539" y="3525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0 w 17"/>
                  <a:gd name="T3" fmla="*/ 0 h 17"/>
                  <a:gd name="T4" fmla="*/ 0 w 17"/>
                  <a:gd name="T5" fmla="*/ 8 h 17"/>
                  <a:gd name="T6" fmla="*/ 9 w 17"/>
                  <a:gd name="T7" fmla="*/ 16 h 17"/>
                  <a:gd name="T8" fmla="*/ 16 w 17"/>
                  <a:gd name="T9" fmla="*/ 8 h 17"/>
                  <a:gd name="T10" fmla="*/ 9 w 17"/>
                  <a:gd name="T11" fmla="*/ 8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9" y="16"/>
                    </a:lnTo>
                    <a:lnTo>
                      <a:pt x="16" y="8"/>
                    </a:lnTo>
                    <a:lnTo>
                      <a:pt x="9" y="8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0" name="Freeform 464"/>
              <p:cNvSpPr>
                <a:spLocks noChangeAspect="1"/>
              </p:cNvSpPr>
              <p:nvPr/>
            </p:nvSpPr>
            <p:spPr bwMode="auto">
              <a:xfrm>
                <a:off x="539" y="3524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5 w 17"/>
                  <a:gd name="T3" fmla="*/ 0 h 17"/>
                  <a:gd name="T4" fmla="*/ 0 w 17"/>
                  <a:gd name="T5" fmla="*/ 4 h 17"/>
                  <a:gd name="T6" fmla="*/ 5 w 17"/>
                  <a:gd name="T7" fmla="*/ 16 h 17"/>
                  <a:gd name="T8" fmla="*/ 5 w 17"/>
                  <a:gd name="T9" fmla="*/ 12 h 17"/>
                  <a:gd name="T10" fmla="*/ 16 w 17"/>
                  <a:gd name="T11" fmla="*/ 1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2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16"/>
                    </a:lnTo>
                    <a:lnTo>
                      <a:pt x="5" y="12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1" name="Freeform 465"/>
              <p:cNvSpPr>
                <a:spLocks noChangeAspect="1"/>
              </p:cNvSpPr>
              <p:nvPr/>
            </p:nvSpPr>
            <p:spPr bwMode="auto">
              <a:xfrm>
                <a:off x="539" y="352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2" name="Freeform 466"/>
              <p:cNvSpPr>
                <a:spLocks noChangeAspect="1"/>
              </p:cNvSpPr>
              <p:nvPr/>
            </p:nvSpPr>
            <p:spPr bwMode="auto">
              <a:xfrm>
                <a:off x="539" y="351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5 w 17"/>
                  <a:gd name="T3" fmla="*/ 0 h 17"/>
                  <a:gd name="T4" fmla="*/ 0 w 17"/>
                  <a:gd name="T5" fmla="*/ 6 h 17"/>
                  <a:gd name="T6" fmla="*/ 5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5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3" name="Freeform 467"/>
              <p:cNvSpPr>
                <a:spLocks noChangeAspect="1"/>
              </p:cNvSpPr>
              <p:nvPr/>
            </p:nvSpPr>
            <p:spPr bwMode="auto">
              <a:xfrm>
                <a:off x="537" y="3514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12 w 17"/>
                  <a:gd name="T3" fmla="*/ 0 h 1"/>
                  <a:gd name="T4" fmla="*/ 0 w 17"/>
                  <a:gd name="T5" fmla="*/ 0 h 1"/>
                  <a:gd name="T6" fmla="*/ 12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4" name="Freeform 468"/>
              <p:cNvSpPr>
                <a:spLocks noChangeAspect="1"/>
              </p:cNvSpPr>
              <p:nvPr/>
            </p:nvSpPr>
            <p:spPr bwMode="auto">
              <a:xfrm>
                <a:off x="537" y="3508"/>
                <a:ext cx="17" cy="17"/>
              </a:xfrm>
              <a:custGeom>
                <a:avLst/>
                <a:gdLst>
                  <a:gd name="T0" fmla="*/ 12 w 17"/>
                  <a:gd name="T1" fmla="*/ 0 h 17"/>
                  <a:gd name="T2" fmla="*/ 12 w 17"/>
                  <a:gd name="T3" fmla="*/ 4 h 17"/>
                  <a:gd name="T4" fmla="*/ 16 w 17"/>
                  <a:gd name="T5" fmla="*/ 16 h 17"/>
                  <a:gd name="T6" fmla="*/ 12 w 17"/>
                  <a:gd name="T7" fmla="*/ 16 h 17"/>
                  <a:gd name="T8" fmla="*/ 0 w 17"/>
                  <a:gd name="T9" fmla="*/ 4 h 17"/>
                  <a:gd name="T10" fmla="*/ 12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2" y="0"/>
                    </a:moveTo>
                    <a:lnTo>
                      <a:pt x="12" y="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0" y="4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5" name="Freeform 469"/>
              <p:cNvSpPr>
                <a:spLocks noChangeAspect="1"/>
              </p:cNvSpPr>
              <p:nvPr/>
            </p:nvSpPr>
            <p:spPr bwMode="auto">
              <a:xfrm>
                <a:off x="539" y="3503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5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5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6" name="Freeform 470"/>
              <p:cNvSpPr>
                <a:spLocks noChangeAspect="1"/>
              </p:cNvSpPr>
              <p:nvPr/>
            </p:nvSpPr>
            <p:spPr bwMode="auto">
              <a:xfrm>
                <a:off x="539" y="350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7" name="Freeform 471"/>
              <p:cNvSpPr>
                <a:spLocks noChangeAspect="1"/>
              </p:cNvSpPr>
              <p:nvPr/>
            </p:nvSpPr>
            <p:spPr bwMode="auto">
              <a:xfrm>
                <a:off x="545" y="3500"/>
                <a:ext cx="92" cy="17"/>
              </a:xfrm>
              <a:custGeom>
                <a:avLst/>
                <a:gdLst>
                  <a:gd name="T0" fmla="*/ 91 w 92"/>
                  <a:gd name="T1" fmla="*/ 15 h 17"/>
                  <a:gd name="T2" fmla="*/ 0 w 92"/>
                  <a:gd name="T3" fmla="*/ 0 h 17"/>
                  <a:gd name="T4" fmla="*/ 0 w 92"/>
                  <a:gd name="T5" fmla="*/ 2 h 17"/>
                  <a:gd name="T6" fmla="*/ 91 w 92"/>
                  <a:gd name="T7" fmla="*/ 16 h 17"/>
                  <a:gd name="T8" fmla="*/ 91 w 92"/>
                  <a:gd name="T9" fmla="*/ 1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17"/>
                  <a:gd name="T17" fmla="*/ 92 w 92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17">
                    <a:moveTo>
                      <a:pt x="91" y="15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91" y="16"/>
                    </a:lnTo>
                    <a:lnTo>
                      <a:pt x="91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8" name="Freeform 472"/>
              <p:cNvSpPr>
                <a:spLocks noChangeAspect="1"/>
              </p:cNvSpPr>
              <p:nvPr/>
            </p:nvSpPr>
            <p:spPr bwMode="auto">
              <a:xfrm>
                <a:off x="634" y="3540"/>
                <a:ext cx="17" cy="22"/>
              </a:xfrm>
              <a:custGeom>
                <a:avLst/>
                <a:gdLst>
                  <a:gd name="T0" fmla="*/ 0 w 17"/>
                  <a:gd name="T1" fmla="*/ 9 h 22"/>
                  <a:gd name="T2" fmla="*/ 1 w 17"/>
                  <a:gd name="T3" fmla="*/ 5 h 22"/>
                  <a:gd name="T4" fmla="*/ 4 w 17"/>
                  <a:gd name="T5" fmla="*/ 2 h 22"/>
                  <a:gd name="T6" fmla="*/ 6 w 17"/>
                  <a:gd name="T7" fmla="*/ 0 h 22"/>
                  <a:gd name="T8" fmla="*/ 10 w 17"/>
                  <a:gd name="T9" fmla="*/ 0 h 22"/>
                  <a:gd name="T10" fmla="*/ 13 w 17"/>
                  <a:gd name="T11" fmla="*/ 1 h 22"/>
                  <a:gd name="T12" fmla="*/ 15 w 17"/>
                  <a:gd name="T13" fmla="*/ 4 h 22"/>
                  <a:gd name="T14" fmla="*/ 16 w 17"/>
                  <a:gd name="T15" fmla="*/ 7 h 22"/>
                  <a:gd name="T16" fmla="*/ 16 w 17"/>
                  <a:gd name="T17" fmla="*/ 11 h 22"/>
                  <a:gd name="T18" fmla="*/ 15 w 17"/>
                  <a:gd name="T19" fmla="*/ 15 h 22"/>
                  <a:gd name="T20" fmla="*/ 13 w 17"/>
                  <a:gd name="T21" fmla="*/ 18 h 22"/>
                  <a:gd name="T22" fmla="*/ 10 w 17"/>
                  <a:gd name="T23" fmla="*/ 21 h 22"/>
                  <a:gd name="T24" fmla="*/ 6 w 17"/>
                  <a:gd name="T25" fmla="*/ 21 h 22"/>
                  <a:gd name="T26" fmla="*/ 4 w 17"/>
                  <a:gd name="T27" fmla="*/ 19 h 22"/>
                  <a:gd name="T28" fmla="*/ 1 w 17"/>
                  <a:gd name="T29" fmla="*/ 17 h 22"/>
                  <a:gd name="T30" fmla="*/ 1 w 17"/>
                  <a:gd name="T31" fmla="*/ 14 h 22"/>
                  <a:gd name="T32" fmla="*/ 0 w 17"/>
                  <a:gd name="T33" fmla="*/ 9 h 2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"/>
                  <a:gd name="T52" fmla="*/ 0 h 22"/>
                  <a:gd name="T53" fmla="*/ 17 w 17"/>
                  <a:gd name="T54" fmla="*/ 22 h 2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" h="22">
                    <a:moveTo>
                      <a:pt x="0" y="9"/>
                    </a:moveTo>
                    <a:lnTo>
                      <a:pt x="1" y="5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6" y="7"/>
                    </a:lnTo>
                    <a:lnTo>
                      <a:pt x="16" y="11"/>
                    </a:lnTo>
                    <a:lnTo>
                      <a:pt x="15" y="15"/>
                    </a:lnTo>
                    <a:lnTo>
                      <a:pt x="13" y="18"/>
                    </a:lnTo>
                    <a:lnTo>
                      <a:pt x="10" y="21"/>
                    </a:lnTo>
                    <a:lnTo>
                      <a:pt x="6" y="21"/>
                    </a:lnTo>
                    <a:lnTo>
                      <a:pt x="4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9" name="Freeform 473"/>
              <p:cNvSpPr>
                <a:spLocks noChangeAspect="1"/>
              </p:cNvSpPr>
              <p:nvPr/>
            </p:nvSpPr>
            <p:spPr bwMode="auto">
              <a:xfrm>
                <a:off x="637" y="3543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9 w 17"/>
                  <a:gd name="T3" fmla="*/ 16 h 17"/>
                  <a:gd name="T4" fmla="*/ 2 w 17"/>
                  <a:gd name="T5" fmla="*/ 12 h 17"/>
                  <a:gd name="T6" fmla="*/ 0 w 17"/>
                  <a:gd name="T7" fmla="*/ 12 h 17"/>
                  <a:gd name="T8" fmla="*/ 0 w 17"/>
                  <a:gd name="T9" fmla="*/ 10 h 17"/>
                  <a:gd name="T10" fmla="*/ 0 w 17"/>
                  <a:gd name="T11" fmla="*/ 6 h 17"/>
                  <a:gd name="T12" fmla="*/ 0 w 17"/>
                  <a:gd name="T13" fmla="*/ 3 h 17"/>
                  <a:gd name="T14" fmla="*/ 2 w 17"/>
                  <a:gd name="T15" fmla="*/ 1 h 17"/>
                  <a:gd name="T16" fmla="*/ 6 w 17"/>
                  <a:gd name="T17" fmla="*/ 0 h 17"/>
                  <a:gd name="T18" fmla="*/ 16 w 17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4"/>
                    </a:moveTo>
                    <a:lnTo>
                      <a:pt x="9" y="1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0" name="Freeform 474"/>
              <p:cNvSpPr>
                <a:spLocks noChangeAspect="1"/>
              </p:cNvSpPr>
              <p:nvPr/>
            </p:nvSpPr>
            <p:spPr bwMode="auto">
              <a:xfrm>
                <a:off x="638" y="3543"/>
                <a:ext cx="19" cy="21"/>
              </a:xfrm>
              <a:custGeom>
                <a:avLst/>
                <a:gdLst>
                  <a:gd name="T0" fmla="*/ 18 w 19"/>
                  <a:gd name="T1" fmla="*/ 5 h 21"/>
                  <a:gd name="T2" fmla="*/ 11 w 19"/>
                  <a:gd name="T3" fmla="*/ 20 h 21"/>
                  <a:gd name="T4" fmla="*/ 2 w 19"/>
                  <a:gd name="T5" fmla="*/ 16 h 21"/>
                  <a:gd name="T6" fmla="*/ 0 w 19"/>
                  <a:gd name="T7" fmla="*/ 15 h 21"/>
                  <a:gd name="T8" fmla="*/ 0 w 19"/>
                  <a:gd name="T9" fmla="*/ 13 h 21"/>
                  <a:gd name="T10" fmla="*/ 0 w 19"/>
                  <a:gd name="T11" fmla="*/ 7 h 21"/>
                  <a:gd name="T12" fmla="*/ 0 w 19"/>
                  <a:gd name="T13" fmla="*/ 3 h 21"/>
                  <a:gd name="T14" fmla="*/ 3 w 19"/>
                  <a:gd name="T15" fmla="*/ 2 h 21"/>
                  <a:gd name="T16" fmla="*/ 7 w 19"/>
                  <a:gd name="T17" fmla="*/ 0 h 21"/>
                  <a:gd name="T18" fmla="*/ 18 w 19"/>
                  <a:gd name="T19" fmla="*/ 5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"/>
                  <a:gd name="T31" fmla="*/ 0 h 21"/>
                  <a:gd name="T32" fmla="*/ 19 w 19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" h="21">
                    <a:moveTo>
                      <a:pt x="18" y="5"/>
                    </a:moveTo>
                    <a:lnTo>
                      <a:pt x="11" y="20"/>
                    </a:lnTo>
                    <a:lnTo>
                      <a:pt x="2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8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1" name="Freeform 475"/>
              <p:cNvSpPr>
                <a:spLocks noChangeAspect="1"/>
              </p:cNvSpPr>
              <p:nvPr/>
            </p:nvSpPr>
            <p:spPr bwMode="auto">
              <a:xfrm>
                <a:off x="644" y="3543"/>
                <a:ext cx="17" cy="24"/>
              </a:xfrm>
              <a:custGeom>
                <a:avLst/>
                <a:gdLst>
                  <a:gd name="T0" fmla="*/ 16 w 17"/>
                  <a:gd name="T1" fmla="*/ 4 h 24"/>
                  <a:gd name="T2" fmla="*/ 6 w 17"/>
                  <a:gd name="T3" fmla="*/ 0 h 24"/>
                  <a:gd name="T4" fmla="*/ 1 w 17"/>
                  <a:gd name="T5" fmla="*/ 5 h 24"/>
                  <a:gd name="T6" fmla="*/ 0 w 17"/>
                  <a:gd name="T7" fmla="*/ 14 h 24"/>
                  <a:gd name="T8" fmla="*/ 2 w 17"/>
                  <a:gd name="T9" fmla="*/ 17 h 24"/>
                  <a:gd name="T10" fmla="*/ 12 w 17"/>
                  <a:gd name="T11" fmla="*/ 23 h 24"/>
                  <a:gd name="T12" fmla="*/ 16 w 17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4"/>
                  <a:gd name="T23" fmla="*/ 17 w 17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4">
                    <a:moveTo>
                      <a:pt x="16" y="4"/>
                    </a:moveTo>
                    <a:lnTo>
                      <a:pt x="6" y="0"/>
                    </a:lnTo>
                    <a:lnTo>
                      <a:pt x="1" y="5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12" y="23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2" name="Freeform 476"/>
              <p:cNvSpPr>
                <a:spLocks noChangeAspect="1"/>
              </p:cNvSpPr>
              <p:nvPr/>
            </p:nvSpPr>
            <p:spPr bwMode="auto">
              <a:xfrm>
                <a:off x="644" y="3543"/>
                <a:ext cx="21" cy="29"/>
              </a:xfrm>
              <a:custGeom>
                <a:avLst/>
                <a:gdLst>
                  <a:gd name="T0" fmla="*/ 20 w 21"/>
                  <a:gd name="T1" fmla="*/ 5 h 29"/>
                  <a:gd name="T2" fmla="*/ 8 w 21"/>
                  <a:gd name="T3" fmla="*/ 0 h 29"/>
                  <a:gd name="T4" fmla="*/ 2 w 21"/>
                  <a:gd name="T5" fmla="*/ 6 h 29"/>
                  <a:gd name="T6" fmla="*/ 0 w 21"/>
                  <a:gd name="T7" fmla="*/ 17 h 29"/>
                  <a:gd name="T8" fmla="*/ 3 w 21"/>
                  <a:gd name="T9" fmla="*/ 21 h 29"/>
                  <a:gd name="T10" fmla="*/ 15 w 21"/>
                  <a:gd name="T11" fmla="*/ 28 h 29"/>
                  <a:gd name="T12" fmla="*/ 20 w 21"/>
                  <a:gd name="T13" fmla="*/ 5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29"/>
                  <a:gd name="T23" fmla="*/ 21 w 21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29">
                    <a:moveTo>
                      <a:pt x="20" y="5"/>
                    </a:moveTo>
                    <a:lnTo>
                      <a:pt x="8" y="0"/>
                    </a:lnTo>
                    <a:lnTo>
                      <a:pt x="2" y="6"/>
                    </a:lnTo>
                    <a:lnTo>
                      <a:pt x="0" y="17"/>
                    </a:lnTo>
                    <a:lnTo>
                      <a:pt x="3" y="21"/>
                    </a:lnTo>
                    <a:lnTo>
                      <a:pt x="15" y="28"/>
                    </a:lnTo>
                    <a:lnTo>
                      <a:pt x="20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3" name="Freeform 477"/>
              <p:cNvSpPr>
                <a:spLocks noChangeAspect="1"/>
              </p:cNvSpPr>
              <p:nvPr/>
            </p:nvSpPr>
            <p:spPr bwMode="auto">
              <a:xfrm>
                <a:off x="655" y="3548"/>
                <a:ext cx="17" cy="19"/>
              </a:xfrm>
              <a:custGeom>
                <a:avLst/>
                <a:gdLst>
                  <a:gd name="T0" fmla="*/ 16 w 17"/>
                  <a:gd name="T1" fmla="*/ 6 h 19"/>
                  <a:gd name="T2" fmla="*/ 16 w 17"/>
                  <a:gd name="T3" fmla="*/ 3 h 19"/>
                  <a:gd name="T4" fmla="*/ 10 w 17"/>
                  <a:gd name="T5" fmla="*/ 0 h 19"/>
                  <a:gd name="T6" fmla="*/ 3 w 17"/>
                  <a:gd name="T7" fmla="*/ 5 h 19"/>
                  <a:gd name="T8" fmla="*/ 0 w 17"/>
                  <a:gd name="T9" fmla="*/ 14 h 19"/>
                  <a:gd name="T10" fmla="*/ 4 w 17"/>
                  <a:gd name="T11" fmla="*/ 18 h 19"/>
                  <a:gd name="T12" fmla="*/ 11 w 17"/>
                  <a:gd name="T13" fmla="*/ 14 h 19"/>
                  <a:gd name="T14" fmla="*/ 16 w 17"/>
                  <a:gd name="T15" fmla="*/ 6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9"/>
                  <a:gd name="T26" fmla="*/ 17 w 17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9">
                    <a:moveTo>
                      <a:pt x="16" y="6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3" y="5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11" y="14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4" name="Freeform 478"/>
              <p:cNvSpPr>
                <a:spLocks noChangeAspect="1"/>
              </p:cNvSpPr>
              <p:nvPr/>
            </p:nvSpPr>
            <p:spPr bwMode="auto">
              <a:xfrm>
                <a:off x="656" y="3548"/>
                <a:ext cx="17" cy="24"/>
              </a:xfrm>
              <a:custGeom>
                <a:avLst/>
                <a:gdLst>
                  <a:gd name="T0" fmla="*/ 16 w 17"/>
                  <a:gd name="T1" fmla="*/ 7 h 24"/>
                  <a:gd name="T2" fmla="*/ 16 w 17"/>
                  <a:gd name="T3" fmla="*/ 3 h 24"/>
                  <a:gd name="T4" fmla="*/ 10 w 17"/>
                  <a:gd name="T5" fmla="*/ 0 h 24"/>
                  <a:gd name="T6" fmla="*/ 3 w 17"/>
                  <a:gd name="T7" fmla="*/ 7 h 24"/>
                  <a:gd name="T8" fmla="*/ 0 w 17"/>
                  <a:gd name="T9" fmla="*/ 18 h 24"/>
                  <a:gd name="T10" fmla="*/ 4 w 17"/>
                  <a:gd name="T11" fmla="*/ 23 h 24"/>
                  <a:gd name="T12" fmla="*/ 11 w 17"/>
                  <a:gd name="T13" fmla="*/ 18 h 24"/>
                  <a:gd name="T14" fmla="*/ 16 w 17"/>
                  <a:gd name="T15" fmla="*/ 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4"/>
                  <a:gd name="T26" fmla="*/ 17 w 17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4">
                    <a:moveTo>
                      <a:pt x="16" y="7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3" y="7"/>
                    </a:lnTo>
                    <a:lnTo>
                      <a:pt x="0" y="18"/>
                    </a:lnTo>
                    <a:lnTo>
                      <a:pt x="4" y="23"/>
                    </a:lnTo>
                    <a:lnTo>
                      <a:pt x="11" y="18"/>
                    </a:lnTo>
                    <a:lnTo>
                      <a:pt x="16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5" name="Freeform 479"/>
              <p:cNvSpPr>
                <a:spLocks noChangeAspect="1"/>
              </p:cNvSpPr>
              <p:nvPr/>
            </p:nvSpPr>
            <p:spPr bwMode="auto">
              <a:xfrm>
                <a:off x="660" y="3556"/>
                <a:ext cx="17" cy="17"/>
              </a:xfrm>
              <a:custGeom>
                <a:avLst/>
                <a:gdLst>
                  <a:gd name="T0" fmla="*/ 3 w 17"/>
                  <a:gd name="T1" fmla="*/ 12 h 17"/>
                  <a:gd name="T2" fmla="*/ 0 w 17"/>
                  <a:gd name="T3" fmla="*/ 9 h 17"/>
                  <a:gd name="T4" fmla="*/ 0 w 17"/>
                  <a:gd name="T5" fmla="*/ 4 h 17"/>
                  <a:gd name="T6" fmla="*/ 3 w 17"/>
                  <a:gd name="T7" fmla="*/ 1 h 17"/>
                  <a:gd name="T8" fmla="*/ 3 w 17"/>
                  <a:gd name="T9" fmla="*/ 0 h 17"/>
                  <a:gd name="T10" fmla="*/ 4 w 17"/>
                  <a:gd name="T11" fmla="*/ 0 h 17"/>
                  <a:gd name="T12" fmla="*/ 16 w 17"/>
                  <a:gd name="T13" fmla="*/ 4 h 17"/>
                  <a:gd name="T14" fmla="*/ 12 w 17"/>
                  <a:gd name="T15" fmla="*/ 16 h 17"/>
                  <a:gd name="T16" fmla="*/ 3 w 17"/>
                  <a:gd name="T17" fmla="*/ 1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3" y="12"/>
                    </a:moveTo>
                    <a:lnTo>
                      <a:pt x="0" y="9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2" y="16"/>
                    </a:lnTo>
                    <a:lnTo>
                      <a:pt x="3" y="1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6" name="Freeform 480"/>
              <p:cNvSpPr>
                <a:spLocks noChangeAspect="1"/>
              </p:cNvSpPr>
              <p:nvPr/>
            </p:nvSpPr>
            <p:spPr bwMode="auto">
              <a:xfrm>
                <a:off x="660" y="3556"/>
                <a:ext cx="17" cy="17"/>
              </a:xfrm>
              <a:custGeom>
                <a:avLst/>
                <a:gdLst>
                  <a:gd name="T0" fmla="*/ 2 w 17"/>
                  <a:gd name="T1" fmla="*/ 12 h 17"/>
                  <a:gd name="T2" fmla="*/ 0 w 17"/>
                  <a:gd name="T3" fmla="*/ 9 h 17"/>
                  <a:gd name="T4" fmla="*/ 0 w 17"/>
                  <a:gd name="T5" fmla="*/ 5 h 17"/>
                  <a:gd name="T6" fmla="*/ 2 w 17"/>
                  <a:gd name="T7" fmla="*/ 1 h 17"/>
                  <a:gd name="T8" fmla="*/ 2 w 17"/>
                  <a:gd name="T9" fmla="*/ 0 h 17"/>
                  <a:gd name="T10" fmla="*/ 5 w 17"/>
                  <a:gd name="T11" fmla="*/ 0 h 17"/>
                  <a:gd name="T12" fmla="*/ 16 w 17"/>
                  <a:gd name="T13" fmla="*/ 3 h 17"/>
                  <a:gd name="T14" fmla="*/ 12 w 17"/>
                  <a:gd name="T15" fmla="*/ 16 h 17"/>
                  <a:gd name="T16" fmla="*/ 2 w 17"/>
                  <a:gd name="T17" fmla="*/ 1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2" y="12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6" y="3"/>
                    </a:lnTo>
                    <a:lnTo>
                      <a:pt x="12" y="16"/>
                    </a:lnTo>
                    <a:lnTo>
                      <a:pt x="2" y="1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7" name="Freeform 481"/>
              <p:cNvSpPr>
                <a:spLocks noChangeAspect="1"/>
              </p:cNvSpPr>
              <p:nvPr/>
            </p:nvSpPr>
            <p:spPr bwMode="auto">
              <a:xfrm>
                <a:off x="665" y="3556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1 w 17"/>
                  <a:gd name="T3" fmla="*/ 0 h 17"/>
                  <a:gd name="T4" fmla="*/ 4 w 17"/>
                  <a:gd name="T5" fmla="*/ 0 h 17"/>
                  <a:gd name="T6" fmla="*/ 0 w 17"/>
                  <a:gd name="T7" fmla="*/ 8 h 17"/>
                  <a:gd name="T8" fmla="*/ 1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2"/>
                    </a:moveTo>
                    <a:lnTo>
                      <a:pt x="11" y="0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1" y="14"/>
                    </a:lnTo>
                    <a:lnTo>
                      <a:pt x="8" y="16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8" name="Freeform 482"/>
              <p:cNvSpPr>
                <a:spLocks noChangeAspect="1"/>
              </p:cNvSpPr>
              <p:nvPr/>
            </p:nvSpPr>
            <p:spPr bwMode="auto">
              <a:xfrm>
                <a:off x="665" y="3556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0 w 17"/>
                  <a:gd name="T3" fmla="*/ 0 h 17"/>
                  <a:gd name="T4" fmla="*/ 5 w 17"/>
                  <a:gd name="T5" fmla="*/ 0 h 17"/>
                  <a:gd name="T6" fmla="*/ 0 w 17"/>
                  <a:gd name="T7" fmla="*/ 8 h 17"/>
                  <a:gd name="T8" fmla="*/ 1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2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8"/>
                    </a:lnTo>
                    <a:lnTo>
                      <a:pt x="1" y="14"/>
                    </a:lnTo>
                    <a:lnTo>
                      <a:pt x="8" y="16"/>
                    </a:lnTo>
                    <a:lnTo>
                      <a:pt x="16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9" name="Freeform 483"/>
              <p:cNvSpPr>
                <a:spLocks noChangeAspect="1"/>
              </p:cNvSpPr>
              <p:nvPr/>
            </p:nvSpPr>
            <p:spPr bwMode="auto">
              <a:xfrm>
                <a:off x="542" y="3475"/>
                <a:ext cx="105" cy="46"/>
              </a:xfrm>
              <a:custGeom>
                <a:avLst/>
                <a:gdLst>
                  <a:gd name="T0" fmla="*/ 95 w 105"/>
                  <a:gd name="T1" fmla="*/ 26 h 46"/>
                  <a:gd name="T2" fmla="*/ 63 w 105"/>
                  <a:gd name="T3" fmla="*/ 45 h 46"/>
                  <a:gd name="T4" fmla="*/ 10 w 105"/>
                  <a:gd name="T5" fmla="*/ 28 h 46"/>
                  <a:gd name="T6" fmla="*/ 0 w 105"/>
                  <a:gd name="T7" fmla="*/ 13 h 46"/>
                  <a:gd name="T8" fmla="*/ 0 w 105"/>
                  <a:gd name="T9" fmla="*/ 13 h 46"/>
                  <a:gd name="T10" fmla="*/ 0 w 105"/>
                  <a:gd name="T11" fmla="*/ 11 h 46"/>
                  <a:gd name="T12" fmla="*/ 1 w 105"/>
                  <a:gd name="T13" fmla="*/ 10 h 46"/>
                  <a:gd name="T14" fmla="*/ 13 w 105"/>
                  <a:gd name="T15" fmla="*/ 5 h 46"/>
                  <a:gd name="T16" fmla="*/ 14 w 105"/>
                  <a:gd name="T17" fmla="*/ 0 h 46"/>
                  <a:gd name="T18" fmla="*/ 89 w 105"/>
                  <a:gd name="T19" fmla="*/ 2 h 46"/>
                  <a:gd name="T20" fmla="*/ 88 w 105"/>
                  <a:gd name="T21" fmla="*/ 6 h 46"/>
                  <a:gd name="T22" fmla="*/ 100 w 105"/>
                  <a:gd name="T23" fmla="*/ 11 h 46"/>
                  <a:gd name="T24" fmla="*/ 101 w 105"/>
                  <a:gd name="T25" fmla="*/ 12 h 46"/>
                  <a:gd name="T26" fmla="*/ 103 w 105"/>
                  <a:gd name="T27" fmla="*/ 13 h 46"/>
                  <a:gd name="T28" fmla="*/ 104 w 105"/>
                  <a:gd name="T29" fmla="*/ 14 h 46"/>
                  <a:gd name="T30" fmla="*/ 95 w 105"/>
                  <a:gd name="T31" fmla="*/ 26 h 4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5"/>
                  <a:gd name="T49" fmla="*/ 0 h 46"/>
                  <a:gd name="T50" fmla="*/ 105 w 105"/>
                  <a:gd name="T51" fmla="*/ 46 h 4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5" h="46">
                    <a:moveTo>
                      <a:pt x="95" y="26"/>
                    </a:moveTo>
                    <a:lnTo>
                      <a:pt x="63" y="45"/>
                    </a:lnTo>
                    <a:lnTo>
                      <a:pt x="10" y="28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10"/>
                    </a:lnTo>
                    <a:lnTo>
                      <a:pt x="13" y="5"/>
                    </a:lnTo>
                    <a:lnTo>
                      <a:pt x="14" y="0"/>
                    </a:lnTo>
                    <a:lnTo>
                      <a:pt x="89" y="2"/>
                    </a:lnTo>
                    <a:lnTo>
                      <a:pt x="88" y="6"/>
                    </a:lnTo>
                    <a:lnTo>
                      <a:pt x="100" y="11"/>
                    </a:lnTo>
                    <a:lnTo>
                      <a:pt x="101" y="12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95" y="26"/>
                    </a:lnTo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0" name="Freeform 484"/>
              <p:cNvSpPr>
                <a:spLocks noChangeAspect="1"/>
              </p:cNvSpPr>
              <p:nvPr/>
            </p:nvSpPr>
            <p:spPr bwMode="auto">
              <a:xfrm>
                <a:off x="607" y="3504"/>
                <a:ext cx="31" cy="18"/>
              </a:xfrm>
              <a:custGeom>
                <a:avLst/>
                <a:gdLst>
                  <a:gd name="T0" fmla="*/ 0 w 31"/>
                  <a:gd name="T1" fmla="*/ 17 h 18"/>
                  <a:gd name="T2" fmla="*/ 30 w 31"/>
                  <a:gd name="T3" fmla="*/ 1 h 18"/>
                  <a:gd name="T4" fmla="*/ 29 w 31"/>
                  <a:gd name="T5" fmla="*/ 0 h 18"/>
                  <a:gd name="T6" fmla="*/ 0 w 31"/>
                  <a:gd name="T7" fmla="*/ 15 h 18"/>
                  <a:gd name="T8" fmla="*/ 0 w 31"/>
                  <a:gd name="T9" fmla="*/ 1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18"/>
                  <a:gd name="T17" fmla="*/ 31 w 31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18">
                    <a:moveTo>
                      <a:pt x="0" y="17"/>
                    </a:moveTo>
                    <a:lnTo>
                      <a:pt x="30" y="1"/>
                    </a:lnTo>
                    <a:lnTo>
                      <a:pt x="29" y="0"/>
                    </a:lnTo>
                    <a:lnTo>
                      <a:pt x="0" y="15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1" name="Freeform 485"/>
              <p:cNvSpPr>
                <a:spLocks noChangeAspect="1"/>
              </p:cNvSpPr>
              <p:nvPr/>
            </p:nvSpPr>
            <p:spPr bwMode="auto">
              <a:xfrm>
                <a:off x="552" y="3507"/>
                <a:ext cx="52" cy="17"/>
              </a:xfrm>
              <a:custGeom>
                <a:avLst/>
                <a:gdLst>
                  <a:gd name="T0" fmla="*/ 0 w 52"/>
                  <a:gd name="T1" fmla="*/ 0 h 17"/>
                  <a:gd name="T2" fmla="*/ 0 w 52"/>
                  <a:gd name="T3" fmla="*/ 0 h 17"/>
                  <a:gd name="T4" fmla="*/ 51 w 52"/>
                  <a:gd name="T5" fmla="*/ 16 h 17"/>
                  <a:gd name="T6" fmla="*/ 51 w 52"/>
                  <a:gd name="T7" fmla="*/ 14 h 17"/>
                  <a:gd name="T8" fmla="*/ 0 w 52"/>
                  <a:gd name="T9" fmla="*/ 0 h 17"/>
                  <a:gd name="T10" fmla="*/ 1 w 52"/>
                  <a:gd name="T11" fmla="*/ 0 h 17"/>
                  <a:gd name="T12" fmla="*/ 0 w 52"/>
                  <a:gd name="T13" fmla="*/ 0 h 17"/>
                  <a:gd name="T14" fmla="*/ 0 w 52"/>
                  <a:gd name="T15" fmla="*/ 0 h 17"/>
                  <a:gd name="T16" fmla="*/ 0 w 52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2"/>
                  <a:gd name="T28" fmla="*/ 0 h 17"/>
                  <a:gd name="T29" fmla="*/ 52 w 52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2" h="17">
                    <a:moveTo>
                      <a:pt x="0" y="0"/>
                    </a:moveTo>
                    <a:lnTo>
                      <a:pt x="0" y="0"/>
                    </a:lnTo>
                    <a:lnTo>
                      <a:pt x="51" y="16"/>
                    </a:lnTo>
                    <a:lnTo>
                      <a:pt x="51" y="1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2" name="Freeform 486"/>
              <p:cNvSpPr>
                <a:spLocks noChangeAspect="1"/>
              </p:cNvSpPr>
              <p:nvPr/>
            </p:nvSpPr>
            <p:spPr bwMode="auto">
              <a:xfrm>
                <a:off x="541" y="349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3 w 17"/>
                  <a:gd name="T3" fmla="*/ 16 h 17"/>
                  <a:gd name="T4" fmla="*/ 16 w 17"/>
                  <a:gd name="T5" fmla="*/ 15 h 17"/>
                  <a:gd name="T6" fmla="*/ 1 w 17"/>
                  <a:gd name="T7" fmla="*/ 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3" y="16"/>
                    </a:lnTo>
                    <a:lnTo>
                      <a:pt x="16" y="15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3" name="Freeform 487"/>
              <p:cNvSpPr>
                <a:spLocks noChangeAspect="1"/>
              </p:cNvSpPr>
              <p:nvPr/>
            </p:nvSpPr>
            <p:spPr bwMode="auto">
              <a:xfrm>
                <a:off x="539" y="348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8 h 17"/>
                  <a:gd name="T4" fmla="*/ 6 w 17"/>
                  <a:gd name="T5" fmla="*/ 0 h 17"/>
                  <a:gd name="T6" fmla="*/ 0 w 17"/>
                  <a:gd name="T7" fmla="*/ 8 h 17"/>
                  <a:gd name="T8" fmla="*/ 6 w 17"/>
                  <a:gd name="T9" fmla="*/ 16 h 17"/>
                  <a:gd name="T10" fmla="*/ 0 w 17"/>
                  <a:gd name="T11" fmla="*/ 8 h 17"/>
                  <a:gd name="T12" fmla="*/ 16 w 17"/>
                  <a:gd name="T13" fmla="*/ 16 h 17"/>
                  <a:gd name="T14" fmla="*/ 16 w 17"/>
                  <a:gd name="T15" fmla="*/ 8 h 17"/>
                  <a:gd name="T16" fmla="*/ 1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6"/>
                    </a:moveTo>
                    <a:lnTo>
                      <a:pt x="16" y="8"/>
                    </a:lnTo>
                    <a:lnTo>
                      <a:pt x="6" y="0"/>
                    </a:lnTo>
                    <a:lnTo>
                      <a:pt x="0" y="8"/>
                    </a:lnTo>
                    <a:lnTo>
                      <a:pt x="6" y="16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4" name="Freeform 488"/>
              <p:cNvSpPr>
                <a:spLocks noChangeAspect="1"/>
              </p:cNvSpPr>
              <p:nvPr/>
            </p:nvSpPr>
            <p:spPr bwMode="auto">
              <a:xfrm>
                <a:off x="539" y="3485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16 w 17"/>
                  <a:gd name="T3" fmla="*/ 4 h 17"/>
                  <a:gd name="T4" fmla="*/ 0 w 17"/>
                  <a:gd name="T5" fmla="*/ 0 h 17"/>
                  <a:gd name="T6" fmla="*/ 0 w 17"/>
                  <a:gd name="T7" fmla="*/ 12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16" y="4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5" name="Freeform 489"/>
              <p:cNvSpPr>
                <a:spLocks noChangeAspect="1"/>
              </p:cNvSpPr>
              <p:nvPr/>
            </p:nvSpPr>
            <p:spPr bwMode="auto">
              <a:xfrm>
                <a:off x="538" y="3484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16 w 17"/>
                  <a:gd name="T3" fmla="*/ 6 h 17"/>
                  <a:gd name="T4" fmla="*/ 10 w 17"/>
                  <a:gd name="T5" fmla="*/ 0 h 17"/>
                  <a:gd name="T6" fmla="*/ 0 w 17"/>
                  <a:gd name="T7" fmla="*/ 6 h 17"/>
                  <a:gd name="T8" fmla="*/ 5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16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6" name="Freeform 490"/>
              <p:cNvSpPr>
                <a:spLocks noChangeAspect="1"/>
              </p:cNvSpPr>
              <p:nvPr/>
            </p:nvSpPr>
            <p:spPr bwMode="auto">
              <a:xfrm>
                <a:off x="544" y="3480"/>
                <a:ext cx="17" cy="17"/>
              </a:xfrm>
              <a:custGeom>
                <a:avLst/>
                <a:gdLst>
                  <a:gd name="T0" fmla="*/ 15 w 17"/>
                  <a:gd name="T1" fmla="*/ 2 h 17"/>
                  <a:gd name="T2" fmla="*/ 15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4 h 17"/>
                  <a:gd name="T10" fmla="*/ 16 w 17"/>
                  <a:gd name="T11" fmla="*/ 2 h 17"/>
                  <a:gd name="T12" fmla="*/ 16 w 17"/>
                  <a:gd name="T13" fmla="*/ 4 h 17"/>
                  <a:gd name="T14" fmla="*/ 16 w 17"/>
                  <a:gd name="T15" fmla="*/ 2 h 17"/>
                  <a:gd name="T16" fmla="*/ 15 w 17"/>
                  <a:gd name="T17" fmla="*/ 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5" y="2"/>
                    </a:moveTo>
                    <a:lnTo>
                      <a:pt x="15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5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7" name="Freeform 491"/>
              <p:cNvSpPr>
                <a:spLocks noChangeAspect="1"/>
              </p:cNvSpPr>
              <p:nvPr/>
            </p:nvSpPr>
            <p:spPr bwMode="auto">
              <a:xfrm>
                <a:off x="554" y="3475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10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8" name="Freeform 492"/>
              <p:cNvSpPr>
                <a:spLocks noChangeAspect="1"/>
              </p:cNvSpPr>
              <p:nvPr/>
            </p:nvSpPr>
            <p:spPr bwMode="auto">
              <a:xfrm>
                <a:off x="557" y="3473"/>
                <a:ext cx="75" cy="17"/>
              </a:xfrm>
              <a:custGeom>
                <a:avLst/>
                <a:gdLst>
                  <a:gd name="T0" fmla="*/ 74 w 75"/>
                  <a:gd name="T1" fmla="*/ 4 h 17"/>
                  <a:gd name="T2" fmla="*/ 73 w 75"/>
                  <a:gd name="T3" fmla="*/ 8 h 17"/>
                  <a:gd name="T4" fmla="*/ 0 w 75"/>
                  <a:gd name="T5" fmla="*/ 16 h 17"/>
                  <a:gd name="T6" fmla="*/ 0 w 75"/>
                  <a:gd name="T7" fmla="*/ 12 h 17"/>
                  <a:gd name="T8" fmla="*/ 73 w 75"/>
                  <a:gd name="T9" fmla="*/ 0 h 17"/>
                  <a:gd name="T10" fmla="*/ 72 w 75"/>
                  <a:gd name="T11" fmla="*/ 4 h 17"/>
                  <a:gd name="T12" fmla="*/ 74 w 75"/>
                  <a:gd name="T13" fmla="*/ 4 h 17"/>
                  <a:gd name="T14" fmla="*/ 74 w 75"/>
                  <a:gd name="T15" fmla="*/ 8 h 17"/>
                  <a:gd name="T16" fmla="*/ 73 w 75"/>
                  <a:gd name="T17" fmla="*/ 8 h 17"/>
                  <a:gd name="T18" fmla="*/ 74 w 75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5"/>
                  <a:gd name="T31" fmla="*/ 0 h 17"/>
                  <a:gd name="T32" fmla="*/ 75 w 75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5" h="17">
                    <a:moveTo>
                      <a:pt x="74" y="4"/>
                    </a:moveTo>
                    <a:lnTo>
                      <a:pt x="73" y="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73" y="0"/>
                    </a:lnTo>
                    <a:lnTo>
                      <a:pt x="72" y="4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3" y="8"/>
                    </a:lnTo>
                    <a:lnTo>
                      <a:pt x="74" y="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9" name="Freeform 493"/>
              <p:cNvSpPr>
                <a:spLocks noChangeAspect="1"/>
              </p:cNvSpPr>
              <p:nvPr/>
            </p:nvSpPr>
            <p:spPr bwMode="auto">
              <a:xfrm>
                <a:off x="630" y="3478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0" name="Freeform 494"/>
              <p:cNvSpPr>
                <a:spLocks noChangeAspect="1"/>
              </p:cNvSpPr>
              <p:nvPr/>
            </p:nvSpPr>
            <p:spPr bwMode="auto">
              <a:xfrm>
                <a:off x="634" y="3482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0 h 17"/>
                  <a:gd name="T4" fmla="*/ 0 w 17"/>
                  <a:gd name="T5" fmla="*/ 4 h 17"/>
                  <a:gd name="T6" fmla="*/ 16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1" name="Freeform 495"/>
              <p:cNvSpPr>
                <a:spLocks noChangeAspect="1"/>
              </p:cNvSpPr>
              <p:nvPr/>
            </p:nvSpPr>
            <p:spPr bwMode="auto">
              <a:xfrm>
                <a:off x="643" y="3484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16 h 17"/>
                  <a:gd name="T4" fmla="*/ 16 w 17"/>
                  <a:gd name="T5" fmla="*/ 8 h 17"/>
                  <a:gd name="T6" fmla="*/ 0 w 17"/>
                  <a:gd name="T7" fmla="*/ 0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6" y="16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2" name="Freeform 496"/>
              <p:cNvSpPr>
                <a:spLocks noChangeAspect="1"/>
              </p:cNvSpPr>
              <p:nvPr/>
            </p:nvSpPr>
            <p:spPr bwMode="auto">
              <a:xfrm>
                <a:off x="645" y="3486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16 w 17"/>
                  <a:gd name="T3" fmla="*/ 16 h 17"/>
                  <a:gd name="T4" fmla="*/ 16 w 17"/>
                  <a:gd name="T5" fmla="*/ 12 h 17"/>
                  <a:gd name="T6" fmla="*/ 6 w 17"/>
                  <a:gd name="T7" fmla="*/ 0 h 17"/>
                  <a:gd name="T8" fmla="*/ 0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4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6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3" name="Freeform 497"/>
              <p:cNvSpPr>
                <a:spLocks noChangeAspect="1"/>
              </p:cNvSpPr>
              <p:nvPr/>
            </p:nvSpPr>
            <p:spPr bwMode="auto">
              <a:xfrm>
                <a:off x="646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5 h 17"/>
                  <a:gd name="T4" fmla="*/ 6 w 17"/>
                  <a:gd name="T5" fmla="*/ 16 h 17"/>
                  <a:gd name="T6" fmla="*/ 16 w 17"/>
                  <a:gd name="T7" fmla="*/ 10 h 17"/>
                  <a:gd name="T8" fmla="*/ 6 w 17"/>
                  <a:gd name="T9" fmla="*/ 0 h 17"/>
                  <a:gd name="T10" fmla="*/ 6 w 17"/>
                  <a:gd name="T11" fmla="*/ 5 h 17"/>
                  <a:gd name="T12" fmla="*/ 0 w 17"/>
                  <a:gd name="T13" fmla="*/ 0 h 17"/>
                  <a:gd name="T14" fmla="*/ 0 w 17"/>
                  <a:gd name="T15" fmla="*/ 5 h 17"/>
                  <a:gd name="T16" fmla="*/ 0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0"/>
                    </a:moveTo>
                    <a:lnTo>
                      <a:pt x="0" y="5"/>
                    </a:lnTo>
                    <a:lnTo>
                      <a:pt x="6" y="16"/>
                    </a:lnTo>
                    <a:lnTo>
                      <a:pt x="16" y="1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4" name="Freeform 498"/>
              <p:cNvSpPr>
                <a:spLocks noChangeAspect="1"/>
              </p:cNvSpPr>
              <p:nvPr/>
            </p:nvSpPr>
            <p:spPr bwMode="auto">
              <a:xfrm>
                <a:off x="642" y="3491"/>
                <a:ext cx="17" cy="17"/>
              </a:xfrm>
              <a:custGeom>
                <a:avLst/>
                <a:gdLst>
                  <a:gd name="T0" fmla="*/ 2 w 17"/>
                  <a:gd name="T1" fmla="*/ 16 h 17"/>
                  <a:gd name="T2" fmla="*/ 2 w 17"/>
                  <a:gd name="T3" fmla="*/ 15 h 17"/>
                  <a:gd name="T4" fmla="*/ 16 w 17"/>
                  <a:gd name="T5" fmla="*/ 0 h 17"/>
                  <a:gd name="T6" fmla="*/ 14 w 17"/>
                  <a:gd name="T7" fmla="*/ 0 h 17"/>
                  <a:gd name="T8" fmla="*/ 0 w 17"/>
                  <a:gd name="T9" fmla="*/ 14 h 17"/>
                  <a:gd name="T10" fmla="*/ 2 w 17"/>
                  <a:gd name="T11" fmla="*/ 16 h 17"/>
                  <a:gd name="T12" fmla="*/ 2 w 17"/>
                  <a:gd name="T13" fmla="*/ 15 h 17"/>
                  <a:gd name="T14" fmla="*/ 2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2" y="16"/>
                    </a:moveTo>
                    <a:lnTo>
                      <a:pt x="2" y="1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5" name="Freeform 499"/>
              <p:cNvSpPr>
                <a:spLocks noChangeAspect="1"/>
              </p:cNvSpPr>
              <p:nvPr/>
            </p:nvSpPr>
            <p:spPr bwMode="auto">
              <a:xfrm>
                <a:off x="601" y="3506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0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10 h 17"/>
                  <a:gd name="T14" fmla="*/ 14 w 17"/>
                  <a:gd name="T15" fmla="*/ 10 h 17"/>
                  <a:gd name="T16" fmla="*/ 8 w 17"/>
                  <a:gd name="T17" fmla="*/ 16 h 17"/>
                  <a:gd name="T18" fmla="*/ 2 w 17"/>
                  <a:gd name="T19" fmla="*/ 10 h 17"/>
                  <a:gd name="T20" fmla="*/ 0 w 17"/>
                  <a:gd name="T21" fmla="*/ 1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6" name="Freeform 500"/>
              <p:cNvSpPr>
                <a:spLocks noChangeAspect="1"/>
              </p:cNvSpPr>
              <p:nvPr/>
            </p:nvSpPr>
            <p:spPr bwMode="auto">
              <a:xfrm>
                <a:off x="600" y="3506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2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8 h 17"/>
                  <a:gd name="T14" fmla="*/ 14 w 17"/>
                  <a:gd name="T15" fmla="*/ 12 h 17"/>
                  <a:gd name="T16" fmla="*/ 8 w 17"/>
                  <a:gd name="T17" fmla="*/ 16 h 17"/>
                  <a:gd name="T18" fmla="*/ 1 w 17"/>
                  <a:gd name="T19" fmla="*/ 12 h 17"/>
                  <a:gd name="T20" fmla="*/ 0 w 1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8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4" y="12"/>
                    </a:lnTo>
                    <a:lnTo>
                      <a:pt x="8" y="16"/>
                    </a:lnTo>
                    <a:lnTo>
                      <a:pt x="1" y="12"/>
                    </a:lnTo>
                    <a:lnTo>
                      <a:pt x="0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7" name="Freeform 501"/>
              <p:cNvSpPr>
                <a:spLocks noChangeAspect="1"/>
              </p:cNvSpPr>
              <p:nvPr/>
            </p:nvSpPr>
            <p:spPr bwMode="auto">
              <a:xfrm>
                <a:off x="631" y="3488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3 w 17"/>
                  <a:gd name="T3" fmla="*/ 0 h 1"/>
                  <a:gd name="T4" fmla="*/ 8 w 17"/>
                  <a:gd name="T5" fmla="*/ 0 h 1"/>
                  <a:gd name="T6" fmla="*/ 13 w 17"/>
                  <a:gd name="T7" fmla="*/ 0 h 1"/>
                  <a:gd name="T8" fmla="*/ 16 w 17"/>
                  <a:gd name="T9" fmla="*/ 0 h 1"/>
                  <a:gd name="T10" fmla="*/ 13 w 17"/>
                  <a:gd name="T11" fmla="*/ 0 h 1"/>
                  <a:gd name="T12" fmla="*/ 8 w 17"/>
                  <a:gd name="T13" fmla="*/ 0 h 1"/>
                  <a:gd name="T14" fmla="*/ 1 w 17"/>
                  <a:gd name="T15" fmla="*/ 0 h 1"/>
                  <a:gd name="T16" fmla="*/ 0 w 17"/>
                  <a:gd name="T17" fmla="*/ 0 h 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"/>
                  <a:gd name="T29" fmla="*/ 17 w 17"/>
                  <a:gd name="T30" fmla="*/ 1 h 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">
                    <a:moveTo>
                      <a:pt x="0" y="0"/>
                    </a:moveTo>
                    <a:lnTo>
                      <a:pt x="3" y="0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8" name="Freeform 502"/>
              <p:cNvSpPr>
                <a:spLocks noChangeAspect="1"/>
              </p:cNvSpPr>
              <p:nvPr/>
            </p:nvSpPr>
            <p:spPr bwMode="auto">
              <a:xfrm>
                <a:off x="630" y="3488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2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10 h 17"/>
                  <a:gd name="T14" fmla="*/ 12 w 17"/>
                  <a:gd name="T15" fmla="*/ 13 h 17"/>
                  <a:gd name="T16" fmla="*/ 8 w 17"/>
                  <a:gd name="T17" fmla="*/ 16 h 17"/>
                  <a:gd name="T18" fmla="*/ 1 w 17"/>
                  <a:gd name="T19" fmla="*/ 13 h 17"/>
                  <a:gd name="T20" fmla="*/ 0 w 17"/>
                  <a:gd name="T21" fmla="*/ 1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10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1" y="13"/>
                    </a:lnTo>
                    <a:lnTo>
                      <a:pt x="0" y="1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9" name="Freeform 503"/>
              <p:cNvSpPr>
                <a:spLocks noChangeAspect="1"/>
              </p:cNvSpPr>
              <p:nvPr/>
            </p:nvSpPr>
            <p:spPr bwMode="auto">
              <a:xfrm>
                <a:off x="631" y="348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1 w 17"/>
                  <a:gd name="T5" fmla="*/ 0 h 17"/>
                  <a:gd name="T6" fmla="*/ 12 w 17"/>
                  <a:gd name="T7" fmla="*/ 0 h 17"/>
                  <a:gd name="T8" fmla="*/ 14 w 17"/>
                  <a:gd name="T9" fmla="*/ 0 h 17"/>
                  <a:gd name="T10" fmla="*/ 15 w 17"/>
                  <a:gd name="T11" fmla="*/ 0 h 17"/>
                  <a:gd name="T12" fmla="*/ 15 w 17"/>
                  <a:gd name="T13" fmla="*/ 8 h 17"/>
                  <a:gd name="T14" fmla="*/ 16 w 17"/>
                  <a:gd name="T15" fmla="*/ 8 h 17"/>
                  <a:gd name="T16" fmla="*/ 15 w 17"/>
                  <a:gd name="T17" fmla="*/ 8 h 17"/>
                  <a:gd name="T18" fmla="*/ 14 w 17"/>
                  <a:gd name="T19" fmla="*/ 8 h 17"/>
                  <a:gd name="T20" fmla="*/ 12 w 17"/>
                  <a:gd name="T21" fmla="*/ 16 h 17"/>
                  <a:gd name="T22" fmla="*/ 11 w 17"/>
                  <a:gd name="T23" fmla="*/ 16 h 17"/>
                  <a:gd name="T24" fmla="*/ 10 w 17"/>
                  <a:gd name="T25" fmla="*/ 16 h 17"/>
                  <a:gd name="T26" fmla="*/ 8 w 17"/>
                  <a:gd name="T27" fmla="*/ 16 h 17"/>
                  <a:gd name="T28" fmla="*/ 6 w 17"/>
                  <a:gd name="T29" fmla="*/ 16 h 17"/>
                  <a:gd name="T30" fmla="*/ 4 w 17"/>
                  <a:gd name="T31" fmla="*/ 16 h 17"/>
                  <a:gd name="T32" fmla="*/ 3 w 17"/>
                  <a:gd name="T33" fmla="*/ 16 h 17"/>
                  <a:gd name="T34" fmla="*/ 1 w 17"/>
                  <a:gd name="T35" fmla="*/ 8 h 17"/>
                  <a:gd name="T36" fmla="*/ 0 w 17"/>
                  <a:gd name="T37" fmla="*/ 8 h 17"/>
                  <a:gd name="T38" fmla="*/ 0 w 17"/>
                  <a:gd name="T39" fmla="*/ 8 h 17"/>
                  <a:gd name="T40" fmla="*/ 0 w 17"/>
                  <a:gd name="T41" fmla="*/ 8 h 17"/>
                  <a:gd name="T42" fmla="*/ 0 w 17"/>
                  <a:gd name="T43" fmla="*/ 0 h 17"/>
                  <a:gd name="T44" fmla="*/ 1 w 17"/>
                  <a:gd name="T45" fmla="*/ 0 h 17"/>
                  <a:gd name="T46" fmla="*/ 3 w 17"/>
                  <a:gd name="T47" fmla="*/ 0 h 17"/>
                  <a:gd name="T48" fmla="*/ 4 w 17"/>
                  <a:gd name="T49" fmla="*/ 0 h 17"/>
                  <a:gd name="T50" fmla="*/ 6 w 17"/>
                  <a:gd name="T51" fmla="*/ 0 h 17"/>
                  <a:gd name="T52" fmla="*/ 8 w 17"/>
                  <a:gd name="T53" fmla="*/ 0 h 1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17"/>
                  <a:gd name="T83" fmla="*/ 17 w 17"/>
                  <a:gd name="T84" fmla="*/ 17 h 1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4" y="8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0" name="Freeform 504"/>
              <p:cNvSpPr>
                <a:spLocks noChangeAspect="1"/>
              </p:cNvSpPr>
              <p:nvPr/>
            </p:nvSpPr>
            <p:spPr bwMode="auto">
              <a:xfrm>
                <a:off x="630" y="348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9 w 17"/>
                  <a:gd name="T3" fmla="*/ 0 h 17"/>
                  <a:gd name="T4" fmla="*/ 11 w 17"/>
                  <a:gd name="T5" fmla="*/ 0 h 17"/>
                  <a:gd name="T6" fmla="*/ 12 w 17"/>
                  <a:gd name="T7" fmla="*/ 0 h 17"/>
                  <a:gd name="T8" fmla="*/ 14 w 17"/>
                  <a:gd name="T9" fmla="*/ 2 h 17"/>
                  <a:gd name="T10" fmla="*/ 14 w 17"/>
                  <a:gd name="T11" fmla="*/ 2 h 17"/>
                  <a:gd name="T12" fmla="*/ 14 w 17"/>
                  <a:gd name="T13" fmla="*/ 4 h 17"/>
                  <a:gd name="T14" fmla="*/ 16 w 17"/>
                  <a:gd name="T15" fmla="*/ 4 h 17"/>
                  <a:gd name="T16" fmla="*/ 16 w 17"/>
                  <a:gd name="T17" fmla="*/ 7 h 17"/>
                  <a:gd name="T18" fmla="*/ 16 w 17"/>
                  <a:gd name="T19" fmla="*/ 8 h 17"/>
                  <a:gd name="T20" fmla="*/ 14 w 17"/>
                  <a:gd name="T21" fmla="*/ 8 h 17"/>
                  <a:gd name="T22" fmla="*/ 14 w 17"/>
                  <a:gd name="T23" fmla="*/ 11 h 17"/>
                  <a:gd name="T24" fmla="*/ 14 w 17"/>
                  <a:gd name="T25" fmla="*/ 11 h 17"/>
                  <a:gd name="T26" fmla="*/ 12 w 17"/>
                  <a:gd name="T27" fmla="*/ 13 h 17"/>
                  <a:gd name="T28" fmla="*/ 11 w 17"/>
                  <a:gd name="T29" fmla="*/ 13 h 17"/>
                  <a:gd name="T30" fmla="*/ 9 w 17"/>
                  <a:gd name="T31" fmla="*/ 16 h 17"/>
                  <a:gd name="T32" fmla="*/ 8 w 17"/>
                  <a:gd name="T33" fmla="*/ 16 h 17"/>
                  <a:gd name="T34" fmla="*/ 6 w 17"/>
                  <a:gd name="T35" fmla="*/ 16 h 17"/>
                  <a:gd name="T36" fmla="*/ 4 w 17"/>
                  <a:gd name="T37" fmla="*/ 13 h 17"/>
                  <a:gd name="T38" fmla="*/ 4 w 17"/>
                  <a:gd name="T39" fmla="*/ 13 h 17"/>
                  <a:gd name="T40" fmla="*/ 1 w 17"/>
                  <a:gd name="T41" fmla="*/ 11 h 17"/>
                  <a:gd name="T42" fmla="*/ 1 w 17"/>
                  <a:gd name="T43" fmla="*/ 11 h 17"/>
                  <a:gd name="T44" fmla="*/ 1 w 17"/>
                  <a:gd name="T45" fmla="*/ 8 h 17"/>
                  <a:gd name="T46" fmla="*/ 0 w 17"/>
                  <a:gd name="T47" fmla="*/ 8 h 17"/>
                  <a:gd name="T48" fmla="*/ 0 w 17"/>
                  <a:gd name="T49" fmla="*/ 7 h 17"/>
                  <a:gd name="T50" fmla="*/ 0 w 17"/>
                  <a:gd name="T51" fmla="*/ 4 h 17"/>
                  <a:gd name="T52" fmla="*/ 1 w 17"/>
                  <a:gd name="T53" fmla="*/ 4 h 17"/>
                  <a:gd name="T54" fmla="*/ 1 w 17"/>
                  <a:gd name="T55" fmla="*/ 2 h 17"/>
                  <a:gd name="T56" fmla="*/ 1 w 17"/>
                  <a:gd name="T57" fmla="*/ 2 h 17"/>
                  <a:gd name="T58" fmla="*/ 4 w 17"/>
                  <a:gd name="T59" fmla="*/ 0 h 17"/>
                  <a:gd name="T60" fmla="*/ 4 w 17"/>
                  <a:gd name="T61" fmla="*/ 0 h 17"/>
                  <a:gd name="T62" fmla="*/ 6 w 17"/>
                  <a:gd name="T63" fmla="*/ 0 h 17"/>
                  <a:gd name="T64" fmla="*/ 8 w 17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7"/>
                  <a:gd name="T100" fmla="*/ 0 h 17"/>
                  <a:gd name="T101" fmla="*/ 17 w 17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7" h="17">
                    <a:moveTo>
                      <a:pt x="8" y="0"/>
                    </a:move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3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1" name="Freeform 505"/>
              <p:cNvSpPr>
                <a:spLocks noChangeAspect="1"/>
              </p:cNvSpPr>
              <p:nvPr/>
            </p:nvSpPr>
            <p:spPr bwMode="auto">
              <a:xfrm>
                <a:off x="557" y="348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5 w 17"/>
                  <a:gd name="T3" fmla="*/ 9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16"/>
                    </a:moveTo>
                    <a:lnTo>
                      <a:pt x="5" y="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2" name="Freeform 506"/>
              <p:cNvSpPr>
                <a:spLocks noChangeAspect="1"/>
              </p:cNvSpPr>
              <p:nvPr/>
            </p:nvSpPr>
            <p:spPr bwMode="auto">
              <a:xfrm>
                <a:off x="586" y="3501"/>
                <a:ext cx="41" cy="17"/>
              </a:xfrm>
              <a:custGeom>
                <a:avLst/>
                <a:gdLst>
                  <a:gd name="T0" fmla="*/ 40 w 41"/>
                  <a:gd name="T1" fmla="*/ 16 h 17"/>
                  <a:gd name="T2" fmla="*/ 30 w 41"/>
                  <a:gd name="T3" fmla="*/ 0 h 17"/>
                  <a:gd name="T4" fmla="*/ 22 w 41"/>
                  <a:gd name="T5" fmla="*/ 6 h 17"/>
                  <a:gd name="T6" fmla="*/ 12 w 41"/>
                  <a:gd name="T7" fmla="*/ 9 h 17"/>
                  <a:gd name="T8" fmla="*/ 6 w 41"/>
                  <a:gd name="T9" fmla="*/ 6 h 17"/>
                  <a:gd name="T10" fmla="*/ 0 w 41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1"/>
                  <a:gd name="T19" fmla="*/ 0 h 17"/>
                  <a:gd name="T20" fmla="*/ 41 w 41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1" h="17">
                    <a:moveTo>
                      <a:pt x="40" y="16"/>
                    </a:moveTo>
                    <a:lnTo>
                      <a:pt x="30" y="0"/>
                    </a:lnTo>
                    <a:lnTo>
                      <a:pt x="22" y="6"/>
                    </a:lnTo>
                    <a:lnTo>
                      <a:pt x="12" y="9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3" name="Line 507"/>
              <p:cNvSpPr>
                <a:spLocks noChangeAspect="1" noChangeShapeType="1"/>
              </p:cNvSpPr>
              <p:nvPr/>
            </p:nvSpPr>
            <p:spPr bwMode="auto">
              <a:xfrm flipH="1">
                <a:off x="617" y="3491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54" name="Freeform 508"/>
              <p:cNvSpPr>
                <a:spLocks noChangeAspect="1"/>
              </p:cNvSpPr>
              <p:nvPr/>
            </p:nvSpPr>
            <p:spPr bwMode="auto">
              <a:xfrm>
                <a:off x="583" y="349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4 h 17"/>
                  <a:gd name="T4" fmla="*/ 16 w 17"/>
                  <a:gd name="T5" fmla="*/ 7 h 17"/>
                  <a:gd name="T6" fmla="*/ 16 w 17"/>
                  <a:gd name="T7" fmla="*/ 11 h 17"/>
                  <a:gd name="T8" fmla="*/ 7 w 17"/>
                  <a:gd name="T9" fmla="*/ 16 h 17"/>
                  <a:gd name="T10" fmla="*/ 0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8" y="4"/>
                    </a:lnTo>
                    <a:lnTo>
                      <a:pt x="16" y="7"/>
                    </a:lnTo>
                    <a:lnTo>
                      <a:pt x="16" y="11"/>
                    </a:lnTo>
                    <a:lnTo>
                      <a:pt x="7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5" name="Freeform 509"/>
              <p:cNvSpPr>
                <a:spLocks noChangeAspect="1"/>
              </p:cNvSpPr>
              <p:nvPr/>
            </p:nvSpPr>
            <p:spPr bwMode="auto">
              <a:xfrm>
                <a:off x="547" y="348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0 h 17"/>
                  <a:gd name="T4" fmla="*/ 3 w 17"/>
                  <a:gd name="T5" fmla="*/ 4 h 17"/>
                  <a:gd name="T6" fmla="*/ 9 w 17"/>
                  <a:gd name="T7" fmla="*/ 4 h 17"/>
                  <a:gd name="T8" fmla="*/ 13 w 17"/>
                  <a:gd name="T9" fmla="*/ 4 h 17"/>
                  <a:gd name="T10" fmla="*/ 16 w 17"/>
                  <a:gd name="T11" fmla="*/ 4 h 17"/>
                  <a:gd name="T12" fmla="*/ 16 w 17"/>
                  <a:gd name="T13" fmla="*/ 12 h 17"/>
                  <a:gd name="T14" fmla="*/ 14 w 17"/>
                  <a:gd name="T15" fmla="*/ 16 h 17"/>
                  <a:gd name="T16" fmla="*/ 9 w 17"/>
                  <a:gd name="T17" fmla="*/ 16 h 17"/>
                  <a:gd name="T18" fmla="*/ 2 w 17"/>
                  <a:gd name="T19" fmla="*/ 16 h 17"/>
                  <a:gd name="T20" fmla="*/ 0 w 17"/>
                  <a:gd name="T21" fmla="*/ 12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2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9" y="4"/>
                    </a:lnTo>
                    <a:lnTo>
                      <a:pt x="13" y="4"/>
                    </a:lnTo>
                    <a:lnTo>
                      <a:pt x="16" y="4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9" y="16"/>
                    </a:lnTo>
                    <a:lnTo>
                      <a:pt x="2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6" name="Freeform 510"/>
              <p:cNvSpPr>
                <a:spLocks noChangeAspect="1"/>
              </p:cNvSpPr>
              <p:nvPr/>
            </p:nvSpPr>
            <p:spPr bwMode="auto">
              <a:xfrm>
                <a:off x="547" y="3484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0 h 17"/>
                  <a:gd name="T4" fmla="*/ 4 w 17"/>
                  <a:gd name="T5" fmla="*/ 2 h 17"/>
                  <a:gd name="T6" fmla="*/ 8 w 17"/>
                  <a:gd name="T7" fmla="*/ 3 h 17"/>
                  <a:gd name="T8" fmla="*/ 13 w 17"/>
                  <a:gd name="T9" fmla="*/ 2 h 17"/>
                  <a:gd name="T10" fmla="*/ 16 w 17"/>
                  <a:gd name="T11" fmla="*/ 2 h 17"/>
                  <a:gd name="T12" fmla="*/ 16 w 17"/>
                  <a:gd name="T13" fmla="*/ 9 h 17"/>
                  <a:gd name="T14" fmla="*/ 14 w 17"/>
                  <a:gd name="T15" fmla="*/ 13 h 17"/>
                  <a:gd name="T16" fmla="*/ 8 w 17"/>
                  <a:gd name="T17" fmla="*/ 16 h 17"/>
                  <a:gd name="T18" fmla="*/ 2 w 17"/>
                  <a:gd name="T19" fmla="*/ 13 h 17"/>
                  <a:gd name="T20" fmla="*/ 0 w 17"/>
                  <a:gd name="T21" fmla="*/ 9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9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16" y="2"/>
                    </a:lnTo>
                    <a:lnTo>
                      <a:pt x="16" y="9"/>
                    </a:lnTo>
                    <a:lnTo>
                      <a:pt x="14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7" name="Freeform 511"/>
              <p:cNvSpPr>
                <a:spLocks noChangeAspect="1"/>
              </p:cNvSpPr>
              <p:nvPr/>
            </p:nvSpPr>
            <p:spPr bwMode="auto">
              <a:xfrm>
                <a:off x="667" y="3558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1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0 w 17"/>
                  <a:gd name="T11" fmla="*/ 14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16" y="1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8" name="Freeform 512"/>
              <p:cNvSpPr>
                <a:spLocks noChangeAspect="1"/>
              </p:cNvSpPr>
              <p:nvPr/>
            </p:nvSpPr>
            <p:spPr bwMode="auto">
              <a:xfrm>
                <a:off x="667" y="3558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1 h 17"/>
                  <a:gd name="T4" fmla="*/ 6 w 17"/>
                  <a:gd name="T5" fmla="*/ 0 h 17"/>
                  <a:gd name="T6" fmla="*/ 0 w 17"/>
                  <a:gd name="T7" fmla="*/ 8 h 17"/>
                  <a:gd name="T8" fmla="*/ 2 w 17"/>
                  <a:gd name="T9" fmla="*/ 16 h 17"/>
                  <a:gd name="T10" fmla="*/ 6 w 17"/>
                  <a:gd name="T11" fmla="*/ 14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16" y="1"/>
                    </a:lnTo>
                    <a:lnTo>
                      <a:pt x="6" y="0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9" name="Line 513"/>
              <p:cNvSpPr>
                <a:spLocks noChangeAspect="1" noChangeShapeType="1"/>
              </p:cNvSpPr>
              <p:nvPr/>
            </p:nvSpPr>
            <p:spPr bwMode="auto">
              <a:xfrm>
                <a:off x="647" y="3549"/>
                <a:ext cx="11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0" name="Line 514"/>
              <p:cNvSpPr>
                <a:spLocks noChangeAspect="1" noChangeShapeType="1"/>
              </p:cNvSpPr>
              <p:nvPr/>
            </p:nvSpPr>
            <p:spPr bwMode="auto">
              <a:xfrm>
                <a:off x="643" y="3561"/>
                <a:ext cx="12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1" name="Line 515"/>
              <p:cNvSpPr>
                <a:spLocks noChangeAspect="1" noChangeShapeType="1"/>
              </p:cNvSpPr>
              <p:nvPr/>
            </p:nvSpPr>
            <p:spPr bwMode="auto">
              <a:xfrm>
                <a:off x="667" y="3556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2" name="Line 516"/>
              <p:cNvSpPr>
                <a:spLocks noChangeAspect="1" noChangeShapeType="1"/>
              </p:cNvSpPr>
              <p:nvPr/>
            </p:nvSpPr>
            <p:spPr bwMode="auto">
              <a:xfrm>
                <a:off x="665" y="3563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3" name="Freeform 517"/>
              <p:cNvSpPr>
                <a:spLocks noChangeAspect="1"/>
              </p:cNvSpPr>
              <p:nvPr/>
            </p:nvSpPr>
            <p:spPr bwMode="auto">
              <a:xfrm>
                <a:off x="611" y="3532"/>
                <a:ext cx="36" cy="28"/>
              </a:xfrm>
              <a:custGeom>
                <a:avLst/>
                <a:gdLst>
                  <a:gd name="T0" fmla="*/ 35 w 36"/>
                  <a:gd name="T1" fmla="*/ 8 h 28"/>
                  <a:gd name="T2" fmla="*/ 33 w 36"/>
                  <a:gd name="T3" fmla="*/ 5 h 28"/>
                  <a:gd name="T4" fmla="*/ 26 w 36"/>
                  <a:gd name="T5" fmla="*/ 3 h 28"/>
                  <a:gd name="T6" fmla="*/ 18 w 36"/>
                  <a:gd name="T7" fmla="*/ 0 h 28"/>
                  <a:gd name="T8" fmla="*/ 12 w 36"/>
                  <a:gd name="T9" fmla="*/ 0 h 28"/>
                  <a:gd name="T10" fmla="*/ 8 w 36"/>
                  <a:gd name="T11" fmla="*/ 3 h 28"/>
                  <a:gd name="T12" fmla="*/ 5 w 36"/>
                  <a:gd name="T13" fmla="*/ 8 h 28"/>
                  <a:gd name="T14" fmla="*/ 5 w 36"/>
                  <a:gd name="T15" fmla="*/ 14 h 28"/>
                  <a:gd name="T16" fmla="*/ 6 w 36"/>
                  <a:gd name="T17" fmla="*/ 22 h 28"/>
                  <a:gd name="T18" fmla="*/ 12 w 36"/>
                  <a:gd name="T19" fmla="*/ 23 h 28"/>
                  <a:gd name="T20" fmla="*/ 15 w 36"/>
                  <a:gd name="T21" fmla="*/ 24 h 28"/>
                  <a:gd name="T22" fmla="*/ 16 w 36"/>
                  <a:gd name="T23" fmla="*/ 25 h 28"/>
                  <a:gd name="T24" fmla="*/ 7 w 36"/>
                  <a:gd name="T25" fmla="*/ 27 h 28"/>
                  <a:gd name="T26" fmla="*/ 0 w 36"/>
                  <a:gd name="T27" fmla="*/ 27 h 28"/>
                  <a:gd name="T28" fmla="*/ 2 w 36"/>
                  <a:gd name="T29" fmla="*/ 24 h 28"/>
                  <a:gd name="T30" fmla="*/ 6 w 36"/>
                  <a:gd name="T31" fmla="*/ 22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28"/>
                  <a:gd name="T50" fmla="*/ 36 w 36"/>
                  <a:gd name="T51" fmla="*/ 28 h 2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28">
                    <a:moveTo>
                      <a:pt x="35" y="8"/>
                    </a:moveTo>
                    <a:lnTo>
                      <a:pt x="33" y="5"/>
                    </a:lnTo>
                    <a:lnTo>
                      <a:pt x="26" y="3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3"/>
                    </a:lnTo>
                    <a:lnTo>
                      <a:pt x="5" y="8"/>
                    </a:lnTo>
                    <a:lnTo>
                      <a:pt x="5" y="14"/>
                    </a:lnTo>
                    <a:lnTo>
                      <a:pt x="6" y="22"/>
                    </a:lnTo>
                    <a:lnTo>
                      <a:pt x="12" y="23"/>
                    </a:lnTo>
                    <a:lnTo>
                      <a:pt x="15" y="24"/>
                    </a:lnTo>
                    <a:lnTo>
                      <a:pt x="16" y="25"/>
                    </a:lnTo>
                    <a:lnTo>
                      <a:pt x="7" y="27"/>
                    </a:lnTo>
                    <a:lnTo>
                      <a:pt x="0" y="27"/>
                    </a:lnTo>
                    <a:lnTo>
                      <a:pt x="2" y="24"/>
                    </a:lnTo>
                    <a:lnTo>
                      <a:pt x="6" y="2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4" name="Line 518"/>
              <p:cNvSpPr>
                <a:spLocks noChangeAspect="1" noChangeShapeType="1"/>
              </p:cNvSpPr>
              <p:nvPr/>
            </p:nvSpPr>
            <p:spPr bwMode="auto">
              <a:xfrm flipV="1">
                <a:off x="611" y="3540"/>
                <a:ext cx="0" cy="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5" name="Line 519"/>
              <p:cNvSpPr>
                <a:spLocks noChangeAspect="1" noChangeShapeType="1"/>
              </p:cNvSpPr>
              <p:nvPr/>
            </p:nvSpPr>
            <p:spPr bwMode="auto">
              <a:xfrm>
                <a:off x="521" y="3497"/>
                <a:ext cx="9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6" name="Line 520"/>
              <p:cNvSpPr>
                <a:spLocks noChangeAspect="1" noChangeShapeType="1"/>
              </p:cNvSpPr>
              <p:nvPr/>
            </p:nvSpPr>
            <p:spPr bwMode="auto">
              <a:xfrm>
                <a:off x="521" y="3508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7" name="Freeform 521"/>
              <p:cNvSpPr>
                <a:spLocks noChangeAspect="1"/>
              </p:cNvSpPr>
              <p:nvPr/>
            </p:nvSpPr>
            <p:spPr bwMode="auto">
              <a:xfrm>
                <a:off x="551" y="3423"/>
                <a:ext cx="80" cy="65"/>
              </a:xfrm>
              <a:custGeom>
                <a:avLst/>
                <a:gdLst>
                  <a:gd name="T0" fmla="*/ 79 w 80"/>
                  <a:gd name="T1" fmla="*/ 24 h 65"/>
                  <a:gd name="T2" fmla="*/ 78 w 80"/>
                  <a:gd name="T3" fmla="*/ 51 h 65"/>
                  <a:gd name="T4" fmla="*/ 76 w 80"/>
                  <a:gd name="T5" fmla="*/ 54 h 65"/>
                  <a:gd name="T6" fmla="*/ 69 w 80"/>
                  <a:gd name="T7" fmla="*/ 59 h 65"/>
                  <a:gd name="T8" fmla="*/ 57 w 80"/>
                  <a:gd name="T9" fmla="*/ 64 h 65"/>
                  <a:gd name="T10" fmla="*/ 39 w 80"/>
                  <a:gd name="T11" fmla="*/ 64 h 65"/>
                  <a:gd name="T12" fmla="*/ 30 w 80"/>
                  <a:gd name="T13" fmla="*/ 64 h 65"/>
                  <a:gd name="T14" fmla="*/ 22 w 80"/>
                  <a:gd name="T15" fmla="*/ 63 h 65"/>
                  <a:gd name="T16" fmla="*/ 15 w 80"/>
                  <a:gd name="T17" fmla="*/ 60 h 65"/>
                  <a:gd name="T18" fmla="*/ 11 w 80"/>
                  <a:gd name="T19" fmla="*/ 57 h 65"/>
                  <a:gd name="T20" fmla="*/ 7 w 80"/>
                  <a:gd name="T21" fmla="*/ 51 h 65"/>
                  <a:gd name="T22" fmla="*/ 5 w 80"/>
                  <a:gd name="T23" fmla="*/ 49 h 65"/>
                  <a:gd name="T24" fmla="*/ 5 w 80"/>
                  <a:gd name="T25" fmla="*/ 42 h 65"/>
                  <a:gd name="T26" fmla="*/ 0 w 80"/>
                  <a:gd name="T27" fmla="*/ 34 h 65"/>
                  <a:gd name="T28" fmla="*/ 0 w 80"/>
                  <a:gd name="T29" fmla="*/ 21 h 65"/>
                  <a:gd name="T30" fmla="*/ 5 w 80"/>
                  <a:gd name="T31" fmla="*/ 18 h 65"/>
                  <a:gd name="T32" fmla="*/ 5 w 80"/>
                  <a:gd name="T33" fmla="*/ 0 h 65"/>
                  <a:gd name="T34" fmla="*/ 79 w 80"/>
                  <a:gd name="T35" fmla="*/ 24 h 6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0"/>
                  <a:gd name="T55" fmla="*/ 0 h 65"/>
                  <a:gd name="T56" fmla="*/ 80 w 80"/>
                  <a:gd name="T57" fmla="*/ 65 h 6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0" h="65">
                    <a:moveTo>
                      <a:pt x="79" y="24"/>
                    </a:moveTo>
                    <a:lnTo>
                      <a:pt x="78" y="51"/>
                    </a:lnTo>
                    <a:lnTo>
                      <a:pt x="76" y="54"/>
                    </a:lnTo>
                    <a:lnTo>
                      <a:pt x="69" y="59"/>
                    </a:lnTo>
                    <a:lnTo>
                      <a:pt x="57" y="64"/>
                    </a:lnTo>
                    <a:lnTo>
                      <a:pt x="39" y="64"/>
                    </a:lnTo>
                    <a:lnTo>
                      <a:pt x="30" y="64"/>
                    </a:lnTo>
                    <a:lnTo>
                      <a:pt x="22" y="63"/>
                    </a:lnTo>
                    <a:lnTo>
                      <a:pt x="15" y="60"/>
                    </a:lnTo>
                    <a:lnTo>
                      <a:pt x="11" y="57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5" y="42"/>
                    </a:lnTo>
                    <a:lnTo>
                      <a:pt x="0" y="34"/>
                    </a:lnTo>
                    <a:lnTo>
                      <a:pt x="0" y="21"/>
                    </a:lnTo>
                    <a:lnTo>
                      <a:pt x="5" y="18"/>
                    </a:lnTo>
                    <a:lnTo>
                      <a:pt x="5" y="0"/>
                    </a:lnTo>
                    <a:lnTo>
                      <a:pt x="79" y="2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8" name="Freeform 522"/>
              <p:cNvSpPr>
                <a:spLocks noChangeAspect="1"/>
              </p:cNvSpPr>
              <p:nvPr/>
            </p:nvSpPr>
            <p:spPr bwMode="auto">
              <a:xfrm>
                <a:off x="519" y="3309"/>
                <a:ext cx="164" cy="138"/>
              </a:xfrm>
              <a:custGeom>
                <a:avLst/>
                <a:gdLst>
                  <a:gd name="T0" fmla="*/ 37 w 164"/>
                  <a:gd name="T1" fmla="*/ 109 h 138"/>
                  <a:gd name="T2" fmla="*/ 30 w 164"/>
                  <a:gd name="T3" fmla="*/ 107 h 138"/>
                  <a:gd name="T4" fmla="*/ 19 w 164"/>
                  <a:gd name="T5" fmla="*/ 101 h 138"/>
                  <a:gd name="T6" fmla="*/ 13 w 164"/>
                  <a:gd name="T7" fmla="*/ 98 h 138"/>
                  <a:gd name="T8" fmla="*/ 11 w 164"/>
                  <a:gd name="T9" fmla="*/ 97 h 138"/>
                  <a:gd name="T10" fmla="*/ 10 w 164"/>
                  <a:gd name="T11" fmla="*/ 95 h 138"/>
                  <a:gd name="T12" fmla="*/ 6 w 164"/>
                  <a:gd name="T13" fmla="*/ 91 h 138"/>
                  <a:gd name="T14" fmla="*/ 6 w 164"/>
                  <a:gd name="T15" fmla="*/ 89 h 138"/>
                  <a:gd name="T16" fmla="*/ 3 w 164"/>
                  <a:gd name="T17" fmla="*/ 79 h 138"/>
                  <a:gd name="T18" fmla="*/ 0 w 164"/>
                  <a:gd name="T19" fmla="*/ 71 h 138"/>
                  <a:gd name="T20" fmla="*/ 0 w 164"/>
                  <a:gd name="T21" fmla="*/ 71 h 138"/>
                  <a:gd name="T22" fmla="*/ 0 w 164"/>
                  <a:gd name="T23" fmla="*/ 69 h 138"/>
                  <a:gd name="T24" fmla="*/ 0 w 164"/>
                  <a:gd name="T25" fmla="*/ 63 h 138"/>
                  <a:gd name="T26" fmla="*/ 2 w 164"/>
                  <a:gd name="T27" fmla="*/ 58 h 138"/>
                  <a:gd name="T28" fmla="*/ 1 w 164"/>
                  <a:gd name="T29" fmla="*/ 59 h 138"/>
                  <a:gd name="T30" fmla="*/ 0 w 164"/>
                  <a:gd name="T31" fmla="*/ 57 h 138"/>
                  <a:gd name="T32" fmla="*/ 3 w 164"/>
                  <a:gd name="T33" fmla="*/ 47 h 138"/>
                  <a:gd name="T34" fmla="*/ 7 w 164"/>
                  <a:gd name="T35" fmla="*/ 32 h 138"/>
                  <a:gd name="T36" fmla="*/ 11 w 164"/>
                  <a:gd name="T37" fmla="*/ 25 h 138"/>
                  <a:gd name="T38" fmla="*/ 15 w 164"/>
                  <a:gd name="T39" fmla="*/ 19 h 138"/>
                  <a:gd name="T40" fmla="*/ 20 w 164"/>
                  <a:gd name="T41" fmla="*/ 12 h 138"/>
                  <a:gd name="T42" fmla="*/ 20 w 164"/>
                  <a:gd name="T43" fmla="*/ 11 h 138"/>
                  <a:gd name="T44" fmla="*/ 30 w 164"/>
                  <a:gd name="T45" fmla="*/ 4 h 138"/>
                  <a:gd name="T46" fmla="*/ 36 w 164"/>
                  <a:gd name="T47" fmla="*/ 4 h 138"/>
                  <a:gd name="T48" fmla="*/ 37 w 164"/>
                  <a:gd name="T49" fmla="*/ 3 h 138"/>
                  <a:gd name="T50" fmla="*/ 43 w 164"/>
                  <a:gd name="T51" fmla="*/ 3 h 138"/>
                  <a:gd name="T52" fmla="*/ 47 w 164"/>
                  <a:gd name="T53" fmla="*/ 4 h 138"/>
                  <a:gd name="T54" fmla="*/ 62 w 164"/>
                  <a:gd name="T55" fmla="*/ 9 h 138"/>
                  <a:gd name="T56" fmla="*/ 83 w 164"/>
                  <a:gd name="T57" fmla="*/ 1 h 138"/>
                  <a:gd name="T58" fmla="*/ 95 w 164"/>
                  <a:gd name="T59" fmla="*/ 0 h 138"/>
                  <a:gd name="T60" fmla="*/ 100 w 164"/>
                  <a:gd name="T61" fmla="*/ 0 h 138"/>
                  <a:gd name="T62" fmla="*/ 109 w 164"/>
                  <a:gd name="T63" fmla="*/ 3 h 138"/>
                  <a:gd name="T64" fmla="*/ 111 w 164"/>
                  <a:gd name="T65" fmla="*/ 6 h 138"/>
                  <a:gd name="T66" fmla="*/ 114 w 164"/>
                  <a:gd name="T67" fmla="*/ 8 h 138"/>
                  <a:gd name="T68" fmla="*/ 116 w 164"/>
                  <a:gd name="T69" fmla="*/ 16 h 138"/>
                  <a:gd name="T70" fmla="*/ 117 w 164"/>
                  <a:gd name="T71" fmla="*/ 26 h 138"/>
                  <a:gd name="T72" fmla="*/ 126 w 164"/>
                  <a:gd name="T73" fmla="*/ 29 h 138"/>
                  <a:gd name="T74" fmla="*/ 128 w 164"/>
                  <a:gd name="T75" fmla="*/ 32 h 138"/>
                  <a:gd name="T76" fmla="*/ 129 w 164"/>
                  <a:gd name="T77" fmla="*/ 33 h 138"/>
                  <a:gd name="T78" fmla="*/ 139 w 164"/>
                  <a:gd name="T79" fmla="*/ 40 h 138"/>
                  <a:gd name="T80" fmla="*/ 142 w 164"/>
                  <a:gd name="T81" fmla="*/ 41 h 138"/>
                  <a:gd name="T82" fmla="*/ 149 w 164"/>
                  <a:gd name="T83" fmla="*/ 45 h 138"/>
                  <a:gd name="T84" fmla="*/ 154 w 164"/>
                  <a:gd name="T85" fmla="*/ 48 h 138"/>
                  <a:gd name="T86" fmla="*/ 157 w 164"/>
                  <a:gd name="T87" fmla="*/ 52 h 138"/>
                  <a:gd name="T88" fmla="*/ 162 w 164"/>
                  <a:gd name="T89" fmla="*/ 64 h 138"/>
                  <a:gd name="T90" fmla="*/ 163 w 164"/>
                  <a:gd name="T91" fmla="*/ 72 h 138"/>
                  <a:gd name="T92" fmla="*/ 163 w 164"/>
                  <a:gd name="T93" fmla="*/ 80 h 138"/>
                  <a:gd name="T94" fmla="*/ 162 w 164"/>
                  <a:gd name="T95" fmla="*/ 89 h 138"/>
                  <a:gd name="T96" fmla="*/ 160 w 164"/>
                  <a:gd name="T97" fmla="*/ 98 h 138"/>
                  <a:gd name="T98" fmla="*/ 157 w 164"/>
                  <a:gd name="T99" fmla="*/ 107 h 138"/>
                  <a:gd name="T100" fmla="*/ 154 w 164"/>
                  <a:gd name="T101" fmla="*/ 115 h 138"/>
                  <a:gd name="T102" fmla="*/ 149 w 164"/>
                  <a:gd name="T103" fmla="*/ 121 h 138"/>
                  <a:gd name="T104" fmla="*/ 145 w 164"/>
                  <a:gd name="T105" fmla="*/ 128 h 138"/>
                  <a:gd name="T106" fmla="*/ 140 w 164"/>
                  <a:gd name="T107" fmla="*/ 132 h 138"/>
                  <a:gd name="T108" fmla="*/ 134 w 164"/>
                  <a:gd name="T109" fmla="*/ 135 h 138"/>
                  <a:gd name="T110" fmla="*/ 130 w 164"/>
                  <a:gd name="T111" fmla="*/ 137 h 138"/>
                  <a:gd name="T112" fmla="*/ 125 w 164"/>
                  <a:gd name="T113" fmla="*/ 136 h 138"/>
                  <a:gd name="T114" fmla="*/ 123 w 164"/>
                  <a:gd name="T115" fmla="*/ 135 h 138"/>
                  <a:gd name="T116" fmla="*/ 118 w 164"/>
                  <a:gd name="T117" fmla="*/ 133 h 138"/>
                  <a:gd name="T118" fmla="*/ 114 w 164"/>
                  <a:gd name="T119" fmla="*/ 133 h 138"/>
                  <a:gd name="T120" fmla="*/ 112 w 164"/>
                  <a:gd name="T121" fmla="*/ 134 h 138"/>
                  <a:gd name="T122" fmla="*/ 85 w 164"/>
                  <a:gd name="T123" fmla="*/ 127 h 138"/>
                  <a:gd name="T124" fmla="*/ 37 w 164"/>
                  <a:gd name="T125" fmla="*/ 109 h 13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64"/>
                  <a:gd name="T190" fmla="*/ 0 h 138"/>
                  <a:gd name="T191" fmla="*/ 164 w 164"/>
                  <a:gd name="T192" fmla="*/ 138 h 13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64" h="138">
                    <a:moveTo>
                      <a:pt x="37" y="109"/>
                    </a:moveTo>
                    <a:lnTo>
                      <a:pt x="30" y="107"/>
                    </a:lnTo>
                    <a:lnTo>
                      <a:pt x="19" y="101"/>
                    </a:lnTo>
                    <a:lnTo>
                      <a:pt x="13" y="98"/>
                    </a:lnTo>
                    <a:lnTo>
                      <a:pt x="11" y="97"/>
                    </a:lnTo>
                    <a:lnTo>
                      <a:pt x="10" y="95"/>
                    </a:lnTo>
                    <a:lnTo>
                      <a:pt x="6" y="91"/>
                    </a:lnTo>
                    <a:lnTo>
                      <a:pt x="6" y="89"/>
                    </a:lnTo>
                    <a:lnTo>
                      <a:pt x="3" y="79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2" y="58"/>
                    </a:lnTo>
                    <a:lnTo>
                      <a:pt x="1" y="59"/>
                    </a:lnTo>
                    <a:lnTo>
                      <a:pt x="0" y="57"/>
                    </a:lnTo>
                    <a:lnTo>
                      <a:pt x="3" y="47"/>
                    </a:lnTo>
                    <a:lnTo>
                      <a:pt x="7" y="32"/>
                    </a:lnTo>
                    <a:lnTo>
                      <a:pt x="11" y="25"/>
                    </a:lnTo>
                    <a:lnTo>
                      <a:pt x="15" y="19"/>
                    </a:lnTo>
                    <a:lnTo>
                      <a:pt x="20" y="12"/>
                    </a:lnTo>
                    <a:lnTo>
                      <a:pt x="20" y="11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37" y="3"/>
                    </a:lnTo>
                    <a:lnTo>
                      <a:pt x="43" y="3"/>
                    </a:lnTo>
                    <a:lnTo>
                      <a:pt x="47" y="4"/>
                    </a:lnTo>
                    <a:lnTo>
                      <a:pt x="62" y="9"/>
                    </a:lnTo>
                    <a:lnTo>
                      <a:pt x="83" y="1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9" y="3"/>
                    </a:lnTo>
                    <a:lnTo>
                      <a:pt x="111" y="6"/>
                    </a:lnTo>
                    <a:lnTo>
                      <a:pt x="114" y="8"/>
                    </a:lnTo>
                    <a:lnTo>
                      <a:pt x="116" y="16"/>
                    </a:lnTo>
                    <a:lnTo>
                      <a:pt x="117" y="26"/>
                    </a:lnTo>
                    <a:lnTo>
                      <a:pt x="126" y="29"/>
                    </a:lnTo>
                    <a:lnTo>
                      <a:pt x="128" y="32"/>
                    </a:lnTo>
                    <a:lnTo>
                      <a:pt x="129" y="33"/>
                    </a:lnTo>
                    <a:lnTo>
                      <a:pt x="139" y="40"/>
                    </a:lnTo>
                    <a:lnTo>
                      <a:pt x="142" y="41"/>
                    </a:lnTo>
                    <a:lnTo>
                      <a:pt x="149" y="45"/>
                    </a:lnTo>
                    <a:lnTo>
                      <a:pt x="154" y="48"/>
                    </a:lnTo>
                    <a:lnTo>
                      <a:pt x="157" y="52"/>
                    </a:lnTo>
                    <a:lnTo>
                      <a:pt x="162" y="64"/>
                    </a:lnTo>
                    <a:lnTo>
                      <a:pt x="163" y="72"/>
                    </a:lnTo>
                    <a:lnTo>
                      <a:pt x="163" y="80"/>
                    </a:lnTo>
                    <a:lnTo>
                      <a:pt x="162" y="89"/>
                    </a:lnTo>
                    <a:lnTo>
                      <a:pt x="160" y="98"/>
                    </a:lnTo>
                    <a:lnTo>
                      <a:pt x="157" y="107"/>
                    </a:lnTo>
                    <a:lnTo>
                      <a:pt x="154" y="115"/>
                    </a:lnTo>
                    <a:lnTo>
                      <a:pt x="149" y="121"/>
                    </a:lnTo>
                    <a:lnTo>
                      <a:pt x="145" y="128"/>
                    </a:lnTo>
                    <a:lnTo>
                      <a:pt x="140" y="132"/>
                    </a:lnTo>
                    <a:lnTo>
                      <a:pt x="134" y="135"/>
                    </a:lnTo>
                    <a:lnTo>
                      <a:pt x="130" y="137"/>
                    </a:lnTo>
                    <a:lnTo>
                      <a:pt x="125" y="136"/>
                    </a:lnTo>
                    <a:lnTo>
                      <a:pt x="123" y="135"/>
                    </a:lnTo>
                    <a:lnTo>
                      <a:pt x="118" y="133"/>
                    </a:lnTo>
                    <a:lnTo>
                      <a:pt x="114" y="133"/>
                    </a:lnTo>
                    <a:lnTo>
                      <a:pt x="112" y="134"/>
                    </a:lnTo>
                    <a:lnTo>
                      <a:pt x="85" y="127"/>
                    </a:lnTo>
                    <a:lnTo>
                      <a:pt x="37" y="10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9" name="Freeform 523"/>
              <p:cNvSpPr>
                <a:spLocks noChangeAspect="1"/>
              </p:cNvSpPr>
              <p:nvPr/>
            </p:nvSpPr>
            <p:spPr bwMode="auto">
              <a:xfrm>
                <a:off x="542" y="3485"/>
                <a:ext cx="104" cy="51"/>
              </a:xfrm>
              <a:custGeom>
                <a:avLst/>
                <a:gdLst>
                  <a:gd name="T0" fmla="*/ 103 w 104"/>
                  <a:gd name="T1" fmla="*/ 5 h 51"/>
                  <a:gd name="T2" fmla="*/ 101 w 104"/>
                  <a:gd name="T3" fmla="*/ 28 h 51"/>
                  <a:gd name="T4" fmla="*/ 67 w 104"/>
                  <a:gd name="T5" fmla="*/ 48 h 51"/>
                  <a:gd name="T6" fmla="*/ 67 w 104"/>
                  <a:gd name="T7" fmla="*/ 49 h 51"/>
                  <a:gd name="T8" fmla="*/ 61 w 104"/>
                  <a:gd name="T9" fmla="*/ 50 h 51"/>
                  <a:gd name="T10" fmla="*/ 54 w 104"/>
                  <a:gd name="T11" fmla="*/ 48 h 51"/>
                  <a:gd name="T12" fmla="*/ 52 w 104"/>
                  <a:gd name="T13" fmla="*/ 47 h 51"/>
                  <a:gd name="T14" fmla="*/ 4 w 104"/>
                  <a:gd name="T15" fmla="*/ 28 h 51"/>
                  <a:gd name="T16" fmla="*/ 0 w 104"/>
                  <a:gd name="T17" fmla="*/ 25 h 51"/>
                  <a:gd name="T18" fmla="*/ 0 w 104"/>
                  <a:gd name="T19" fmla="*/ 5 h 51"/>
                  <a:gd name="T20" fmla="*/ 20 w 104"/>
                  <a:gd name="T21" fmla="*/ 12 h 51"/>
                  <a:gd name="T22" fmla="*/ 21 w 104"/>
                  <a:gd name="T23" fmla="*/ 9 h 51"/>
                  <a:gd name="T24" fmla="*/ 23 w 104"/>
                  <a:gd name="T25" fmla="*/ 5 h 51"/>
                  <a:gd name="T26" fmla="*/ 27 w 104"/>
                  <a:gd name="T27" fmla="*/ 5 h 51"/>
                  <a:gd name="T28" fmla="*/ 31 w 104"/>
                  <a:gd name="T29" fmla="*/ 5 h 51"/>
                  <a:gd name="T30" fmla="*/ 34 w 104"/>
                  <a:gd name="T31" fmla="*/ 8 h 51"/>
                  <a:gd name="T32" fmla="*/ 37 w 104"/>
                  <a:gd name="T33" fmla="*/ 14 h 51"/>
                  <a:gd name="T34" fmla="*/ 38 w 104"/>
                  <a:gd name="T35" fmla="*/ 18 h 51"/>
                  <a:gd name="T36" fmla="*/ 37 w 104"/>
                  <a:gd name="T37" fmla="*/ 19 h 51"/>
                  <a:gd name="T38" fmla="*/ 51 w 104"/>
                  <a:gd name="T39" fmla="*/ 25 h 51"/>
                  <a:gd name="T40" fmla="*/ 63 w 104"/>
                  <a:gd name="T41" fmla="*/ 27 h 51"/>
                  <a:gd name="T42" fmla="*/ 67 w 104"/>
                  <a:gd name="T43" fmla="*/ 26 h 51"/>
                  <a:gd name="T44" fmla="*/ 72 w 104"/>
                  <a:gd name="T45" fmla="*/ 24 h 51"/>
                  <a:gd name="T46" fmla="*/ 79 w 104"/>
                  <a:gd name="T47" fmla="*/ 19 h 51"/>
                  <a:gd name="T48" fmla="*/ 73 w 104"/>
                  <a:gd name="T49" fmla="*/ 5 h 51"/>
                  <a:gd name="T50" fmla="*/ 85 w 104"/>
                  <a:gd name="T51" fmla="*/ 0 h 51"/>
                  <a:gd name="T52" fmla="*/ 86 w 104"/>
                  <a:gd name="T53" fmla="*/ 1 h 51"/>
                  <a:gd name="T54" fmla="*/ 88 w 104"/>
                  <a:gd name="T55" fmla="*/ 5 h 51"/>
                  <a:gd name="T56" fmla="*/ 91 w 104"/>
                  <a:gd name="T57" fmla="*/ 11 h 51"/>
                  <a:gd name="T58" fmla="*/ 96 w 104"/>
                  <a:gd name="T59" fmla="*/ 8 h 51"/>
                  <a:gd name="T60" fmla="*/ 102 w 104"/>
                  <a:gd name="T61" fmla="*/ 5 h 51"/>
                  <a:gd name="T62" fmla="*/ 103 w 104"/>
                  <a:gd name="T63" fmla="*/ 5 h 5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04"/>
                  <a:gd name="T97" fmla="*/ 0 h 51"/>
                  <a:gd name="T98" fmla="*/ 104 w 104"/>
                  <a:gd name="T99" fmla="*/ 51 h 5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04" h="51">
                    <a:moveTo>
                      <a:pt x="103" y="5"/>
                    </a:moveTo>
                    <a:lnTo>
                      <a:pt x="101" y="28"/>
                    </a:lnTo>
                    <a:lnTo>
                      <a:pt x="67" y="48"/>
                    </a:lnTo>
                    <a:lnTo>
                      <a:pt x="67" y="49"/>
                    </a:lnTo>
                    <a:lnTo>
                      <a:pt x="61" y="50"/>
                    </a:lnTo>
                    <a:lnTo>
                      <a:pt x="54" y="48"/>
                    </a:lnTo>
                    <a:lnTo>
                      <a:pt x="52" y="47"/>
                    </a:lnTo>
                    <a:lnTo>
                      <a:pt x="4" y="28"/>
                    </a:lnTo>
                    <a:lnTo>
                      <a:pt x="0" y="25"/>
                    </a:lnTo>
                    <a:lnTo>
                      <a:pt x="0" y="5"/>
                    </a:lnTo>
                    <a:lnTo>
                      <a:pt x="20" y="12"/>
                    </a:lnTo>
                    <a:lnTo>
                      <a:pt x="21" y="9"/>
                    </a:lnTo>
                    <a:lnTo>
                      <a:pt x="23" y="5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4" y="8"/>
                    </a:lnTo>
                    <a:lnTo>
                      <a:pt x="37" y="14"/>
                    </a:lnTo>
                    <a:lnTo>
                      <a:pt x="38" y="18"/>
                    </a:lnTo>
                    <a:lnTo>
                      <a:pt x="37" y="19"/>
                    </a:lnTo>
                    <a:lnTo>
                      <a:pt x="51" y="25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72" y="24"/>
                    </a:lnTo>
                    <a:lnTo>
                      <a:pt x="79" y="19"/>
                    </a:lnTo>
                    <a:lnTo>
                      <a:pt x="73" y="5"/>
                    </a:lnTo>
                    <a:lnTo>
                      <a:pt x="85" y="0"/>
                    </a:lnTo>
                    <a:lnTo>
                      <a:pt x="86" y="1"/>
                    </a:lnTo>
                    <a:lnTo>
                      <a:pt x="88" y="5"/>
                    </a:lnTo>
                    <a:lnTo>
                      <a:pt x="91" y="11"/>
                    </a:lnTo>
                    <a:lnTo>
                      <a:pt x="96" y="8"/>
                    </a:lnTo>
                    <a:lnTo>
                      <a:pt x="102" y="5"/>
                    </a:lnTo>
                    <a:lnTo>
                      <a:pt x="103" y="5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0" name="Freeform 524"/>
              <p:cNvSpPr>
                <a:spLocks noChangeAspect="1"/>
              </p:cNvSpPr>
              <p:nvPr/>
            </p:nvSpPr>
            <p:spPr bwMode="auto">
              <a:xfrm>
                <a:off x="548" y="3336"/>
                <a:ext cx="28" cy="40"/>
              </a:xfrm>
              <a:custGeom>
                <a:avLst/>
                <a:gdLst>
                  <a:gd name="T0" fmla="*/ 1 w 28"/>
                  <a:gd name="T1" fmla="*/ 23 h 40"/>
                  <a:gd name="T2" fmla="*/ 0 w 28"/>
                  <a:gd name="T3" fmla="*/ 15 h 40"/>
                  <a:gd name="T4" fmla="*/ 0 w 28"/>
                  <a:gd name="T5" fmla="*/ 9 h 40"/>
                  <a:gd name="T6" fmla="*/ 3 w 28"/>
                  <a:gd name="T7" fmla="*/ 3 h 40"/>
                  <a:gd name="T8" fmla="*/ 7 w 28"/>
                  <a:gd name="T9" fmla="*/ 0 h 40"/>
                  <a:gd name="T10" fmla="*/ 12 w 28"/>
                  <a:gd name="T11" fmla="*/ 0 h 40"/>
                  <a:gd name="T12" fmla="*/ 17 w 28"/>
                  <a:gd name="T13" fmla="*/ 3 h 40"/>
                  <a:gd name="T14" fmla="*/ 21 w 28"/>
                  <a:gd name="T15" fmla="*/ 8 h 40"/>
                  <a:gd name="T16" fmla="*/ 24 w 28"/>
                  <a:gd name="T17" fmla="*/ 15 h 40"/>
                  <a:gd name="T18" fmla="*/ 27 w 28"/>
                  <a:gd name="T19" fmla="*/ 22 h 40"/>
                  <a:gd name="T20" fmla="*/ 26 w 28"/>
                  <a:gd name="T21" fmla="*/ 29 h 40"/>
                  <a:gd name="T22" fmla="*/ 23 w 28"/>
                  <a:gd name="T23" fmla="*/ 35 h 40"/>
                  <a:gd name="T24" fmla="*/ 19 w 28"/>
                  <a:gd name="T25" fmla="*/ 38 h 40"/>
                  <a:gd name="T26" fmla="*/ 14 w 28"/>
                  <a:gd name="T27" fmla="*/ 39 h 40"/>
                  <a:gd name="T28" fmla="*/ 9 w 28"/>
                  <a:gd name="T29" fmla="*/ 35 h 40"/>
                  <a:gd name="T30" fmla="*/ 4 w 28"/>
                  <a:gd name="T31" fmla="*/ 30 h 40"/>
                  <a:gd name="T32" fmla="*/ 1 w 28"/>
                  <a:gd name="T33" fmla="*/ 23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"/>
                  <a:gd name="T52" fmla="*/ 0 h 40"/>
                  <a:gd name="T53" fmla="*/ 28 w 28"/>
                  <a:gd name="T54" fmla="*/ 40 h 4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" h="40">
                    <a:moveTo>
                      <a:pt x="1" y="23"/>
                    </a:moveTo>
                    <a:lnTo>
                      <a:pt x="0" y="15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3"/>
                    </a:lnTo>
                    <a:lnTo>
                      <a:pt x="21" y="8"/>
                    </a:lnTo>
                    <a:lnTo>
                      <a:pt x="24" y="15"/>
                    </a:lnTo>
                    <a:lnTo>
                      <a:pt x="27" y="22"/>
                    </a:lnTo>
                    <a:lnTo>
                      <a:pt x="26" y="29"/>
                    </a:lnTo>
                    <a:lnTo>
                      <a:pt x="23" y="35"/>
                    </a:lnTo>
                    <a:lnTo>
                      <a:pt x="19" y="38"/>
                    </a:lnTo>
                    <a:lnTo>
                      <a:pt x="14" y="39"/>
                    </a:lnTo>
                    <a:lnTo>
                      <a:pt x="9" y="35"/>
                    </a:lnTo>
                    <a:lnTo>
                      <a:pt x="4" y="30"/>
                    </a:lnTo>
                    <a:lnTo>
                      <a:pt x="1" y="23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1" name="Freeform 525"/>
              <p:cNvSpPr>
                <a:spLocks noChangeAspect="1"/>
              </p:cNvSpPr>
              <p:nvPr/>
            </p:nvSpPr>
            <p:spPr bwMode="auto">
              <a:xfrm>
                <a:off x="637" y="3445"/>
                <a:ext cx="1" cy="17"/>
              </a:xfrm>
              <a:custGeom>
                <a:avLst/>
                <a:gdLst>
                  <a:gd name="T0" fmla="*/ 0 w 1"/>
                  <a:gd name="T1" fmla="*/ 6 h 17"/>
                  <a:gd name="T2" fmla="*/ 0 w 1"/>
                  <a:gd name="T3" fmla="*/ 0 h 17"/>
                  <a:gd name="T4" fmla="*/ 0 w 1"/>
                  <a:gd name="T5" fmla="*/ 9 h 17"/>
                  <a:gd name="T6" fmla="*/ 0 w 1"/>
                  <a:gd name="T7" fmla="*/ 16 h 17"/>
                  <a:gd name="T8" fmla="*/ 0 w 1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6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2" name="Freeform 526"/>
              <p:cNvSpPr>
                <a:spLocks noChangeAspect="1"/>
              </p:cNvSpPr>
              <p:nvPr/>
            </p:nvSpPr>
            <p:spPr bwMode="auto">
              <a:xfrm>
                <a:off x="633" y="3445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2 w 17"/>
                  <a:gd name="T3" fmla="*/ 0 h 17"/>
                  <a:gd name="T4" fmla="*/ 0 w 17"/>
                  <a:gd name="T5" fmla="*/ 6 h 17"/>
                  <a:gd name="T6" fmla="*/ 4 w 17"/>
                  <a:gd name="T7" fmla="*/ 16 h 17"/>
                  <a:gd name="T8" fmla="*/ 12 w 17"/>
                  <a:gd name="T9" fmla="*/ 6 h 17"/>
                  <a:gd name="T10" fmla="*/ 16 w 17"/>
                  <a:gd name="T11" fmla="*/ 0 h 17"/>
                  <a:gd name="T12" fmla="*/ 12 w 17"/>
                  <a:gd name="T13" fmla="*/ 6 h 17"/>
                  <a:gd name="T14" fmla="*/ 16 w 17"/>
                  <a:gd name="T15" fmla="*/ 6 h 17"/>
                  <a:gd name="T16" fmla="*/ 16 w 17"/>
                  <a:gd name="T17" fmla="*/ 0 h 17"/>
                  <a:gd name="T18" fmla="*/ 8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12" y="6"/>
                    </a:lnTo>
                    <a:lnTo>
                      <a:pt x="16" y="0"/>
                    </a:lnTo>
                    <a:lnTo>
                      <a:pt x="12" y="6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3" name="Freeform 527"/>
              <p:cNvSpPr>
                <a:spLocks noChangeAspect="1"/>
              </p:cNvSpPr>
              <p:nvPr/>
            </p:nvSpPr>
            <p:spPr bwMode="auto">
              <a:xfrm>
                <a:off x="631" y="3448"/>
                <a:ext cx="17" cy="26"/>
              </a:xfrm>
              <a:custGeom>
                <a:avLst/>
                <a:gdLst>
                  <a:gd name="T0" fmla="*/ 6 w 17"/>
                  <a:gd name="T1" fmla="*/ 25 h 26"/>
                  <a:gd name="T2" fmla="*/ 6 w 17"/>
                  <a:gd name="T3" fmla="*/ 24 h 26"/>
                  <a:gd name="T4" fmla="*/ 0 w 17"/>
                  <a:gd name="T5" fmla="*/ 0 h 26"/>
                  <a:gd name="T6" fmla="*/ 9 w 17"/>
                  <a:gd name="T7" fmla="*/ 0 h 26"/>
                  <a:gd name="T8" fmla="*/ 16 w 17"/>
                  <a:gd name="T9" fmla="*/ 24 h 26"/>
                  <a:gd name="T10" fmla="*/ 6 w 17"/>
                  <a:gd name="T11" fmla="*/ 25 h 26"/>
                  <a:gd name="T12" fmla="*/ 6 w 17"/>
                  <a:gd name="T13" fmla="*/ 24 h 26"/>
                  <a:gd name="T14" fmla="*/ 6 w 17"/>
                  <a:gd name="T15" fmla="*/ 25 h 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6"/>
                  <a:gd name="T26" fmla="*/ 17 w 17"/>
                  <a:gd name="T27" fmla="*/ 26 h 2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6">
                    <a:moveTo>
                      <a:pt x="6" y="25"/>
                    </a:moveTo>
                    <a:lnTo>
                      <a:pt x="6" y="2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6" y="24"/>
                    </a:lnTo>
                    <a:lnTo>
                      <a:pt x="6" y="25"/>
                    </a:lnTo>
                    <a:lnTo>
                      <a:pt x="6" y="24"/>
                    </a:lnTo>
                    <a:lnTo>
                      <a:pt x="6" y="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4" name="Freeform 528"/>
              <p:cNvSpPr>
                <a:spLocks noChangeAspect="1"/>
              </p:cNvSpPr>
              <p:nvPr/>
            </p:nvSpPr>
            <p:spPr bwMode="auto">
              <a:xfrm>
                <a:off x="630" y="3478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8 w 17"/>
                  <a:gd name="T5" fmla="*/ 0 h 1"/>
                  <a:gd name="T6" fmla="*/ 16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5" name="Freeform 529"/>
              <p:cNvSpPr>
                <a:spLocks noChangeAspect="1"/>
              </p:cNvSpPr>
              <p:nvPr/>
            </p:nvSpPr>
            <p:spPr bwMode="auto">
              <a:xfrm>
                <a:off x="626" y="348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0 h 17"/>
                  <a:gd name="T6" fmla="*/ 0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6" name="Freeform 530"/>
              <p:cNvSpPr>
                <a:spLocks noChangeAspect="1"/>
              </p:cNvSpPr>
              <p:nvPr/>
            </p:nvSpPr>
            <p:spPr bwMode="auto">
              <a:xfrm>
                <a:off x="611" y="348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8 h 17"/>
                  <a:gd name="T6" fmla="*/ 16 w 17"/>
                  <a:gd name="T7" fmla="*/ 0 h 17"/>
                  <a:gd name="T8" fmla="*/ 0 w 17"/>
                  <a:gd name="T9" fmla="*/ 16 h 17"/>
                  <a:gd name="T10" fmla="*/ 0 w 17"/>
                  <a:gd name="T11" fmla="*/ 16 h 17"/>
                  <a:gd name="T12" fmla="*/ 0 w 17"/>
                  <a:gd name="T13" fmla="*/ 1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7" name="Freeform 531"/>
              <p:cNvSpPr>
                <a:spLocks noChangeAspect="1"/>
              </p:cNvSpPr>
              <p:nvPr/>
            </p:nvSpPr>
            <p:spPr bwMode="auto">
              <a:xfrm>
                <a:off x="592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6 h 17"/>
                  <a:gd name="T4" fmla="*/ 16 w 17"/>
                  <a:gd name="T5" fmla="*/ 16 h 17"/>
                  <a:gd name="T6" fmla="*/ 0 w 17"/>
                  <a:gd name="T7" fmla="*/ 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6"/>
                    </a:lnTo>
                    <a:lnTo>
                      <a:pt x="16" y="16"/>
                    </a:ln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8" name="Freeform 532"/>
              <p:cNvSpPr>
                <a:spLocks noChangeAspect="1"/>
              </p:cNvSpPr>
              <p:nvPr/>
            </p:nvSpPr>
            <p:spPr bwMode="auto">
              <a:xfrm>
                <a:off x="583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9" name="Freeform 533"/>
              <p:cNvSpPr>
                <a:spLocks noChangeAspect="1"/>
              </p:cNvSpPr>
              <p:nvPr/>
            </p:nvSpPr>
            <p:spPr bwMode="auto">
              <a:xfrm>
                <a:off x="574" y="3487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0" name="Freeform 534"/>
              <p:cNvSpPr>
                <a:spLocks noChangeAspect="1"/>
              </p:cNvSpPr>
              <p:nvPr/>
            </p:nvSpPr>
            <p:spPr bwMode="auto">
              <a:xfrm>
                <a:off x="568" y="348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1" name="Freeform 535"/>
              <p:cNvSpPr>
                <a:spLocks noChangeAspect="1"/>
              </p:cNvSpPr>
              <p:nvPr/>
            </p:nvSpPr>
            <p:spPr bwMode="auto">
              <a:xfrm>
                <a:off x="564" y="348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2" name="Freeform 536"/>
              <p:cNvSpPr>
                <a:spLocks noChangeAspect="1"/>
              </p:cNvSpPr>
              <p:nvPr/>
            </p:nvSpPr>
            <p:spPr bwMode="auto">
              <a:xfrm>
                <a:off x="558" y="3478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16 w 17"/>
                  <a:gd name="T3" fmla="*/ 16 h 17"/>
                  <a:gd name="T4" fmla="*/ 16 w 17"/>
                  <a:gd name="T5" fmla="*/ 13 h 17"/>
                  <a:gd name="T6" fmla="*/ 0 w 17"/>
                  <a:gd name="T7" fmla="*/ 0 h 17"/>
                  <a:gd name="T8" fmla="*/ 0 w 17"/>
                  <a:gd name="T9" fmla="*/ 2 h 17"/>
                  <a:gd name="T10" fmla="*/ 0 w 17"/>
                  <a:gd name="T11" fmla="*/ 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2"/>
                    </a:moveTo>
                    <a:lnTo>
                      <a:pt x="16" y="16"/>
                    </a:lnTo>
                    <a:lnTo>
                      <a:pt x="16" y="13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3" name="Freeform 537"/>
              <p:cNvSpPr>
                <a:spLocks noChangeAspect="1"/>
              </p:cNvSpPr>
              <p:nvPr/>
            </p:nvSpPr>
            <p:spPr bwMode="auto">
              <a:xfrm>
                <a:off x="555" y="3474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0 h 17"/>
                  <a:gd name="T4" fmla="*/ 6 w 17"/>
                  <a:gd name="T5" fmla="*/ 0 h 17"/>
                  <a:gd name="T6" fmla="*/ 0 w 17"/>
                  <a:gd name="T7" fmla="*/ 5 h 17"/>
                  <a:gd name="T8" fmla="*/ 6 w 17"/>
                  <a:gd name="T9" fmla="*/ 16 h 17"/>
                  <a:gd name="T10" fmla="*/ 16 w 17"/>
                  <a:gd name="T11" fmla="*/ 16 h 17"/>
                  <a:gd name="T12" fmla="*/ 16 w 17"/>
                  <a:gd name="T13" fmla="*/ 10 h 17"/>
                  <a:gd name="T14" fmla="*/ 16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16"/>
                    </a:moveTo>
                    <a:lnTo>
                      <a:pt x="16" y="10"/>
                    </a:lnTo>
                    <a:lnTo>
                      <a:pt x="6" y="0"/>
                    </a:lnTo>
                    <a:lnTo>
                      <a:pt x="0" y="5"/>
                    </a:lnTo>
                    <a:lnTo>
                      <a:pt x="6" y="16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4" name="Freeform 538"/>
              <p:cNvSpPr>
                <a:spLocks noChangeAspect="1"/>
              </p:cNvSpPr>
              <p:nvPr/>
            </p:nvSpPr>
            <p:spPr bwMode="auto">
              <a:xfrm>
                <a:off x="555" y="346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2 h 17"/>
                  <a:gd name="T8" fmla="*/ 0 w 17"/>
                  <a:gd name="T9" fmla="*/ 0 h 17"/>
                  <a:gd name="T10" fmla="*/ 0 w 17"/>
                  <a:gd name="T11" fmla="*/ 2 h 17"/>
                  <a:gd name="T12" fmla="*/ 0 w 17"/>
                  <a:gd name="T13" fmla="*/ 0 h 17"/>
                  <a:gd name="T14" fmla="*/ 16 w 17"/>
                  <a:gd name="T15" fmla="*/ 2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2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5" name="Freeform 539"/>
              <p:cNvSpPr>
                <a:spLocks noChangeAspect="1"/>
              </p:cNvSpPr>
              <p:nvPr/>
            </p:nvSpPr>
            <p:spPr bwMode="auto">
              <a:xfrm>
                <a:off x="552" y="345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1 h 17"/>
                  <a:gd name="T4" fmla="*/ 13 w 17"/>
                  <a:gd name="T5" fmla="*/ 16 h 17"/>
                  <a:gd name="T6" fmla="*/ 16 w 17"/>
                  <a:gd name="T7" fmla="*/ 14 h 17"/>
                  <a:gd name="T8" fmla="*/ 2 w 17"/>
                  <a:gd name="T9" fmla="*/ 0 h 17"/>
                  <a:gd name="T10" fmla="*/ 0 w 17"/>
                  <a:gd name="T11" fmla="*/ 0 h 17"/>
                  <a:gd name="T12" fmla="*/ 0 w 17"/>
                  <a:gd name="T13" fmla="*/ 1 h 17"/>
                  <a:gd name="T14" fmla="*/ 0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0"/>
                    </a:moveTo>
                    <a:lnTo>
                      <a:pt x="0" y="1"/>
                    </a:lnTo>
                    <a:lnTo>
                      <a:pt x="13" y="16"/>
                    </a:lnTo>
                    <a:lnTo>
                      <a:pt x="16" y="1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6" name="Freeform 540"/>
              <p:cNvSpPr>
                <a:spLocks noChangeAspect="1"/>
              </p:cNvSpPr>
              <p:nvPr/>
            </p:nvSpPr>
            <p:spPr bwMode="auto">
              <a:xfrm>
                <a:off x="547" y="3445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6 w 17"/>
                  <a:gd name="T7" fmla="*/ 16 h 17"/>
                  <a:gd name="T8" fmla="*/ 0 w 17"/>
                  <a:gd name="T9" fmla="*/ 0 h 17"/>
                  <a:gd name="T10" fmla="*/ 6 w 17"/>
                  <a:gd name="T11" fmla="*/ 1 h 17"/>
                  <a:gd name="T12" fmla="*/ 6 w 17"/>
                  <a:gd name="T13" fmla="*/ 0 h 17"/>
                  <a:gd name="T14" fmla="*/ 16 w 17"/>
                  <a:gd name="T15" fmla="*/ 0 h 17"/>
                  <a:gd name="T16" fmla="*/ 6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7" name="Freeform 541"/>
              <p:cNvSpPr>
                <a:spLocks noChangeAspect="1"/>
              </p:cNvSpPr>
              <p:nvPr/>
            </p:nvSpPr>
            <p:spPr bwMode="auto">
              <a:xfrm>
                <a:off x="553" y="3442"/>
                <a:ext cx="17" cy="1"/>
              </a:xfrm>
              <a:custGeom>
                <a:avLst/>
                <a:gdLst>
                  <a:gd name="T0" fmla="*/ 12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12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2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8" name="Freeform 542"/>
              <p:cNvSpPr>
                <a:spLocks noChangeAspect="1"/>
              </p:cNvSpPr>
              <p:nvPr/>
            </p:nvSpPr>
            <p:spPr bwMode="auto">
              <a:xfrm>
                <a:off x="555" y="3422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8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8 w 17"/>
                  <a:gd name="T17" fmla="*/ 0 h 17"/>
                  <a:gd name="T18" fmla="*/ 8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9" name="Freeform 543"/>
              <p:cNvSpPr>
                <a:spLocks noChangeAspect="1"/>
              </p:cNvSpPr>
              <p:nvPr/>
            </p:nvSpPr>
            <p:spPr bwMode="auto">
              <a:xfrm>
                <a:off x="552" y="341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4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0" name="Freeform 544"/>
              <p:cNvSpPr>
                <a:spLocks noChangeAspect="1"/>
              </p:cNvSpPr>
              <p:nvPr/>
            </p:nvSpPr>
            <p:spPr bwMode="auto">
              <a:xfrm>
                <a:off x="538" y="3414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15 w 17"/>
                  <a:gd name="T3" fmla="*/ 16 h 17"/>
                  <a:gd name="T4" fmla="*/ 16 w 17"/>
                  <a:gd name="T5" fmla="*/ 16 h 17"/>
                  <a:gd name="T6" fmla="*/ 0 w 17"/>
                  <a:gd name="T7" fmla="*/ 0 h 17"/>
                  <a:gd name="T8" fmla="*/ 0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4"/>
                    </a:moveTo>
                    <a:lnTo>
                      <a:pt x="15" y="16"/>
                    </a:lnTo>
                    <a:lnTo>
                      <a:pt x="16" y="16"/>
                    </a:lnTo>
                    <a:lnTo>
                      <a:pt x="0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1" name="Freeform 545"/>
              <p:cNvSpPr>
                <a:spLocks noChangeAspect="1"/>
              </p:cNvSpPr>
              <p:nvPr/>
            </p:nvSpPr>
            <p:spPr bwMode="auto">
              <a:xfrm>
                <a:off x="534" y="3410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2" name="Freeform 546"/>
              <p:cNvSpPr>
                <a:spLocks noChangeAspect="1"/>
              </p:cNvSpPr>
              <p:nvPr/>
            </p:nvSpPr>
            <p:spPr bwMode="auto">
              <a:xfrm>
                <a:off x="529" y="3408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4 w 17"/>
                  <a:gd name="T3" fmla="*/ 0 h 17"/>
                  <a:gd name="T4" fmla="*/ 0 w 17"/>
                  <a:gd name="T5" fmla="*/ 9 h 17"/>
                  <a:gd name="T6" fmla="*/ 12 w 17"/>
                  <a:gd name="T7" fmla="*/ 16 h 17"/>
                  <a:gd name="T8" fmla="*/ 16 w 17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9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3" name="Freeform 547"/>
              <p:cNvSpPr>
                <a:spLocks noChangeAspect="1"/>
              </p:cNvSpPr>
              <p:nvPr/>
            </p:nvSpPr>
            <p:spPr bwMode="auto">
              <a:xfrm>
                <a:off x="529" y="3406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4 w 17"/>
                  <a:gd name="T3" fmla="*/ 0 h 17"/>
                  <a:gd name="T4" fmla="*/ 0 w 17"/>
                  <a:gd name="T5" fmla="*/ 6 h 17"/>
                  <a:gd name="T6" fmla="*/ 12 w 17"/>
                  <a:gd name="T7" fmla="*/ 16 h 17"/>
                  <a:gd name="T8" fmla="*/ 16 w 17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9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12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4" name="Freeform 548"/>
              <p:cNvSpPr>
                <a:spLocks noChangeAspect="1"/>
              </p:cNvSpPr>
              <p:nvPr/>
            </p:nvSpPr>
            <p:spPr bwMode="auto">
              <a:xfrm>
                <a:off x="526" y="340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5" name="Freeform 549"/>
              <p:cNvSpPr>
                <a:spLocks noChangeAspect="1"/>
              </p:cNvSpPr>
              <p:nvPr/>
            </p:nvSpPr>
            <p:spPr bwMode="auto">
              <a:xfrm>
                <a:off x="521" y="340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6" name="Freeform 550"/>
              <p:cNvSpPr>
                <a:spLocks noChangeAspect="1"/>
              </p:cNvSpPr>
              <p:nvPr/>
            </p:nvSpPr>
            <p:spPr bwMode="auto">
              <a:xfrm>
                <a:off x="521" y="3400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8 w 17"/>
                  <a:gd name="T3" fmla="*/ 0 h 17"/>
                  <a:gd name="T4" fmla="*/ 0 w 17"/>
                  <a:gd name="T5" fmla="*/ 4 h 17"/>
                  <a:gd name="T6" fmla="*/ 8 w 17"/>
                  <a:gd name="T7" fmla="*/ 16 h 17"/>
                  <a:gd name="T8" fmla="*/ 16 w 17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2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8" y="16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7" name="Freeform 551"/>
              <p:cNvSpPr>
                <a:spLocks noChangeAspect="1"/>
              </p:cNvSpPr>
              <p:nvPr/>
            </p:nvSpPr>
            <p:spPr bwMode="auto">
              <a:xfrm>
                <a:off x="522" y="339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14 h 17"/>
                  <a:gd name="T6" fmla="*/ 0 w 1"/>
                  <a:gd name="T7" fmla="*/ 0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8" name="Freeform 552"/>
              <p:cNvSpPr>
                <a:spLocks noChangeAspect="1"/>
              </p:cNvSpPr>
              <p:nvPr/>
            </p:nvSpPr>
            <p:spPr bwMode="auto">
              <a:xfrm>
                <a:off x="519" y="338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2 h 17"/>
                  <a:gd name="T4" fmla="*/ 0 w 17"/>
                  <a:gd name="T5" fmla="*/ 16 h 17"/>
                  <a:gd name="T6" fmla="*/ 8 w 17"/>
                  <a:gd name="T7" fmla="*/ 2 h 17"/>
                  <a:gd name="T8" fmla="*/ 16 w 17"/>
                  <a:gd name="T9" fmla="*/ 2 h 17"/>
                  <a:gd name="T10" fmla="*/ 16 w 17"/>
                  <a:gd name="T11" fmla="*/ 0 h 17"/>
                  <a:gd name="T12" fmla="*/ 16 w 17"/>
                  <a:gd name="T13" fmla="*/ 2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6" y="2"/>
                    </a:lnTo>
                    <a:lnTo>
                      <a:pt x="0" y="16"/>
                    </a:lnTo>
                    <a:lnTo>
                      <a:pt x="8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9" name="Freeform 553"/>
              <p:cNvSpPr>
                <a:spLocks noChangeAspect="1"/>
              </p:cNvSpPr>
              <p:nvPr/>
            </p:nvSpPr>
            <p:spPr bwMode="auto">
              <a:xfrm>
                <a:off x="517" y="3380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8 w 17"/>
                  <a:gd name="T3" fmla="*/ 16 h 17"/>
                  <a:gd name="T4" fmla="*/ 16 w 17"/>
                  <a:gd name="T5" fmla="*/ 16 h 17"/>
                  <a:gd name="T6" fmla="*/ 16 w 17"/>
                  <a:gd name="T7" fmla="*/ 0 h 17"/>
                  <a:gd name="T8" fmla="*/ 8 w 17"/>
                  <a:gd name="T9" fmla="*/ 0 h 17"/>
                  <a:gd name="T10" fmla="*/ 0 w 17"/>
                  <a:gd name="T11" fmla="*/ 6 h 17"/>
                  <a:gd name="T12" fmla="*/ 8 w 17"/>
                  <a:gd name="T13" fmla="*/ 0 h 17"/>
                  <a:gd name="T14" fmla="*/ 0 w 17"/>
                  <a:gd name="T15" fmla="*/ 0 h 17"/>
                  <a:gd name="T16" fmla="*/ 0 w 17"/>
                  <a:gd name="T17" fmla="*/ 6 h 17"/>
                  <a:gd name="T18" fmla="*/ 16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6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6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0" name="Freeform 554"/>
              <p:cNvSpPr>
                <a:spLocks noChangeAspect="1"/>
              </p:cNvSpPr>
              <p:nvPr/>
            </p:nvSpPr>
            <p:spPr bwMode="auto">
              <a:xfrm>
                <a:off x="517" y="337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1" name="Freeform 555"/>
              <p:cNvSpPr>
                <a:spLocks noChangeAspect="1"/>
              </p:cNvSpPr>
              <p:nvPr/>
            </p:nvSpPr>
            <p:spPr bwMode="auto">
              <a:xfrm>
                <a:off x="517" y="337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2" name="Freeform 556"/>
              <p:cNvSpPr>
                <a:spLocks noChangeAspect="1"/>
              </p:cNvSpPr>
              <p:nvPr/>
            </p:nvSpPr>
            <p:spPr bwMode="auto">
              <a:xfrm>
                <a:off x="519" y="3367"/>
                <a:ext cx="17" cy="17"/>
              </a:xfrm>
              <a:custGeom>
                <a:avLst/>
                <a:gdLst>
                  <a:gd name="T0" fmla="*/ 5 w 17"/>
                  <a:gd name="T1" fmla="*/ 6 h 17"/>
                  <a:gd name="T2" fmla="*/ 5 w 17"/>
                  <a:gd name="T3" fmla="*/ 4 h 17"/>
                  <a:gd name="T4" fmla="*/ 16 w 17"/>
                  <a:gd name="T5" fmla="*/ 16 h 17"/>
                  <a:gd name="T6" fmla="*/ 5 w 17"/>
                  <a:gd name="T7" fmla="*/ 16 h 17"/>
                  <a:gd name="T8" fmla="*/ 5 w 17"/>
                  <a:gd name="T9" fmla="*/ 6 h 17"/>
                  <a:gd name="T10" fmla="*/ 5 w 17"/>
                  <a:gd name="T11" fmla="*/ 4 h 17"/>
                  <a:gd name="T12" fmla="*/ 5 w 17"/>
                  <a:gd name="T13" fmla="*/ 6 h 17"/>
                  <a:gd name="T14" fmla="*/ 0 w 17"/>
                  <a:gd name="T15" fmla="*/ 0 h 17"/>
                  <a:gd name="T16" fmla="*/ 5 w 17"/>
                  <a:gd name="T17" fmla="*/ 4 h 17"/>
                  <a:gd name="T18" fmla="*/ 5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5" y="6"/>
                    </a:moveTo>
                    <a:lnTo>
                      <a:pt x="5" y="4"/>
                    </a:lnTo>
                    <a:lnTo>
                      <a:pt x="16" y="16"/>
                    </a:lnTo>
                    <a:lnTo>
                      <a:pt x="5" y="16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0" y="0"/>
                    </a:lnTo>
                    <a:lnTo>
                      <a:pt x="5" y="4"/>
                    </a:lnTo>
                    <a:lnTo>
                      <a:pt x="5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3" name="Freeform 557"/>
              <p:cNvSpPr>
                <a:spLocks noChangeAspect="1"/>
              </p:cNvSpPr>
              <p:nvPr/>
            </p:nvSpPr>
            <p:spPr bwMode="auto">
              <a:xfrm>
                <a:off x="518" y="336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4 h 17"/>
                  <a:gd name="T4" fmla="*/ 0 w 17"/>
                  <a:gd name="T5" fmla="*/ 12 h 17"/>
                  <a:gd name="T6" fmla="*/ 6 w 17"/>
                  <a:gd name="T7" fmla="*/ 16 h 17"/>
                  <a:gd name="T8" fmla="*/ 16 w 17"/>
                  <a:gd name="T9" fmla="*/ 12 h 17"/>
                  <a:gd name="T10" fmla="*/ 0 w 17"/>
                  <a:gd name="T11" fmla="*/ 12 h 17"/>
                  <a:gd name="T12" fmla="*/ 16 w 17"/>
                  <a:gd name="T13" fmla="*/ 4 h 17"/>
                  <a:gd name="T14" fmla="*/ 6 w 17"/>
                  <a:gd name="T15" fmla="*/ 0 h 17"/>
                  <a:gd name="T16" fmla="*/ 6 w 17"/>
                  <a:gd name="T17" fmla="*/ 4 h 17"/>
                  <a:gd name="T18" fmla="*/ 16 w 17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4"/>
                    </a:moveTo>
                    <a:lnTo>
                      <a:pt x="0" y="4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12"/>
                    </a:lnTo>
                    <a:lnTo>
                      <a:pt x="0" y="12"/>
                    </a:lnTo>
                    <a:lnTo>
                      <a:pt x="16" y="4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4" name="Freeform 558"/>
              <p:cNvSpPr>
                <a:spLocks noChangeAspect="1"/>
              </p:cNvSpPr>
              <p:nvPr/>
            </p:nvSpPr>
            <p:spPr bwMode="auto">
              <a:xfrm>
                <a:off x="518" y="3366"/>
                <a:ext cx="17" cy="17"/>
              </a:xfrm>
              <a:custGeom>
                <a:avLst/>
                <a:gdLst>
                  <a:gd name="T0" fmla="*/ 16 w 17"/>
                  <a:gd name="T1" fmla="*/ 10 h 17"/>
                  <a:gd name="T2" fmla="*/ 9 w 17"/>
                  <a:gd name="T3" fmla="*/ 0 h 17"/>
                  <a:gd name="T4" fmla="*/ 0 w 17"/>
                  <a:gd name="T5" fmla="*/ 5 h 17"/>
                  <a:gd name="T6" fmla="*/ 6 w 17"/>
                  <a:gd name="T7" fmla="*/ 16 h 17"/>
                  <a:gd name="T8" fmla="*/ 6 w 17"/>
                  <a:gd name="T9" fmla="*/ 10 h 17"/>
                  <a:gd name="T10" fmla="*/ 16 w 17"/>
                  <a:gd name="T11" fmla="*/ 1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0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6" y="16"/>
                    </a:lnTo>
                    <a:lnTo>
                      <a:pt x="6" y="10"/>
                    </a:lnTo>
                    <a:lnTo>
                      <a:pt x="16" y="1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5" name="Freeform 559"/>
              <p:cNvSpPr>
                <a:spLocks noChangeAspect="1"/>
              </p:cNvSpPr>
              <p:nvPr/>
            </p:nvSpPr>
            <p:spPr bwMode="auto">
              <a:xfrm>
                <a:off x="519" y="3357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5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5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6" name="Freeform 560"/>
              <p:cNvSpPr>
                <a:spLocks noChangeAspect="1"/>
              </p:cNvSpPr>
              <p:nvPr/>
            </p:nvSpPr>
            <p:spPr bwMode="auto">
              <a:xfrm>
                <a:off x="521" y="334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7" name="Freeform 561"/>
              <p:cNvSpPr>
                <a:spLocks noChangeAspect="1"/>
              </p:cNvSpPr>
              <p:nvPr/>
            </p:nvSpPr>
            <p:spPr bwMode="auto">
              <a:xfrm>
                <a:off x="528" y="3335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2 h 17"/>
                  <a:gd name="T6" fmla="*/ 0 w 1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8" name="Freeform 562"/>
              <p:cNvSpPr>
                <a:spLocks noChangeAspect="1"/>
              </p:cNvSpPr>
              <p:nvPr/>
            </p:nvSpPr>
            <p:spPr bwMode="auto">
              <a:xfrm>
                <a:off x="530" y="3327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3 h 17"/>
                  <a:gd name="T4" fmla="*/ 0 w 17"/>
                  <a:gd name="T5" fmla="*/ 16 h 17"/>
                  <a:gd name="T6" fmla="*/ 16 w 17"/>
                  <a:gd name="T7" fmla="*/ 2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13"/>
                    </a:lnTo>
                    <a:lnTo>
                      <a:pt x="0" y="16"/>
                    </a:lnTo>
                    <a:lnTo>
                      <a:pt x="16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9" name="Freeform 563"/>
              <p:cNvSpPr>
                <a:spLocks noChangeAspect="1"/>
              </p:cNvSpPr>
              <p:nvPr/>
            </p:nvSpPr>
            <p:spPr bwMode="auto">
              <a:xfrm>
                <a:off x="536" y="3321"/>
                <a:ext cx="17" cy="17"/>
              </a:xfrm>
              <a:custGeom>
                <a:avLst/>
                <a:gdLst>
                  <a:gd name="T0" fmla="*/ 10 w 17"/>
                  <a:gd name="T1" fmla="*/ 3 h 17"/>
                  <a:gd name="T2" fmla="*/ 16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3 h 17"/>
                  <a:gd name="T10" fmla="*/ 10 w 17"/>
                  <a:gd name="T11" fmla="*/ 3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0" y="3"/>
                    </a:moveTo>
                    <a:lnTo>
                      <a:pt x="16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3"/>
                    </a:lnTo>
                    <a:lnTo>
                      <a:pt x="10" y="3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0" name="Freeform 564"/>
              <p:cNvSpPr>
                <a:spLocks noChangeAspect="1"/>
              </p:cNvSpPr>
              <p:nvPr/>
            </p:nvSpPr>
            <p:spPr bwMode="auto">
              <a:xfrm>
                <a:off x="538" y="3318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16 w 17"/>
                  <a:gd name="T3" fmla="*/ 9 h 17"/>
                  <a:gd name="T4" fmla="*/ 16 w 17"/>
                  <a:gd name="T5" fmla="*/ 0 h 17"/>
                  <a:gd name="T6" fmla="*/ 0 w 17"/>
                  <a:gd name="T7" fmla="*/ 0 h 17"/>
                  <a:gd name="T8" fmla="*/ 0 w 17"/>
                  <a:gd name="T9" fmla="*/ 9 h 17"/>
                  <a:gd name="T10" fmla="*/ 6 w 17"/>
                  <a:gd name="T11" fmla="*/ 6 h 17"/>
                  <a:gd name="T12" fmla="*/ 6 w 17"/>
                  <a:gd name="T13" fmla="*/ 16 h 17"/>
                  <a:gd name="T14" fmla="*/ 16 w 17"/>
                  <a:gd name="T15" fmla="*/ 9 h 17"/>
                  <a:gd name="T16" fmla="*/ 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6"/>
                    </a:move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6" y="6"/>
                    </a:lnTo>
                    <a:lnTo>
                      <a:pt x="6" y="16"/>
                    </a:lnTo>
                    <a:lnTo>
                      <a:pt x="16" y="9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1" name="Freeform 565"/>
              <p:cNvSpPr>
                <a:spLocks noChangeAspect="1"/>
              </p:cNvSpPr>
              <p:nvPr/>
            </p:nvSpPr>
            <p:spPr bwMode="auto">
              <a:xfrm>
                <a:off x="540" y="331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4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2 h 17"/>
                  <a:gd name="T10" fmla="*/ 16 w 17"/>
                  <a:gd name="T11" fmla="*/ 0 h 17"/>
                  <a:gd name="T12" fmla="*/ 14 w 17"/>
                  <a:gd name="T13" fmla="*/ 0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4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2" name="Freeform 566"/>
              <p:cNvSpPr>
                <a:spLocks noChangeAspect="1"/>
              </p:cNvSpPr>
              <p:nvPr/>
            </p:nvSpPr>
            <p:spPr bwMode="auto">
              <a:xfrm>
                <a:off x="550" y="3310"/>
                <a:ext cx="17" cy="17"/>
              </a:xfrm>
              <a:custGeom>
                <a:avLst/>
                <a:gdLst>
                  <a:gd name="T0" fmla="*/ 13 w 17"/>
                  <a:gd name="T1" fmla="*/ 16 h 17"/>
                  <a:gd name="T2" fmla="*/ 0 w 17"/>
                  <a:gd name="T3" fmla="*/ 8 h 17"/>
                  <a:gd name="T4" fmla="*/ 0 w 17"/>
                  <a:gd name="T5" fmla="*/ 0 h 17"/>
                  <a:gd name="T6" fmla="*/ 13 w 17"/>
                  <a:gd name="T7" fmla="*/ 8 h 17"/>
                  <a:gd name="T8" fmla="*/ 16 w 17"/>
                  <a:gd name="T9" fmla="*/ 8 h 17"/>
                  <a:gd name="T10" fmla="*/ 13 w 17"/>
                  <a:gd name="T11" fmla="*/ 8 h 17"/>
                  <a:gd name="T12" fmla="*/ 16 w 17"/>
                  <a:gd name="T13" fmla="*/ 8 h 17"/>
                  <a:gd name="T14" fmla="*/ 13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16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3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3" name="Freeform 567"/>
              <p:cNvSpPr>
                <a:spLocks noChangeAspect="1"/>
              </p:cNvSpPr>
              <p:nvPr/>
            </p:nvSpPr>
            <p:spPr bwMode="auto">
              <a:xfrm>
                <a:off x="554" y="330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4" name="Freeform 568"/>
              <p:cNvSpPr>
                <a:spLocks noChangeAspect="1"/>
              </p:cNvSpPr>
              <p:nvPr/>
            </p:nvSpPr>
            <p:spPr bwMode="auto">
              <a:xfrm>
                <a:off x="557" y="330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6 h 17"/>
                  <a:gd name="T4" fmla="*/ 0 w 17"/>
                  <a:gd name="T5" fmla="*/ 0 h 17"/>
                  <a:gd name="T6" fmla="*/ 16 w 17"/>
                  <a:gd name="T7" fmla="*/ 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16" y="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5" name="Freeform 569"/>
              <p:cNvSpPr>
                <a:spLocks noChangeAspect="1"/>
              </p:cNvSpPr>
              <p:nvPr/>
            </p:nvSpPr>
            <p:spPr bwMode="auto">
              <a:xfrm>
                <a:off x="565" y="3310"/>
                <a:ext cx="1" cy="17"/>
              </a:xfrm>
              <a:custGeom>
                <a:avLst/>
                <a:gdLst>
                  <a:gd name="T0" fmla="*/ 0 w 1"/>
                  <a:gd name="T1" fmla="*/ 4 h 17"/>
                  <a:gd name="T2" fmla="*/ 0 w 1"/>
                  <a:gd name="T3" fmla="*/ 16 h 17"/>
                  <a:gd name="T4" fmla="*/ 0 w 1"/>
                  <a:gd name="T5" fmla="*/ 12 h 17"/>
                  <a:gd name="T6" fmla="*/ 0 w 1"/>
                  <a:gd name="T7" fmla="*/ 0 h 17"/>
                  <a:gd name="T8" fmla="*/ 0 w 1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6" name="Freeform 570"/>
              <p:cNvSpPr>
                <a:spLocks noChangeAspect="1"/>
              </p:cNvSpPr>
              <p:nvPr/>
            </p:nvSpPr>
            <p:spPr bwMode="auto">
              <a:xfrm>
                <a:off x="568" y="3314"/>
                <a:ext cx="17" cy="17"/>
              </a:xfrm>
              <a:custGeom>
                <a:avLst/>
                <a:gdLst>
                  <a:gd name="T0" fmla="*/ 15 w 17"/>
                  <a:gd name="T1" fmla="*/ 8 h 17"/>
                  <a:gd name="T2" fmla="*/ 16 w 17"/>
                  <a:gd name="T3" fmla="*/ 8 h 17"/>
                  <a:gd name="T4" fmla="*/ 0 w 17"/>
                  <a:gd name="T5" fmla="*/ 0 h 17"/>
                  <a:gd name="T6" fmla="*/ 16 w 17"/>
                  <a:gd name="T7" fmla="*/ 16 h 17"/>
                  <a:gd name="T8" fmla="*/ 15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5" y="8"/>
                    </a:moveTo>
                    <a:lnTo>
                      <a:pt x="16" y="8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5" y="8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7" name="Freeform 571"/>
              <p:cNvSpPr>
                <a:spLocks noChangeAspect="1"/>
              </p:cNvSpPr>
              <p:nvPr/>
            </p:nvSpPr>
            <p:spPr bwMode="auto">
              <a:xfrm>
                <a:off x="584" y="3309"/>
                <a:ext cx="18" cy="17"/>
              </a:xfrm>
              <a:custGeom>
                <a:avLst/>
                <a:gdLst>
                  <a:gd name="T0" fmla="*/ 17 w 18"/>
                  <a:gd name="T1" fmla="*/ 0 h 17"/>
                  <a:gd name="T2" fmla="*/ 0 w 18"/>
                  <a:gd name="T3" fmla="*/ 13 h 17"/>
                  <a:gd name="T4" fmla="*/ 0 w 18"/>
                  <a:gd name="T5" fmla="*/ 16 h 17"/>
                  <a:gd name="T6" fmla="*/ 17 w 18"/>
                  <a:gd name="T7" fmla="*/ 2 h 17"/>
                  <a:gd name="T8" fmla="*/ 17 w 1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7"/>
                  <a:gd name="T17" fmla="*/ 18 w 1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7">
                    <a:moveTo>
                      <a:pt x="17" y="0"/>
                    </a:moveTo>
                    <a:lnTo>
                      <a:pt x="0" y="13"/>
                    </a:lnTo>
                    <a:lnTo>
                      <a:pt x="0" y="16"/>
                    </a:lnTo>
                    <a:lnTo>
                      <a:pt x="17" y="2"/>
                    </a:lnTo>
                    <a:lnTo>
                      <a:pt x="17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8" name="Freeform 572"/>
              <p:cNvSpPr>
                <a:spLocks noChangeAspect="1"/>
              </p:cNvSpPr>
              <p:nvPr/>
            </p:nvSpPr>
            <p:spPr bwMode="auto">
              <a:xfrm>
                <a:off x="606" y="330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5 h 17"/>
                  <a:gd name="T4" fmla="*/ 0 w 17"/>
                  <a:gd name="T5" fmla="*/ 0 h 17"/>
                  <a:gd name="T6" fmla="*/ 16 w 17"/>
                  <a:gd name="T7" fmla="*/ 5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16" y="5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9" name="Freeform 573"/>
              <p:cNvSpPr>
                <a:spLocks noChangeAspect="1"/>
              </p:cNvSpPr>
              <p:nvPr/>
            </p:nvSpPr>
            <p:spPr bwMode="auto">
              <a:xfrm>
                <a:off x="619" y="3306"/>
                <a:ext cx="1" cy="17"/>
              </a:xfrm>
              <a:custGeom>
                <a:avLst/>
                <a:gdLst>
                  <a:gd name="T0" fmla="*/ 0 w 1"/>
                  <a:gd name="T1" fmla="*/ 9 h 17"/>
                  <a:gd name="T2" fmla="*/ 0 w 1"/>
                  <a:gd name="T3" fmla="*/ 16 h 17"/>
                  <a:gd name="T4" fmla="*/ 0 w 1"/>
                  <a:gd name="T5" fmla="*/ 6 h 17"/>
                  <a:gd name="T6" fmla="*/ 0 w 1"/>
                  <a:gd name="T7" fmla="*/ 0 h 17"/>
                  <a:gd name="T8" fmla="*/ 0 w 1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9"/>
                    </a:moveTo>
                    <a:lnTo>
                      <a:pt x="0" y="1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0" name="Freeform 574"/>
              <p:cNvSpPr>
                <a:spLocks noChangeAspect="1"/>
              </p:cNvSpPr>
              <p:nvPr/>
            </p:nvSpPr>
            <p:spPr bwMode="auto">
              <a:xfrm>
                <a:off x="621" y="3309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1" name="Freeform 575"/>
              <p:cNvSpPr>
                <a:spLocks noChangeAspect="1"/>
              </p:cNvSpPr>
              <p:nvPr/>
            </p:nvSpPr>
            <p:spPr bwMode="auto">
              <a:xfrm>
                <a:off x="630" y="331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16 h 17"/>
                  <a:gd name="T4" fmla="*/ 16 w 17"/>
                  <a:gd name="T5" fmla="*/ 8 h 17"/>
                  <a:gd name="T6" fmla="*/ 0 w 17"/>
                  <a:gd name="T7" fmla="*/ 0 h 17"/>
                  <a:gd name="T8" fmla="*/ 8 w 17"/>
                  <a:gd name="T9" fmla="*/ 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16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2" name="Freeform 576"/>
              <p:cNvSpPr>
                <a:spLocks noChangeAspect="1"/>
              </p:cNvSpPr>
              <p:nvPr/>
            </p:nvSpPr>
            <p:spPr bwMode="auto">
              <a:xfrm>
                <a:off x="631" y="331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16 h 17"/>
                  <a:gd name="T4" fmla="*/ 16 w 17"/>
                  <a:gd name="T5" fmla="*/ 16 h 17"/>
                  <a:gd name="T6" fmla="*/ 4 w 17"/>
                  <a:gd name="T7" fmla="*/ 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3" name="Freeform 577"/>
              <p:cNvSpPr>
                <a:spLocks noChangeAspect="1"/>
              </p:cNvSpPr>
              <p:nvPr/>
            </p:nvSpPr>
            <p:spPr bwMode="auto">
              <a:xfrm>
                <a:off x="635" y="331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4" name="Freeform 578"/>
              <p:cNvSpPr>
                <a:spLocks noChangeAspect="1"/>
              </p:cNvSpPr>
              <p:nvPr/>
            </p:nvSpPr>
            <p:spPr bwMode="auto">
              <a:xfrm>
                <a:off x="637" y="3326"/>
                <a:ext cx="17" cy="17"/>
              </a:xfrm>
              <a:custGeom>
                <a:avLst/>
                <a:gdLst>
                  <a:gd name="T0" fmla="*/ 5 w 17"/>
                  <a:gd name="T1" fmla="*/ 14 h 17"/>
                  <a:gd name="T2" fmla="*/ 0 w 17"/>
                  <a:gd name="T3" fmla="*/ 14 h 17"/>
                  <a:gd name="T4" fmla="*/ 10 w 17"/>
                  <a:gd name="T5" fmla="*/ 0 h 17"/>
                  <a:gd name="T6" fmla="*/ 16 w 17"/>
                  <a:gd name="T7" fmla="*/ 0 h 17"/>
                  <a:gd name="T8" fmla="*/ 10 w 17"/>
                  <a:gd name="T9" fmla="*/ 14 h 17"/>
                  <a:gd name="T10" fmla="*/ 5 w 17"/>
                  <a:gd name="T11" fmla="*/ 16 h 17"/>
                  <a:gd name="T12" fmla="*/ 10 w 17"/>
                  <a:gd name="T13" fmla="*/ 14 h 17"/>
                  <a:gd name="T14" fmla="*/ 10 w 17"/>
                  <a:gd name="T15" fmla="*/ 16 h 17"/>
                  <a:gd name="T16" fmla="*/ 5 w 17"/>
                  <a:gd name="T17" fmla="*/ 16 h 17"/>
                  <a:gd name="T18" fmla="*/ 5 w 17"/>
                  <a:gd name="T19" fmla="*/ 1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5" y="14"/>
                    </a:moveTo>
                    <a:lnTo>
                      <a:pt x="0" y="14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5" y="1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5" name="Freeform 579"/>
              <p:cNvSpPr>
                <a:spLocks noChangeAspect="1"/>
              </p:cNvSpPr>
              <p:nvPr/>
            </p:nvSpPr>
            <p:spPr bwMode="auto">
              <a:xfrm>
                <a:off x="640" y="3336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6" name="Freeform 580"/>
              <p:cNvSpPr>
                <a:spLocks noChangeAspect="1"/>
              </p:cNvSpPr>
              <p:nvPr/>
            </p:nvSpPr>
            <p:spPr bwMode="auto">
              <a:xfrm>
                <a:off x="648" y="3338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w 1"/>
                  <a:gd name="T11" fmla="*/ 8 h 17"/>
                  <a:gd name="T12" fmla="*/ 0 w 1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"/>
                  <a:gd name="T22" fmla="*/ 0 h 17"/>
                  <a:gd name="T23" fmla="*/ 1 w 1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7" name="Freeform 581"/>
              <p:cNvSpPr>
                <a:spLocks noChangeAspect="1"/>
              </p:cNvSpPr>
              <p:nvPr/>
            </p:nvSpPr>
            <p:spPr bwMode="auto">
              <a:xfrm>
                <a:off x="647" y="3340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6 h 17"/>
                  <a:gd name="T4" fmla="*/ 0 w 17"/>
                  <a:gd name="T5" fmla="*/ 16 h 17"/>
                  <a:gd name="T6" fmla="*/ 16 w 17"/>
                  <a:gd name="T7" fmla="*/ 16 h 17"/>
                  <a:gd name="T8" fmla="*/ 8 w 17"/>
                  <a:gd name="T9" fmla="*/ 6 h 17"/>
                  <a:gd name="T10" fmla="*/ 8 w 17"/>
                  <a:gd name="T11" fmla="*/ 0 h 17"/>
                  <a:gd name="T12" fmla="*/ 8 w 17"/>
                  <a:gd name="T13" fmla="*/ 6 h 17"/>
                  <a:gd name="T14" fmla="*/ 8 w 17"/>
                  <a:gd name="T15" fmla="*/ 0 h 17"/>
                  <a:gd name="T16" fmla="*/ 0 w 17"/>
                  <a:gd name="T17" fmla="*/ 9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9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8" name="Freeform 582"/>
              <p:cNvSpPr>
                <a:spLocks noChangeAspect="1"/>
              </p:cNvSpPr>
              <p:nvPr/>
            </p:nvSpPr>
            <p:spPr bwMode="auto">
              <a:xfrm>
                <a:off x="652" y="3343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1 w 17"/>
                  <a:gd name="T3" fmla="*/ 0 h 17"/>
                  <a:gd name="T4" fmla="*/ 0 w 17"/>
                  <a:gd name="T5" fmla="*/ 2 h 17"/>
                  <a:gd name="T6" fmla="*/ 14 w 17"/>
                  <a:gd name="T7" fmla="*/ 16 h 17"/>
                  <a:gd name="T8" fmla="*/ 16 w 17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3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9" name="Freeform 583"/>
              <p:cNvSpPr>
                <a:spLocks noChangeAspect="1"/>
              </p:cNvSpPr>
              <p:nvPr/>
            </p:nvSpPr>
            <p:spPr bwMode="auto">
              <a:xfrm>
                <a:off x="661" y="3348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16 h 17"/>
                  <a:gd name="T4" fmla="*/ 16 w 17"/>
                  <a:gd name="T5" fmla="*/ 10 h 17"/>
                  <a:gd name="T6" fmla="*/ 0 w 17"/>
                  <a:gd name="T7" fmla="*/ 0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16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0" name="Freeform 584"/>
              <p:cNvSpPr>
                <a:spLocks noChangeAspect="1"/>
              </p:cNvSpPr>
              <p:nvPr/>
            </p:nvSpPr>
            <p:spPr bwMode="auto">
              <a:xfrm>
                <a:off x="664" y="3352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2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1" name="Freeform 585"/>
              <p:cNvSpPr>
                <a:spLocks noChangeAspect="1"/>
              </p:cNvSpPr>
              <p:nvPr/>
            </p:nvSpPr>
            <p:spPr bwMode="auto">
              <a:xfrm>
                <a:off x="677" y="3358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8 h 17"/>
                  <a:gd name="T6" fmla="*/ 0 w 1"/>
                  <a:gd name="T7" fmla="*/ 16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2" name="Freeform 586"/>
              <p:cNvSpPr>
                <a:spLocks noChangeAspect="1"/>
              </p:cNvSpPr>
              <p:nvPr/>
            </p:nvSpPr>
            <p:spPr bwMode="auto">
              <a:xfrm>
                <a:off x="682" y="3363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4 w 17"/>
                  <a:gd name="T3" fmla="*/ 0 h 17"/>
                  <a:gd name="T4" fmla="*/ 0 w 17"/>
                  <a:gd name="T5" fmla="*/ 0 h 17"/>
                  <a:gd name="T6" fmla="*/ 16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3" name="Freeform 587"/>
              <p:cNvSpPr>
                <a:spLocks noChangeAspect="1"/>
              </p:cNvSpPr>
              <p:nvPr/>
            </p:nvSpPr>
            <p:spPr bwMode="auto">
              <a:xfrm>
                <a:off x="682" y="3375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0 h 17"/>
                  <a:gd name="T4" fmla="*/ 16 w 17"/>
                  <a:gd name="T5" fmla="*/ 0 h 17"/>
                  <a:gd name="T6" fmla="*/ 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6" y="0"/>
                    </a:lnTo>
                    <a:lnTo>
                      <a:pt x="16" y="0"/>
                    </a:lnTo>
                    <a:lnTo>
                      <a:pt x="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4" name="Freeform 588"/>
              <p:cNvSpPr>
                <a:spLocks noChangeAspect="1"/>
              </p:cNvSpPr>
              <p:nvPr/>
            </p:nvSpPr>
            <p:spPr bwMode="auto">
              <a:xfrm>
                <a:off x="682" y="338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5" name="Freeform 589"/>
              <p:cNvSpPr>
                <a:spLocks noChangeAspect="1"/>
              </p:cNvSpPr>
              <p:nvPr/>
            </p:nvSpPr>
            <p:spPr bwMode="auto">
              <a:xfrm>
                <a:off x="682" y="3392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0 h 17"/>
                  <a:gd name="T4" fmla="*/ 6 w 17"/>
                  <a:gd name="T5" fmla="*/ 0 h 17"/>
                  <a:gd name="T6" fmla="*/ 16 w 17"/>
                  <a:gd name="T7" fmla="*/ 16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6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6" name="Freeform 590"/>
              <p:cNvSpPr>
                <a:spLocks noChangeAspect="1"/>
              </p:cNvSpPr>
              <p:nvPr/>
            </p:nvSpPr>
            <p:spPr bwMode="auto">
              <a:xfrm>
                <a:off x="682" y="3401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0 h 17"/>
                  <a:gd name="T4" fmla="*/ 16 w 17"/>
                  <a:gd name="T5" fmla="*/ 16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7" name="Freeform 591"/>
              <p:cNvSpPr>
                <a:spLocks noChangeAspect="1"/>
              </p:cNvSpPr>
              <p:nvPr/>
            </p:nvSpPr>
            <p:spPr bwMode="auto">
              <a:xfrm>
                <a:off x="682" y="3411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4 h 17"/>
                  <a:gd name="T6" fmla="*/ 0 w 1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8" name="Freeform 592"/>
              <p:cNvSpPr>
                <a:spLocks noChangeAspect="1"/>
              </p:cNvSpPr>
              <p:nvPr/>
            </p:nvSpPr>
            <p:spPr bwMode="auto">
              <a:xfrm>
                <a:off x="677" y="3420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2 h 17"/>
                  <a:gd name="T4" fmla="*/ 0 w 1"/>
                  <a:gd name="T5" fmla="*/ 0 h 17"/>
                  <a:gd name="T6" fmla="*/ 0 w 1"/>
                  <a:gd name="T7" fmla="*/ 14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9" name="Freeform 593"/>
              <p:cNvSpPr>
                <a:spLocks noChangeAspect="1"/>
              </p:cNvSpPr>
              <p:nvPr/>
            </p:nvSpPr>
            <p:spPr bwMode="auto">
              <a:xfrm>
                <a:off x="673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2 h 17"/>
                  <a:gd name="T4" fmla="*/ 16 w 17"/>
                  <a:gd name="T5" fmla="*/ 0 h 17"/>
                  <a:gd name="T6" fmla="*/ 0 w 17"/>
                  <a:gd name="T7" fmla="*/ 13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2"/>
                    </a:lnTo>
                    <a:lnTo>
                      <a:pt x="16" y="0"/>
                    </a:lnTo>
                    <a:lnTo>
                      <a:pt x="0" y="13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0" name="Freeform 594"/>
              <p:cNvSpPr>
                <a:spLocks noChangeAspect="1"/>
              </p:cNvSpPr>
              <p:nvPr/>
            </p:nvSpPr>
            <p:spPr bwMode="auto">
              <a:xfrm>
                <a:off x="669" y="3435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2 h 17"/>
                  <a:gd name="T4" fmla="*/ 0 w 1"/>
                  <a:gd name="T5" fmla="*/ 0 h 17"/>
                  <a:gd name="T6" fmla="*/ 0 w 1"/>
                  <a:gd name="T7" fmla="*/ 13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1" name="Freeform 595"/>
              <p:cNvSpPr>
                <a:spLocks noChangeAspect="1"/>
              </p:cNvSpPr>
              <p:nvPr/>
            </p:nvSpPr>
            <p:spPr bwMode="auto">
              <a:xfrm>
                <a:off x="665" y="344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2" name="Freeform 596"/>
              <p:cNvSpPr>
                <a:spLocks noChangeAspect="1"/>
              </p:cNvSpPr>
              <p:nvPr/>
            </p:nvSpPr>
            <p:spPr bwMode="auto">
              <a:xfrm>
                <a:off x="657" y="3445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3" name="Freeform 597"/>
              <p:cNvSpPr>
                <a:spLocks noChangeAspect="1"/>
              </p:cNvSpPr>
              <p:nvPr/>
            </p:nvSpPr>
            <p:spPr bwMode="auto">
              <a:xfrm>
                <a:off x="654" y="34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5 h 17"/>
                  <a:gd name="T4" fmla="*/ 16 w 17"/>
                  <a:gd name="T5" fmla="*/ 16 h 17"/>
                  <a:gd name="T6" fmla="*/ 0 w 17"/>
                  <a:gd name="T7" fmla="*/ 5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4" name="Freeform 598"/>
              <p:cNvSpPr>
                <a:spLocks noChangeAspect="1"/>
              </p:cNvSpPr>
              <p:nvPr/>
            </p:nvSpPr>
            <p:spPr bwMode="auto">
              <a:xfrm>
                <a:off x="647" y="344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16 w 17"/>
                  <a:gd name="T3" fmla="*/ 0 h 17"/>
                  <a:gd name="T4" fmla="*/ 16 w 17"/>
                  <a:gd name="T5" fmla="*/ 9 h 17"/>
                  <a:gd name="T6" fmla="*/ 0 w 17"/>
                  <a:gd name="T7" fmla="*/ 16 h 17"/>
                  <a:gd name="T8" fmla="*/ 0 w 17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6"/>
                    </a:moveTo>
                    <a:lnTo>
                      <a:pt x="16" y="0"/>
                    </a:lnTo>
                    <a:lnTo>
                      <a:pt x="16" y="9"/>
                    </a:lnTo>
                    <a:lnTo>
                      <a:pt x="0" y="1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5" name="Freeform 599"/>
              <p:cNvSpPr>
                <a:spLocks noChangeAspect="1"/>
              </p:cNvSpPr>
              <p:nvPr/>
            </p:nvSpPr>
            <p:spPr bwMode="auto">
              <a:xfrm>
                <a:off x="644" y="3446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12 w 17"/>
                  <a:gd name="T3" fmla="*/ 4 h 17"/>
                  <a:gd name="T4" fmla="*/ 0 w 17"/>
                  <a:gd name="T5" fmla="*/ 0 h 17"/>
                  <a:gd name="T6" fmla="*/ 0 w 17"/>
                  <a:gd name="T7" fmla="*/ 12 h 17"/>
                  <a:gd name="T8" fmla="*/ 12 w 17"/>
                  <a:gd name="T9" fmla="*/ 16 h 17"/>
                  <a:gd name="T10" fmla="*/ 16 w 17"/>
                  <a:gd name="T11" fmla="*/ 4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4"/>
                    </a:moveTo>
                    <a:lnTo>
                      <a:pt x="12" y="4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2" y="16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6" name="Freeform 600"/>
              <p:cNvSpPr>
                <a:spLocks noChangeAspect="1"/>
              </p:cNvSpPr>
              <p:nvPr/>
            </p:nvSpPr>
            <p:spPr bwMode="auto">
              <a:xfrm>
                <a:off x="640" y="3445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7" name="Freeform 601"/>
              <p:cNvSpPr>
                <a:spLocks noChangeAspect="1"/>
              </p:cNvSpPr>
              <p:nvPr/>
            </p:nvSpPr>
            <p:spPr bwMode="auto">
              <a:xfrm>
                <a:off x="551" y="3341"/>
                <a:ext cx="21" cy="29"/>
              </a:xfrm>
              <a:custGeom>
                <a:avLst/>
                <a:gdLst>
                  <a:gd name="T0" fmla="*/ 0 w 21"/>
                  <a:gd name="T1" fmla="*/ 17 h 29"/>
                  <a:gd name="T2" fmla="*/ 0 w 21"/>
                  <a:gd name="T3" fmla="*/ 11 h 29"/>
                  <a:gd name="T4" fmla="*/ 0 w 21"/>
                  <a:gd name="T5" fmla="*/ 6 h 29"/>
                  <a:gd name="T6" fmla="*/ 2 w 21"/>
                  <a:gd name="T7" fmla="*/ 2 h 29"/>
                  <a:gd name="T8" fmla="*/ 3 w 21"/>
                  <a:gd name="T9" fmla="*/ 0 h 29"/>
                  <a:gd name="T10" fmla="*/ 5 w 21"/>
                  <a:gd name="T11" fmla="*/ 0 h 29"/>
                  <a:gd name="T12" fmla="*/ 9 w 21"/>
                  <a:gd name="T13" fmla="*/ 0 h 29"/>
                  <a:gd name="T14" fmla="*/ 13 w 21"/>
                  <a:gd name="T15" fmla="*/ 1 h 29"/>
                  <a:gd name="T16" fmla="*/ 16 w 21"/>
                  <a:gd name="T17" fmla="*/ 5 h 29"/>
                  <a:gd name="T18" fmla="*/ 18 w 21"/>
                  <a:gd name="T19" fmla="*/ 10 h 29"/>
                  <a:gd name="T20" fmla="*/ 20 w 21"/>
                  <a:gd name="T21" fmla="*/ 15 h 29"/>
                  <a:gd name="T22" fmla="*/ 19 w 21"/>
                  <a:gd name="T23" fmla="*/ 22 h 29"/>
                  <a:gd name="T24" fmla="*/ 16 w 21"/>
                  <a:gd name="T25" fmla="*/ 25 h 29"/>
                  <a:gd name="T26" fmla="*/ 16 w 21"/>
                  <a:gd name="T27" fmla="*/ 27 h 29"/>
                  <a:gd name="T28" fmla="*/ 14 w 21"/>
                  <a:gd name="T29" fmla="*/ 28 h 29"/>
                  <a:gd name="T30" fmla="*/ 10 w 21"/>
                  <a:gd name="T31" fmla="*/ 28 h 29"/>
                  <a:gd name="T32" fmla="*/ 6 w 21"/>
                  <a:gd name="T33" fmla="*/ 25 h 29"/>
                  <a:gd name="T34" fmla="*/ 3 w 21"/>
                  <a:gd name="T35" fmla="*/ 22 h 29"/>
                  <a:gd name="T36" fmla="*/ 0 w 21"/>
                  <a:gd name="T37" fmla="*/ 17 h 2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29"/>
                  <a:gd name="T59" fmla="*/ 21 w 21"/>
                  <a:gd name="T60" fmla="*/ 29 h 2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29">
                    <a:moveTo>
                      <a:pt x="0" y="17"/>
                    </a:moveTo>
                    <a:lnTo>
                      <a:pt x="0" y="11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6" y="5"/>
                    </a:lnTo>
                    <a:lnTo>
                      <a:pt x="18" y="10"/>
                    </a:lnTo>
                    <a:lnTo>
                      <a:pt x="20" y="15"/>
                    </a:lnTo>
                    <a:lnTo>
                      <a:pt x="19" y="22"/>
                    </a:lnTo>
                    <a:lnTo>
                      <a:pt x="16" y="25"/>
                    </a:lnTo>
                    <a:lnTo>
                      <a:pt x="16" y="27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8" name="Freeform 602"/>
              <p:cNvSpPr>
                <a:spLocks noChangeAspect="1"/>
              </p:cNvSpPr>
              <p:nvPr/>
            </p:nvSpPr>
            <p:spPr bwMode="auto">
              <a:xfrm>
                <a:off x="550" y="3454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4 w 17"/>
                  <a:gd name="T3" fmla="*/ 0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4 w 17"/>
                  <a:gd name="T11" fmla="*/ 16 h 17"/>
                  <a:gd name="T12" fmla="*/ 8 w 17"/>
                  <a:gd name="T13" fmla="*/ 16 h 17"/>
                  <a:gd name="T14" fmla="*/ 12 w 17"/>
                  <a:gd name="T15" fmla="*/ 16 h 17"/>
                  <a:gd name="T16" fmla="*/ 16 w 17"/>
                  <a:gd name="T17" fmla="*/ 8 h 17"/>
                  <a:gd name="T18" fmla="*/ 12 w 17"/>
                  <a:gd name="T19" fmla="*/ 0 h 17"/>
                  <a:gd name="T20" fmla="*/ 8 w 17"/>
                  <a:gd name="T21" fmla="*/ 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8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6" y="8"/>
                    </a:lnTo>
                    <a:lnTo>
                      <a:pt x="12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9" name="Freeform 603"/>
              <p:cNvSpPr>
                <a:spLocks noChangeAspect="1"/>
              </p:cNvSpPr>
              <p:nvPr/>
            </p:nvSpPr>
            <p:spPr bwMode="auto">
              <a:xfrm>
                <a:off x="553" y="3454"/>
                <a:ext cx="17" cy="17"/>
              </a:xfrm>
              <a:custGeom>
                <a:avLst/>
                <a:gdLst>
                  <a:gd name="T0" fmla="*/ 9 w 17"/>
                  <a:gd name="T1" fmla="*/ 0 h 17"/>
                  <a:gd name="T2" fmla="*/ 11 w 17"/>
                  <a:gd name="T3" fmla="*/ 0 h 17"/>
                  <a:gd name="T4" fmla="*/ 16 w 17"/>
                  <a:gd name="T5" fmla="*/ 2 h 17"/>
                  <a:gd name="T6" fmla="*/ 16 w 17"/>
                  <a:gd name="T7" fmla="*/ 4 h 17"/>
                  <a:gd name="T8" fmla="*/ 16 w 17"/>
                  <a:gd name="T9" fmla="*/ 6 h 17"/>
                  <a:gd name="T10" fmla="*/ 16 w 17"/>
                  <a:gd name="T11" fmla="*/ 12 h 17"/>
                  <a:gd name="T12" fmla="*/ 16 w 17"/>
                  <a:gd name="T13" fmla="*/ 13 h 17"/>
                  <a:gd name="T14" fmla="*/ 11 w 17"/>
                  <a:gd name="T15" fmla="*/ 16 h 17"/>
                  <a:gd name="T16" fmla="*/ 9 w 17"/>
                  <a:gd name="T17" fmla="*/ 16 h 17"/>
                  <a:gd name="T18" fmla="*/ 4 w 17"/>
                  <a:gd name="T19" fmla="*/ 16 h 17"/>
                  <a:gd name="T20" fmla="*/ 4 w 17"/>
                  <a:gd name="T21" fmla="*/ 13 h 17"/>
                  <a:gd name="T22" fmla="*/ 0 w 17"/>
                  <a:gd name="T23" fmla="*/ 12 h 17"/>
                  <a:gd name="T24" fmla="*/ 0 w 17"/>
                  <a:gd name="T25" fmla="*/ 6 h 17"/>
                  <a:gd name="T26" fmla="*/ 0 w 17"/>
                  <a:gd name="T27" fmla="*/ 4 h 17"/>
                  <a:gd name="T28" fmla="*/ 4 w 17"/>
                  <a:gd name="T29" fmla="*/ 2 h 17"/>
                  <a:gd name="T30" fmla="*/ 4 w 17"/>
                  <a:gd name="T31" fmla="*/ 0 h 17"/>
                  <a:gd name="T32" fmla="*/ 9 w 17"/>
                  <a:gd name="T33" fmla="*/ 0 h 1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"/>
                  <a:gd name="T52" fmla="*/ 0 h 17"/>
                  <a:gd name="T53" fmla="*/ 17 w 17"/>
                  <a:gd name="T54" fmla="*/ 17 h 1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" h="17">
                    <a:moveTo>
                      <a:pt x="9" y="0"/>
                    </a:moveTo>
                    <a:lnTo>
                      <a:pt x="11" y="0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4" y="16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0" name="Line 604"/>
              <p:cNvSpPr>
                <a:spLocks noChangeAspect="1" noChangeShapeType="1"/>
              </p:cNvSpPr>
              <p:nvPr/>
            </p:nvSpPr>
            <p:spPr bwMode="auto">
              <a:xfrm flipV="1">
                <a:off x="550" y="3332"/>
                <a:ext cx="7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51" name="Freeform 605"/>
              <p:cNvSpPr>
                <a:spLocks noChangeAspect="1"/>
              </p:cNvSpPr>
              <p:nvPr/>
            </p:nvSpPr>
            <p:spPr bwMode="auto">
              <a:xfrm>
                <a:off x="549" y="345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8 h 17"/>
                  <a:gd name="T4" fmla="*/ 0 w 17"/>
                  <a:gd name="T5" fmla="*/ 16 h 17"/>
                  <a:gd name="T6" fmla="*/ 16 w 17"/>
                  <a:gd name="T7" fmla="*/ 16 h 17"/>
                  <a:gd name="T8" fmla="*/ 16 w 17"/>
                  <a:gd name="T9" fmla="*/ 8 h 17"/>
                  <a:gd name="T10" fmla="*/ 16 w 17"/>
                  <a:gd name="T11" fmla="*/ 0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2" name="Freeform 606"/>
              <p:cNvSpPr>
                <a:spLocks noChangeAspect="1"/>
              </p:cNvSpPr>
              <p:nvPr/>
            </p:nvSpPr>
            <p:spPr bwMode="auto">
              <a:xfrm>
                <a:off x="550" y="3454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2 w 17"/>
                  <a:gd name="T3" fmla="*/ 2 h 17"/>
                  <a:gd name="T4" fmla="*/ 12 w 17"/>
                  <a:gd name="T5" fmla="*/ 4 h 17"/>
                  <a:gd name="T6" fmla="*/ 16 w 17"/>
                  <a:gd name="T7" fmla="*/ 6 h 17"/>
                  <a:gd name="T8" fmla="*/ 12 w 17"/>
                  <a:gd name="T9" fmla="*/ 12 h 17"/>
                  <a:gd name="T10" fmla="*/ 12 w 17"/>
                  <a:gd name="T11" fmla="*/ 13 h 17"/>
                  <a:gd name="T12" fmla="*/ 8 w 17"/>
                  <a:gd name="T13" fmla="*/ 16 h 17"/>
                  <a:gd name="T14" fmla="*/ 7 w 17"/>
                  <a:gd name="T15" fmla="*/ 16 h 17"/>
                  <a:gd name="T16" fmla="*/ 3 w 17"/>
                  <a:gd name="T17" fmla="*/ 13 h 17"/>
                  <a:gd name="T18" fmla="*/ 3 w 17"/>
                  <a:gd name="T19" fmla="*/ 12 h 17"/>
                  <a:gd name="T20" fmla="*/ 0 w 17"/>
                  <a:gd name="T21" fmla="*/ 6 h 17"/>
                  <a:gd name="T22" fmla="*/ 3 w 17"/>
                  <a:gd name="T23" fmla="*/ 4 h 17"/>
                  <a:gd name="T24" fmla="*/ 3 w 17"/>
                  <a:gd name="T25" fmla="*/ 2 h 17"/>
                  <a:gd name="T26" fmla="*/ 7 w 17"/>
                  <a:gd name="T27" fmla="*/ 0 h 17"/>
                  <a:gd name="T28" fmla="*/ 8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8" y="0"/>
                    </a:moveTo>
                    <a:lnTo>
                      <a:pt x="12" y="2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0" y="6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3" name="Freeform 607"/>
              <p:cNvSpPr>
                <a:spLocks noChangeAspect="1"/>
              </p:cNvSpPr>
              <p:nvPr/>
            </p:nvSpPr>
            <p:spPr bwMode="auto">
              <a:xfrm>
                <a:off x="543" y="3485"/>
                <a:ext cx="107" cy="32"/>
              </a:xfrm>
              <a:custGeom>
                <a:avLst/>
                <a:gdLst>
                  <a:gd name="T0" fmla="*/ 0 w 107"/>
                  <a:gd name="T1" fmla="*/ 5 h 32"/>
                  <a:gd name="T2" fmla="*/ 21 w 107"/>
                  <a:gd name="T3" fmla="*/ 13 h 32"/>
                  <a:gd name="T4" fmla="*/ 21 w 107"/>
                  <a:gd name="T5" fmla="*/ 10 h 32"/>
                  <a:gd name="T6" fmla="*/ 25 w 107"/>
                  <a:gd name="T7" fmla="*/ 6 h 32"/>
                  <a:gd name="T8" fmla="*/ 28 w 107"/>
                  <a:gd name="T9" fmla="*/ 6 h 32"/>
                  <a:gd name="T10" fmla="*/ 32 w 107"/>
                  <a:gd name="T11" fmla="*/ 6 h 32"/>
                  <a:gd name="T12" fmla="*/ 35 w 107"/>
                  <a:gd name="T13" fmla="*/ 9 h 32"/>
                  <a:gd name="T14" fmla="*/ 39 w 107"/>
                  <a:gd name="T15" fmla="*/ 15 h 32"/>
                  <a:gd name="T16" fmla="*/ 40 w 107"/>
                  <a:gd name="T17" fmla="*/ 20 h 32"/>
                  <a:gd name="T18" fmla="*/ 39 w 107"/>
                  <a:gd name="T19" fmla="*/ 21 h 32"/>
                  <a:gd name="T20" fmla="*/ 53 w 107"/>
                  <a:gd name="T21" fmla="*/ 27 h 32"/>
                  <a:gd name="T22" fmla="*/ 65 w 107"/>
                  <a:gd name="T23" fmla="*/ 31 h 32"/>
                  <a:gd name="T24" fmla="*/ 70 w 107"/>
                  <a:gd name="T25" fmla="*/ 29 h 32"/>
                  <a:gd name="T26" fmla="*/ 75 w 107"/>
                  <a:gd name="T27" fmla="*/ 27 h 32"/>
                  <a:gd name="T28" fmla="*/ 82 w 107"/>
                  <a:gd name="T29" fmla="*/ 21 h 32"/>
                  <a:gd name="T30" fmla="*/ 75 w 107"/>
                  <a:gd name="T31" fmla="*/ 6 h 32"/>
                  <a:gd name="T32" fmla="*/ 82 w 107"/>
                  <a:gd name="T33" fmla="*/ 3 h 32"/>
                  <a:gd name="T34" fmla="*/ 86 w 107"/>
                  <a:gd name="T35" fmla="*/ 0 h 32"/>
                  <a:gd name="T36" fmla="*/ 88 w 107"/>
                  <a:gd name="T37" fmla="*/ 0 h 32"/>
                  <a:gd name="T38" fmla="*/ 94 w 107"/>
                  <a:gd name="T39" fmla="*/ 12 h 32"/>
                  <a:gd name="T40" fmla="*/ 99 w 107"/>
                  <a:gd name="T41" fmla="*/ 9 h 32"/>
                  <a:gd name="T42" fmla="*/ 106 w 107"/>
                  <a:gd name="T43" fmla="*/ 6 h 3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7"/>
                  <a:gd name="T67" fmla="*/ 0 h 32"/>
                  <a:gd name="T68" fmla="*/ 107 w 107"/>
                  <a:gd name="T69" fmla="*/ 32 h 3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7" h="32">
                    <a:moveTo>
                      <a:pt x="0" y="5"/>
                    </a:moveTo>
                    <a:lnTo>
                      <a:pt x="21" y="13"/>
                    </a:lnTo>
                    <a:lnTo>
                      <a:pt x="21" y="10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2" y="6"/>
                    </a:lnTo>
                    <a:lnTo>
                      <a:pt x="35" y="9"/>
                    </a:lnTo>
                    <a:lnTo>
                      <a:pt x="39" y="15"/>
                    </a:lnTo>
                    <a:lnTo>
                      <a:pt x="40" y="20"/>
                    </a:lnTo>
                    <a:lnTo>
                      <a:pt x="39" y="21"/>
                    </a:lnTo>
                    <a:lnTo>
                      <a:pt x="53" y="27"/>
                    </a:lnTo>
                    <a:lnTo>
                      <a:pt x="65" y="31"/>
                    </a:lnTo>
                    <a:lnTo>
                      <a:pt x="70" y="29"/>
                    </a:lnTo>
                    <a:lnTo>
                      <a:pt x="75" y="27"/>
                    </a:lnTo>
                    <a:lnTo>
                      <a:pt x="82" y="21"/>
                    </a:lnTo>
                    <a:lnTo>
                      <a:pt x="75" y="6"/>
                    </a:lnTo>
                    <a:lnTo>
                      <a:pt x="82" y="3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4" y="12"/>
                    </a:lnTo>
                    <a:lnTo>
                      <a:pt x="99" y="9"/>
                    </a:lnTo>
                    <a:lnTo>
                      <a:pt x="106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4" name="Freeform 608"/>
              <p:cNvSpPr>
                <a:spLocks noChangeAspect="1"/>
              </p:cNvSpPr>
              <p:nvPr/>
            </p:nvSpPr>
            <p:spPr bwMode="auto">
              <a:xfrm>
                <a:off x="645" y="3487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0 w 17"/>
                  <a:gd name="T5" fmla="*/ 0 h 17"/>
                  <a:gd name="T6" fmla="*/ 16 w 17"/>
                  <a:gd name="T7" fmla="*/ 0 h 17"/>
                  <a:gd name="T8" fmla="*/ 0 w 17"/>
                  <a:gd name="T9" fmla="*/ 8 h 17"/>
                  <a:gd name="T10" fmla="*/ 16 w 17"/>
                  <a:gd name="T11" fmla="*/ 16 h 17"/>
                  <a:gd name="T12" fmla="*/ 16 w 17"/>
                  <a:gd name="T13" fmla="*/ 0 h 17"/>
                  <a:gd name="T14" fmla="*/ 0 w 17"/>
                  <a:gd name="T15" fmla="*/ 8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5" name="Freeform 609"/>
              <p:cNvSpPr>
                <a:spLocks noChangeAspect="1"/>
              </p:cNvSpPr>
              <p:nvPr/>
            </p:nvSpPr>
            <p:spPr bwMode="auto">
              <a:xfrm>
                <a:off x="646" y="348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6 w 17"/>
                  <a:gd name="T3" fmla="*/ 16 h 17"/>
                  <a:gd name="T4" fmla="*/ 16 w 17"/>
                  <a:gd name="T5" fmla="*/ 6 h 17"/>
                  <a:gd name="T6" fmla="*/ 6 w 17"/>
                  <a:gd name="T7" fmla="*/ 0 h 17"/>
                  <a:gd name="T8" fmla="*/ 6 w 17"/>
                  <a:gd name="T9" fmla="*/ 6 h 17"/>
                  <a:gd name="T10" fmla="*/ 0 w 17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6"/>
                    </a:moveTo>
                    <a:lnTo>
                      <a:pt x="6" y="16"/>
                    </a:lnTo>
                    <a:lnTo>
                      <a:pt x="16" y="6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6" name="Freeform 610"/>
              <p:cNvSpPr>
                <a:spLocks noChangeAspect="1"/>
              </p:cNvSpPr>
              <p:nvPr/>
            </p:nvSpPr>
            <p:spPr bwMode="auto">
              <a:xfrm>
                <a:off x="646" y="3491"/>
                <a:ext cx="17" cy="22"/>
              </a:xfrm>
              <a:custGeom>
                <a:avLst/>
                <a:gdLst>
                  <a:gd name="T0" fmla="*/ 9 w 17"/>
                  <a:gd name="T1" fmla="*/ 21 h 22"/>
                  <a:gd name="T2" fmla="*/ 6 w 17"/>
                  <a:gd name="T3" fmla="*/ 20 h 22"/>
                  <a:gd name="T4" fmla="*/ 0 w 17"/>
                  <a:gd name="T5" fmla="*/ 0 h 22"/>
                  <a:gd name="T6" fmla="*/ 6 w 17"/>
                  <a:gd name="T7" fmla="*/ 0 h 22"/>
                  <a:gd name="T8" fmla="*/ 16 w 17"/>
                  <a:gd name="T9" fmla="*/ 20 h 22"/>
                  <a:gd name="T10" fmla="*/ 9 w 17"/>
                  <a:gd name="T11" fmla="*/ 19 h 22"/>
                  <a:gd name="T12" fmla="*/ 9 w 17"/>
                  <a:gd name="T13" fmla="*/ 21 h 22"/>
                  <a:gd name="T14" fmla="*/ 6 w 17"/>
                  <a:gd name="T15" fmla="*/ 20 h 22"/>
                  <a:gd name="T16" fmla="*/ 9 w 17"/>
                  <a:gd name="T17" fmla="*/ 21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22"/>
                  <a:gd name="T29" fmla="*/ 17 w 17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22">
                    <a:moveTo>
                      <a:pt x="9" y="21"/>
                    </a:moveTo>
                    <a:lnTo>
                      <a:pt x="6" y="2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6" y="20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6" y="20"/>
                    </a:lnTo>
                    <a:lnTo>
                      <a:pt x="9" y="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7" name="Freeform 611"/>
              <p:cNvSpPr>
                <a:spLocks noChangeAspect="1"/>
              </p:cNvSpPr>
              <p:nvPr/>
            </p:nvSpPr>
            <p:spPr bwMode="auto">
              <a:xfrm>
                <a:off x="612" y="3516"/>
                <a:ext cx="32" cy="19"/>
              </a:xfrm>
              <a:custGeom>
                <a:avLst/>
                <a:gdLst>
                  <a:gd name="T0" fmla="*/ 0 w 32"/>
                  <a:gd name="T1" fmla="*/ 18 h 19"/>
                  <a:gd name="T2" fmla="*/ 31 w 32"/>
                  <a:gd name="T3" fmla="*/ 1 h 19"/>
                  <a:gd name="T4" fmla="*/ 31 w 32"/>
                  <a:gd name="T5" fmla="*/ 0 h 19"/>
                  <a:gd name="T6" fmla="*/ 0 w 32"/>
                  <a:gd name="T7" fmla="*/ 16 h 19"/>
                  <a:gd name="T8" fmla="*/ 0 w 32"/>
                  <a:gd name="T9" fmla="*/ 18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19"/>
                  <a:gd name="T17" fmla="*/ 32 w 32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19">
                    <a:moveTo>
                      <a:pt x="0" y="18"/>
                    </a:moveTo>
                    <a:lnTo>
                      <a:pt x="31" y="1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8" name="Freeform 612"/>
              <p:cNvSpPr>
                <a:spLocks noChangeAspect="1"/>
              </p:cNvSpPr>
              <p:nvPr/>
            </p:nvSpPr>
            <p:spPr bwMode="auto">
              <a:xfrm>
                <a:off x="610" y="353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5 h 17"/>
                  <a:gd name="T4" fmla="*/ 8 w 17"/>
                  <a:gd name="T5" fmla="*/ 16 h 17"/>
                  <a:gd name="T6" fmla="*/ 16 w 17"/>
                  <a:gd name="T7" fmla="*/ 1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5"/>
                    </a:lnTo>
                    <a:lnTo>
                      <a:pt x="8" y="16"/>
                    </a:lnTo>
                    <a:lnTo>
                      <a:pt x="16" y="1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9" name="Freeform 613"/>
              <p:cNvSpPr>
                <a:spLocks noChangeAspect="1"/>
              </p:cNvSpPr>
              <p:nvPr/>
            </p:nvSpPr>
            <p:spPr bwMode="auto">
              <a:xfrm>
                <a:off x="607" y="353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5 h 17"/>
                  <a:gd name="T4" fmla="*/ 16 w 17"/>
                  <a:gd name="T5" fmla="*/ 16 h 17"/>
                  <a:gd name="T6" fmla="*/ 0 w 17"/>
                  <a:gd name="T7" fmla="*/ 1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0" name="Freeform 614"/>
              <p:cNvSpPr>
                <a:spLocks noChangeAspect="1"/>
              </p:cNvSpPr>
              <p:nvPr/>
            </p:nvSpPr>
            <p:spPr bwMode="auto">
              <a:xfrm>
                <a:off x="600" y="3536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1" name="Freeform 615"/>
              <p:cNvSpPr>
                <a:spLocks noChangeAspect="1"/>
              </p:cNvSpPr>
              <p:nvPr/>
            </p:nvSpPr>
            <p:spPr bwMode="auto">
              <a:xfrm>
                <a:off x="594" y="3534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0 w 17"/>
                  <a:gd name="T3" fmla="*/ 0 h 17"/>
                  <a:gd name="T4" fmla="*/ 0 w 17"/>
                  <a:gd name="T5" fmla="*/ 9 h 17"/>
                  <a:gd name="T6" fmla="*/ 12 w 17"/>
                  <a:gd name="T7" fmla="*/ 16 h 17"/>
                  <a:gd name="T8" fmla="*/ 16 w 17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6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2" name="Freeform 616"/>
              <p:cNvSpPr>
                <a:spLocks noChangeAspect="1"/>
              </p:cNvSpPr>
              <p:nvPr/>
            </p:nvSpPr>
            <p:spPr bwMode="auto">
              <a:xfrm>
                <a:off x="547" y="3516"/>
                <a:ext cx="47" cy="18"/>
              </a:xfrm>
              <a:custGeom>
                <a:avLst/>
                <a:gdLst>
                  <a:gd name="T0" fmla="*/ 0 w 47"/>
                  <a:gd name="T1" fmla="*/ 1 h 18"/>
                  <a:gd name="T2" fmla="*/ 0 w 47"/>
                  <a:gd name="T3" fmla="*/ 1 h 18"/>
                  <a:gd name="T4" fmla="*/ 45 w 47"/>
                  <a:gd name="T5" fmla="*/ 17 h 18"/>
                  <a:gd name="T6" fmla="*/ 46 w 47"/>
                  <a:gd name="T7" fmla="*/ 15 h 18"/>
                  <a:gd name="T8" fmla="*/ 0 w 47"/>
                  <a:gd name="T9" fmla="*/ 0 h 18"/>
                  <a:gd name="T10" fmla="*/ 0 w 47"/>
                  <a:gd name="T11" fmla="*/ 1 h 18"/>
                  <a:gd name="T12" fmla="*/ 0 w 47"/>
                  <a:gd name="T13" fmla="*/ 1 h 18"/>
                  <a:gd name="T14" fmla="*/ 0 w 47"/>
                  <a:gd name="T15" fmla="*/ 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7"/>
                  <a:gd name="T25" fmla="*/ 0 h 18"/>
                  <a:gd name="T26" fmla="*/ 47 w 47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7" h="18">
                    <a:moveTo>
                      <a:pt x="0" y="1"/>
                    </a:moveTo>
                    <a:lnTo>
                      <a:pt x="0" y="1"/>
                    </a:lnTo>
                    <a:lnTo>
                      <a:pt x="45" y="17"/>
                    </a:lnTo>
                    <a:lnTo>
                      <a:pt x="46" y="15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3" name="Freeform 617"/>
              <p:cNvSpPr>
                <a:spLocks noChangeAspect="1"/>
              </p:cNvSpPr>
              <p:nvPr/>
            </p:nvSpPr>
            <p:spPr bwMode="auto">
              <a:xfrm>
                <a:off x="541" y="351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4" name="Freeform 618"/>
              <p:cNvSpPr>
                <a:spLocks noChangeAspect="1"/>
              </p:cNvSpPr>
              <p:nvPr/>
            </p:nvSpPr>
            <p:spPr bwMode="auto">
              <a:xfrm>
                <a:off x="539" y="3491"/>
                <a:ext cx="17" cy="18"/>
              </a:xfrm>
              <a:custGeom>
                <a:avLst/>
                <a:gdLst>
                  <a:gd name="T0" fmla="*/ 0 w 17"/>
                  <a:gd name="T1" fmla="*/ 0 h 18"/>
                  <a:gd name="T2" fmla="*/ 16 w 17"/>
                  <a:gd name="T3" fmla="*/ 0 h 18"/>
                  <a:gd name="T4" fmla="*/ 16 w 17"/>
                  <a:gd name="T5" fmla="*/ 17 h 18"/>
                  <a:gd name="T6" fmla="*/ 0 w 17"/>
                  <a:gd name="T7" fmla="*/ 17 h 18"/>
                  <a:gd name="T8" fmla="*/ 0 w 17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8"/>
                  <a:gd name="T17" fmla="*/ 17 w 17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8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5" name="Freeform 619"/>
              <p:cNvSpPr>
                <a:spLocks noChangeAspect="1"/>
              </p:cNvSpPr>
              <p:nvPr/>
            </p:nvSpPr>
            <p:spPr bwMode="auto">
              <a:xfrm>
                <a:off x="564" y="342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3 h 17"/>
                  <a:gd name="T4" fmla="*/ 14 w 17"/>
                  <a:gd name="T5" fmla="*/ 15 h 17"/>
                  <a:gd name="T6" fmla="*/ 10 w 17"/>
                  <a:gd name="T7" fmla="*/ 16 h 17"/>
                  <a:gd name="T8" fmla="*/ 0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3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6" name="Freeform 620"/>
              <p:cNvSpPr>
                <a:spLocks noChangeAspect="1"/>
              </p:cNvSpPr>
              <p:nvPr/>
            </p:nvSpPr>
            <p:spPr bwMode="auto">
              <a:xfrm>
                <a:off x="563" y="342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3 h 17"/>
                  <a:gd name="T4" fmla="*/ 14 w 17"/>
                  <a:gd name="T5" fmla="*/ 15 h 17"/>
                  <a:gd name="T6" fmla="*/ 10 w 17"/>
                  <a:gd name="T7" fmla="*/ 16 h 17"/>
                  <a:gd name="T8" fmla="*/ 0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3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7" name="Freeform 621"/>
              <p:cNvSpPr>
                <a:spLocks noChangeAspect="1"/>
              </p:cNvSpPr>
              <p:nvPr/>
            </p:nvSpPr>
            <p:spPr bwMode="auto">
              <a:xfrm>
                <a:off x="558" y="3309"/>
                <a:ext cx="71" cy="24"/>
              </a:xfrm>
              <a:custGeom>
                <a:avLst/>
                <a:gdLst>
                  <a:gd name="T0" fmla="*/ 70 w 71"/>
                  <a:gd name="T1" fmla="*/ 4 h 24"/>
                  <a:gd name="T2" fmla="*/ 55 w 71"/>
                  <a:gd name="T3" fmla="*/ 0 h 24"/>
                  <a:gd name="T4" fmla="*/ 45 w 71"/>
                  <a:gd name="T5" fmla="*/ 1 h 24"/>
                  <a:gd name="T6" fmla="*/ 4 w 71"/>
                  <a:gd name="T7" fmla="*/ 15 h 24"/>
                  <a:gd name="T8" fmla="*/ 0 w 71"/>
                  <a:gd name="T9" fmla="*/ 19 h 24"/>
                  <a:gd name="T10" fmla="*/ 12 w 71"/>
                  <a:gd name="T11" fmla="*/ 23 h 24"/>
                  <a:gd name="T12" fmla="*/ 24 w 71"/>
                  <a:gd name="T13" fmla="*/ 21 h 24"/>
                  <a:gd name="T14" fmla="*/ 67 w 71"/>
                  <a:gd name="T15" fmla="*/ 7 h 24"/>
                  <a:gd name="T16" fmla="*/ 70 w 71"/>
                  <a:gd name="T17" fmla="*/ 4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24"/>
                  <a:gd name="T29" fmla="*/ 71 w 71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24">
                    <a:moveTo>
                      <a:pt x="70" y="4"/>
                    </a:moveTo>
                    <a:lnTo>
                      <a:pt x="55" y="0"/>
                    </a:lnTo>
                    <a:lnTo>
                      <a:pt x="45" y="1"/>
                    </a:lnTo>
                    <a:lnTo>
                      <a:pt x="4" y="15"/>
                    </a:lnTo>
                    <a:lnTo>
                      <a:pt x="0" y="19"/>
                    </a:lnTo>
                    <a:lnTo>
                      <a:pt x="12" y="23"/>
                    </a:lnTo>
                    <a:lnTo>
                      <a:pt x="24" y="21"/>
                    </a:lnTo>
                    <a:lnTo>
                      <a:pt x="67" y="7"/>
                    </a:lnTo>
                    <a:lnTo>
                      <a:pt x="7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8" name="Freeform 622"/>
              <p:cNvSpPr>
                <a:spLocks noChangeAspect="1"/>
              </p:cNvSpPr>
              <p:nvPr/>
            </p:nvSpPr>
            <p:spPr bwMode="auto">
              <a:xfrm>
                <a:off x="558" y="3309"/>
                <a:ext cx="75" cy="28"/>
              </a:xfrm>
              <a:custGeom>
                <a:avLst/>
                <a:gdLst>
                  <a:gd name="T0" fmla="*/ 74 w 75"/>
                  <a:gd name="T1" fmla="*/ 5 h 28"/>
                  <a:gd name="T2" fmla="*/ 58 w 75"/>
                  <a:gd name="T3" fmla="*/ 0 h 28"/>
                  <a:gd name="T4" fmla="*/ 47 w 75"/>
                  <a:gd name="T5" fmla="*/ 2 h 28"/>
                  <a:gd name="T6" fmla="*/ 5 w 75"/>
                  <a:gd name="T7" fmla="*/ 17 h 28"/>
                  <a:gd name="T8" fmla="*/ 0 w 75"/>
                  <a:gd name="T9" fmla="*/ 22 h 28"/>
                  <a:gd name="T10" fmla="*/ 13 w 75"/>
                  <a:gd name="T11" fmla="*/ 27 h 28"/>
                  <a:gd name="T12" fmla="*/ 26 w 75"/>
                  <a:gd name="T13" fmla="*/ 25 h 28"/>
                  <a:gd name="T14" fmla="*/ 70 w 75"/>
                  <a:gd name="T15" fmla="*/ 9 h 28"/>
                  <a:gd name="T16" fmla="*/ 74 w 75"/>
                  <a:gd name="T17" fmla="*/ 5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28"/>
                  <a:gd name="T29" fmla="*/ 75 w 75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28">
                    <a:moveTo>
                      <a:pt x="74" y="5"/>
                    </a:moveTo>
                    <a:lnTo>
                      <a:pt x="58" y="0"/>
                    </a:lnTo>
                    <a:lnTo>
                      <a:pt x="47" y="2"/>
                    </a:lnTo>
                    <a:lnTo>
                      <a:pt x="5" y="17"/>
                    </a:lnTo>
                    <a:lnTo>
                      <a:pt x="0" y="22"/>
                    </a:lnTo>
                    <a:lnTo>
                      <a:pt x="13" y="27"/>
                    </a:lnTo>
                    <a:lnTo>
                      <a:pt x="26" y="25"/>
                    </a:lnTo>
                    <a:lnTo>
                      <a:pt x="70" y="9"/>
                    </a:lnTo>
                    <a:lnTo>
                      <a:pt x="74" y="5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9" name="Freeform 623"/>
              <p:cNvSpPr>
                <a:spLocks noChangeAspect="1"/>
              </p:cNvSpPr>
              <p:nvPr/>
            </p:nvSpPr>
            <p:spPr bwMode="auto">
              <a:xfrm>
                <a:off x="558" y="3308"/>
                <a:ext cx="71" cy="25"/>
              </a:xfrm>
              <a:custGeom>
                <a:avLst/>
                <a:gdLst>
                  <a:gd name="T0" fmla="*/ 70 w 71"/>
                  <a:gd name="T1" fmla="*/ 4 h 25"/>
                  <a:gd name="T2" fmla="*/ 55 w 71"/>
                  <a:gd name="T3" fmla="*/ 0 h 25"/>
                  <a:gd name="T4" fmla="*/ 45 w 71"/>
                  <a:gd name="T5" fmla="*/ 1 h 25"/>
                  <a:gd name="T6" fmla="*/ 4 w 71"/>
                  <a:gd name="T7" fmla="*/ 15 h 25"/>
                  <a:gd name="T8" fmla="*/ 0 w 71"/>
                  <a:gd name="T9" fmla="*/ 20 h 25"/>
                  <a:gd name="T10" fmla="*/ 12 w 71"/>
                  <a:gd name="T11" fmla="*/ 24 h 25"/>
                  <a:gd name="T12" fmla="*/ 24 w 71"/>
                  <a:gd name="T13" fmla="*/ 22 h 25"/>
                  <a:gd name="T14" fmla="*/ 67 w 71"/>
                  <a:gd name="T15" fmla="*/ 8 h 25"/>
                  <a:gd name="T16" fmla="*/ 70 w 71"/>
                  <a:gd name="T17" fmla="*/ 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25"/>
                  <a:gd name="T29" fmla="*/ 71 w 71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25">
                    <a:moveTo>
                      <a:pt x="70" y="4"/>
                    </a:moveTo>
                    <a:lnTo>
                      <a:pt x="55" y="0"/>
                    </a:lnTo>
                    <a:lnTo>
                      <a:pt x="45" y="1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12" y="24"/>
                    </a:lnTo>
                    <a:lnTo>
                      <a:pt x="24" y="22"/>
                    </a:lnTo>
                    <a:lnTo>
                      <a:pt x="67" y="8"/>
                    </a:lnTo>
                    <a:lnTo>
                      <a:pt x="7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0" name="Freeform 624"/>
              <p:cNvSpPr>
                <a:spLocks noChangeAspect="1"/>
              </p:cNvSpPr>
              <p:nvPr/>
            </p:nvSpPr>
            <p:spPr bwMode="auto">
              <a:xfrm>
                <a:off x="558" y="3308"/>
                <a:ext cx="75" cy="29"/>
              </a:xfrm>
              <a:custGeom>
                <a:avLst/>
                <a:gdLst>
                  <a:gd name="T0" fmla="*/ 74 w 75"/>
                  <a:gd name="T1" fmla="*/ 5 h 29"/>
                  <a:gd name="T2" fmla="*/ 58 w 75"/>
                  <a:gd name="T3" fmla="*/ 0 h 29"/>
                  <a:gd name="T4" fmla="*/ 47 w 75"/>
                  <a:gd name="T5" fmla="*/ 2 h 29"/>
                  <a:gd name="T6" fmla="*/ 5 w 75"/>
                  <a:gd name="T7" fmla="*/ 18 h 29"/>
                  <a:gd name="T8" fmla="*/ 0 w 75"/>
                  <a:gd name="T9" fmla="*/ 24 h 29"/>
                  <a:gd name="T10" fmla="*/ 13 w 75"/>
                  <a:gd name="T11" fmla="*/ 28 h 29"/>
                  <a:gd name="T12" fmla="*/ 26 w 75"/>
                  <a:gd name="T13" fmla="*/ 26 h 29"/>
                  <a:gd name="T14" fmla="*/ 70 w 75"/>
                  <a:gd name="T15" fmla="*/ 9 h 29"/>
                  <a:gd name="T16" fmla="*/ 74 w 75"/>
                  <a:gd name="T17" fmla="*/ 5 h 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29"/>
                  <a:gd name="T29" fmla="*/ 75 w 75"/>
                  <a:gd name="T30" fmla="*/ 29 h 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29">
                    <a:moveTo>
                      <a:pt x="74" y="5"/>
                    </a:moveTo>
                    <a:lnTo>
                      <a:pt x="58" y="0"/>
                    </a:lnTo>
                    <a:lnTo>
                      <a:pt x="47" y="2"/>
                    </a:lnTo>
                    <a:lnTo>
                      <a:pt x="5" y="18"/>
                    </a:lnTo>
                    <a:lnTo>
                      <a:pt x="0" y="24"/>
                    </a:lnTo>
                    <a:lnTo>
                      <a:pt x="13" y="28"/>
                    </a:lnTo>
                    <a:lnTo>
                      <a:pt x="26" y="26"/>
                    </a:lnTo>
                    <a:lnTo>
                      <a:pt x="70" y="9"/>
                    </a:lnTo>
                    <a:lnTo>
                      <a:pt x="74" y="5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1" name="Freeform 625"/>
              <p:cNvSpPr>
                <a:spLocks noChangeAspect="1"/>
              </p:cNvSpPr>
              <p:nvPr/>
            </p:nvSpPr>
            <p:spPr bwMode="auto">
              <a:xfrm>
                <a:off x="575" y="332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5 w 17"/>
                  <a:gd name="T3" fmla="*/ 0 h 1"/>
                  <a:gd name="T4" fmla="*/ 16 w 17"/>
                  <a:gd name="T5" fmla="*/ 0 h 1"/>
                  <a:gd name="T6" fmla="*/ 5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5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2" name="Freeform 626"/>
              <p:cNvSpPr>
                <a:spLocks noChangeAspect="1"/>
              </p:cNvSpPr>
              <p:nvPr/>
            </p:nvSpPr>
            <p:spPr bwMode="auto">
              <a:xfrm>
                <a:off x="575" y="3322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2 w 17"/>
                  <a:gd name="T3" fmla="*/ 3 h 17"/>
                  <a:gd name="T4" fmla="*/ 6 w 17"/>
                  <a:gd name="T5" fmla="*/ 0 h 17"/>
                  <a:gd name="T6" fmla="*/ 16 w 17"/>
                  <a:gd name="T7" fmla="*/ 0 h 17"/>
                  <a:gd name="T8" fmla="*/ 16 w 17"/>
                  <a:gd name="T9" fmla="*/ 12 h 17"/>
                  <a:gd name="T10" fmla="*/ 6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2" y="3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6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3" name="Freeform 627"/>
              <p:cNvSpPr>
                <a:spLocks noChangeAspect="1"/>
              </p:cNvSpPr>
              <p:nvPr/>
            </p:nvSpPr>
            <p:spPr bwMode="auto">
              <a:xfrm>
                <a:off x="633" y="3354"/>
                <a:ext cx="54" cy="98"/>
              </a:xfrm>
              <a:custGeom>
                <a:avLst/>
                <a:gdLst>
                  <a:gd name="T0" fmla="*/ 3 w 54"/>
                  <a:gd name="T1" fmla="*/ 40 h 98"/>
                  <a:gd name="T2" fmla="*/ 6 w 54"/>
                  <a:gd name="T3" fmla="*/ 30 h 98"/>
                  <a:gd name="T4" fmla="*/ 10 w 54"/>
                  <a:gd name="T5" fmla="*/ 23 h 98"/>
                  <a:gd name="T6" fmla="*/ 15 w 54"/>
                  <a:gd name="T7" fmla="*/ 15 h 98"/>
                  <a:gd name="T8" fmla="*/ 19 w 54"/>
                  <a:gd name="T9" fmla="*/ 9 h 98"/>
                  <a:gd name="T10" fmla="*/ 24 w 54"/>
                  <a:gd name="T11" fmla="*/ 4 h 98"/>
                  <a:gd name="T12" fmla="*/ 29 w 54"/>
                  <a:gd name="T13" fmla="*/ 1 h 98"/>
                  <a:gd name="T14" fmla="*/ 35 w 54"/>
                  <a:gd name="T15" fmla="*/ 0 h 98"/>
                  <a:gd name="T16" fmla="*/ 39 w 54"/>
                  <a:gd name="T17" fmla="*/ 0 h 98"/>
                  <a:gd name="T18" fmla="*/ 44 w 54"/>
                  <a:gd name="T19" fmla="*/ 3 h 98"/>
                  <a:gd name="T20" fmla="*/ 47 w 54"/>
                  <a:gd name="T21" fmla="*/ 8 h 98"/>
                  <a:gd name="T22" fmla="*/ 52 w 54"/>
                  <a:gd name="T23" fmla="*/ 20 h 98"/>
                  <a:gd name="T24" fmla="*/ 53 w 54"/>
                  <a:gd name="T25" fmla="*/ 29 h 98"/>
                  <a:gd name="T26" fmla="*/ 53 w 54"/>
                  <a:gd name="T27" fmla="*/ 37 h 98"/>
                  <a:gd name="T28" fmla="*/ 52 w 54"/>
                  <a:gd name="T29" fmla="*/ 46 h 98"/>
                  <a:gd name="T30" fmla="*/ 50 w 54"/>
                  <a:gd name="T31" fmla="*/ 56 h 98"/>
                  <a:gd name="T32" fmla="*/ 47 w 54"/>
                  <a:gd name="T33" fmla="*/ 66 h 98"/>
                  <a:gd name="T34" fmla="*/ 44 w 54"/>
                  <a:gd name="T35" fmla="*/ 73 h 98"/>
                  <a:gd name="T36" fmla="*/ 39 w 54"/>
                  <a:gd name="T37" fmla="*/ 81 h 98"/>
                  <a:gd name="T38" fmla="*/ 35 w 54"/>
                  <a:gd name="T39" fmla="*/ 87 h 98"/>
                  <a:gd name="T40" fmla="*/ 30 w 54"/>
                  <a:gd name="T41" fmla="*/ 92 h 98"/>
                  <a:gd name="T42" fmla="*/ 24 w 54"/>
                  <a:gd name="T43" fmla="*/ 95 h 98"/>
                  <a:gd name="T44" fmla="*/ 19 w 54"/>
                  <a:gd name="T45" fmla="*/ 97 h 98"/>
                  <a:gd name="T46" fmla="*/ 14 w 54"/>
                  <a:gd name="T47" fmla="*/ 96 h 98"/>
                  <a:gd name="T48" fmla="*/ 9 w 54"/>
                  <a:gd name="T49" fmla="*/ 93 h 98"/>
                  <a:gd name="T50" fmla="*/ 5 w 54"/>
                  <a:gd name="T51" fmla="*/ 88 h 98"/>
                  <a:gd name="T52" fmla="*/ 1 w 54"/>
                  <a:gd name="T53" fmla="*/ 75 h 98"/>
                  <a:gd name="T54" fmla="*/ 0 w 54"/>
                  <a:gd name="T55" fmla="*/ 68 h 98"/>
                  <a:gd name="T56" fmla="*/ 0 w 54"/>
                  <a:gd name="T57" fmla="*/ 59 h 98"/>
                  <a:gd name="T58" fmla="*/ 1 w 54"/>
                  <a:gd name="T59" fmla="*/ 49 h 98"/>
                  <a:gd name="T60" fmla="*/ 3 w 54"/>
                  <a:gd name="T61" fmla="*/ 40 h 9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4"/>
                  <a:gd name="T94" fmla="*/ 0 h 98"/>
                  <a:gd name="T95" fmla="*/ 54 w 54"/>
                  <a:gd name="T96" fmla="*/ 98 h 9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4" h="98">
                    <a:moveTo>
                      <a:pt x="3" y="40"/>
                    </a:moveTo>
                    <a:lnTo>
                      <a:pt x="6" y="30"/>
                    </a:lnTo>
                    <a:lnTo>
                      <a:pt x="10" y="23"/>
                    </a:lnTo>
                    <a:lnTo>
                      <a:pt x="15" y="15"/>
                    </a:lnTo>
                    <a:lnTo>
                      <a:pt x="19" y="9"/>
                    </a:lnTo>
                    <a:lnTo>
                      <a:pt x="24" y="4"/>
                    </a:lnTo>
                    <a:lnTo>
                      <a:pt x="29" y="1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7" y="8"/>
                    </a:lnTo>
                    <a:lnTo>
                      <a:pt x="52" y="20"/>
                    </a:lnTo>
                    <a:lnTo>
                      <a:pt x="53" y="29"/>
                    </a:lnTo>
                    <a:lnTo>
                      <a:pt x="53" y="37"/>
                    </a:lnTo>
                    <a:lnTo>
                      <a:pt x="52" y="46"/>
                    </a:lnTo>
                    <a:lnTo>
                      <a:pt x="50" y="56"/>
                    </a:lnTo>
                    <a:lnTo>
                      <a:pt x="47" y="66"/>
                    </a:lnTo>
                    <a:lnTo>
                      <a:pt x="44" y="73"/>
                    </a:lnTo>
                    <a:lnTo>
                      <a:pt x="39" y="81"/>
                    </a:lnTo>
                    <a:lnTo>
                      <a:pt x="35" y="87"/>
                    </a:lnTo>
                    <a:lnTo>
                      <a:pt x="30" y="92"/>
                    </a:lnTo>
                    <a:lnTo>
                      <a:pt x="24" y="95"/>
                    </a:lnTo>
                    <a:lnTo>
                      <a:pt x="19" y="97"/>
                    </a:lnTo>
                    <a:lnTo>
                      <a:pt x="14" y="96"/>
                    </a:lnTo>
                    <a:lnTo>
                      <a:pt x="9" y="93"/>
                    </a:lnTo>
                    <a:lnTo>
                      <a:pt x="5" y="88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59"/>
                    </a:lnTo>
                    <a:lnTo>
                      <a:pt x="1" y="49"/>
                    </a:lnTo>
                    <a:lnTo>
                      <a:pt x="3" y="4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4" name="Freeform 628"/>
              <p:cNvSpPr>
                <a:spLocks noChangeAspect="1"/>
              </p:cNvSpPr>
              <p:nvPr/>
            </p:nvSpPr>
            <p:spPr bwMode="auto">
              <a:xfrm>
                <a:off x="641" y="3367"/>
                <a:ext cx="42" cy="71"/>
              </a:xfrm>
              <a:custGeom>
                <a:avLst/>
                <a:gdLst>
                  <a:gd name="T0" fmla="*/ 1 w 42"/>
                  <a:gd name="T1" fmla="*/ 28 h 71"/>
                  <a:gd name="T2" fmla="*/ 6 w 42"/>
                  <a:gd name="T3" fmla="*/ 16 h 71"/>
                  <a:gd name="T4" fmla="*/ 10 w 42"/>
                  <a:gd name="T5" fmla="*/ 11 h 71"/>
                  <a:gd name="T6" fmla="*/ 14 w 42"/>
                  <a:gd name="T7" fmla="*/ 6 h 71"/>
                  <a:gd name="T8" fmla="*/ 17 w 42"/>
                  <a:gd name="T9" fmla="*/ 3 h 71"/>
                  <a:gd name="T10" fmla="*/ 21 w 42"/>
                  <a:gd name="T11" fmla="*/ 1 h 71"/>
                  <a:gd name="T12" fmla="*/ 26 w 42"/>
                  <a:gd name="T13" fmla="*/ 0 h 71"/>
                  <a:gd name="T14" fmla="*/ 29 w 42"/>
                  <a:gd name="T15" fmla="*/ 1 h 71"/>
                  <a:gd name="T16" fmla="*/ 33 w 42"/>
                  <a:gd name="T17" fmla="*/ 3 h 71"/>
                  <a:gd name="T18" fmla="*/ 36 w 42"/>
                  <a:gd name="T19" fmla="*/ 5 h 71"/>
                  <a:gd name="T20" fmla="*/ 37 w 42"/>
                  <a:gd name="T21" fmla="*/ 10 h 71"/>
                  <a:gd name="T22" fmla="*/ 40 w 42"/>
                  <a:gd name="T23" fmla="*/ 15 h 71"/>
                  <a:gd name="T24" fmla="*/ 41 w 42"/>
                  <a:gd name="T25" fmla="*/ 27 h 71"/>
                  <a:gd name="T26" fmla="*/ 38 w 42"/>
                  <a:gd name="T27" fmla="*/ 42 h 71"/>
                  <a:gd name="T28" fmla="*/ 33 w 42"/>
                  <a:gd name="T29" fmla="*/ 54 h 71"/>
                  <a:gd name="T30" fmla="*/ 30 w 42"/>
                  <a:gd name="T31" fmla="*/ 59 h 71"/>
                  <a:gd name="T32" fmla="*/ 26 w 42"/>
                  <a:gd name="T33" fmla="*/ 64 h 71"/>
                  <a:gd name="T34" fmla="*/ 23 w 42"/>
                  <a:gd name="T35" fmla="*/ 66 h 71"/>
                  <a:gd name="T36" fmla="*/ 19 w 42"/>
                  <a:gd name="T37" fmla="*/ 69 h 71"/>
                  <a:gd name="T38" fmla="*/ 15 w 42"/>
                  <a:gd name="T39" fmla="*/ 70 h 71"/>
                  <a:gd name="T40" fmla="*/ 10 w 42"/>
                  <a:gd name="T41" fmla="*/ 70 h 71"/>
                  <a:gd name="T42" fmla="*/ 7 w 42"/>
                  <a:gd name="T43" fmla="*/ 67 h 71"/>
                  <a:gd name="T44" fmla="*/ 4 w 42"/>
                  <a:gd name="T45" fmla="*/ 64 h 71"/>
                  <a:gd name="T46" fmla="*/ 2 w 42"/>
                  <a:gd name="T47" fmla="*/ 59 h 71"/>
                  <a:gd name="T48" fmla="*/ 0 w 42"/>
                  <a:gd name="T49" fmla="*/ 55 h 71"/>
                  <a:gd name="T50" fmla="*/ 0 w 42"/>
                  <a:gd name="T51" fmla="*/ 42 h 71"/>
                  <a:gd name="T52" fmla="*/ 1 w 42"/>
                  <a:gd name="T53" fmla="*/ 28 h 7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2"/>
                  <a:gd name="T82" fmla="*/ 0 h 71"/>
                  <a:gd name="T83" fmla="*/ 42 w 42"/>
                  <a:gd name="T84" fmla="*/ 71 h 7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2" h="71">
                    <a:moveTo>
                      <a:pt x="1" y="28"/>
                    </a:moveTo>
                    <a:lnTo>
                      <a:pt x="6" y="16"/>
                    </a:lnTo>
                    <a:lnTo>
                      <a:pt x="10" y="11"/>
                    </a:lnTo>
                    <a:lnTo>
                      <a:pt x="14" y="6"/>
                    </a:lnTo>
                    <a:lnTo>
                      <a:pt x="17" y="3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29" y="1"/>
                    </a:lnTo>
                    <a:lnTo>
                      <a:pt x="33" y="3"/>
                    </a:lnTo>
                    <a:lnTo>
                      <a:pt x="36" y="5"/>
                    </a:lnTo>
                    <a:lnTo>
                      <a:pt x="37" y="10"/>
                    </a:lnTo>
                    <a:lnTo>
                      <a:pt x="40" y="15"/>
                    </a:lnTo>
                    <a:lnTo>
                      <a:pt x="41" y="27"/>
                    </a:lnTo>
                    <a:lnTo>
                      <a:pt x="38" y="42"/>
                    </a:lnTo>
                    <a:lnTo>
                      <a:pt x="33" y="54"/>
                    </a:lnTo>
                    <a:lnTo>
                      <a:pt x="30" y="59"/>
                    </a:lnTo>
                    <a:lnTo>
                      <a:pt x="26" y="64"/>
                    </a:lnTo>
                    <a:lnTo>
                      <a:pt x="23" y="66"/>
                    </a:lnTo>
                    <a:lnTo>
                      <a:pt x="19" y="69"/>
                    </a:lnTo>
                    <a:lnTo>
                      <a:pt x="15" y="70"/>
                    </a:lnTo>
                    <a:lnTo>
                      <a:pt x="10" y="70"/>
                    </a:lnTo>
                    <a:lnTo>
                      <a:pt x="7" y="67"/>
                    </a:lnTo>
                    <a:lnTo>
                      <a:pt x="4" y="64"/>
                    </a:lnTo>
                    <a:lnTo>
                      <a:pt x="2" y="59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" y="2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5" name="Freeform 629"/>
              <p:cNvSpPr>
                <a:spLocks noChangeAspect="1"/>
              </p:cNvSpPr>
              <p:nvPr/>
            </p:nvSpPr>
            <p:spPr bwMode="auto">
              <a:xfrm>
                <a:off x="642" y="3369"/>
                <a:ext cx="37" cy="68"/>
              </a:xfrm>
              <a:custGeom>
                <a:avLst/>
                <a:gdLst>
                  <a:gd name="T0" fmla="*/ 2 w 37"/>
                  <a:gd name="T1" fmla="*/ 27 h 68"/>
                  <a:gd name="T2" fmla="*/ 7 w 37"/>
                  <a:gd name="T3" fmla="*/ 16 h 68"/>
                  <a:gd name="T4" fmla="*/ 9 w 37"/>
                  <a:gd name="T5" fmla="*/ 11 h 68"/>
                  <a:gd name="T6" fmla="*/ 13 w 37"/>
                  <a:gd name="T7" fmla="*/ 6 h 68"/>
                  <a:gd name="T8" fmla="*/ 16 w 37"/>
                  <a:gd name="T9" fmla="*/ 3 h 68"/>
                  <a:gd name="T10" fmla="*/ 21 w 37"/>
                  <a:gd name="T11" fmla="*/ 0 h 68"/>
                  <a:gd name="T12" fmla="*/ 23 w 37"/>
                  <a:gd name="T13" fmla="*/ 0 h 68"/>
                  <a:gd name="T14" fmla="*/ 27 w 37"/>
                  <a:gd name="T15" fmla="*/ 0 h 68"/>
                  <a:gd name="T16" fmla="*/ 29 w 37"/>
                  <a:gd name="T17" fmla="*/ 2 h 68"/>
                  <a:gd name="T18" fmla="*/ 32 w 37"/>
                  <a:gd name="T19" fmla="*/ 5 h 68"/>
                  <a:gd name="T20" fmla="*/ 35 w 37"/>
                  <a:gd name="T21" fmla="*/ 14 h 68"/>
                  <a:gd name="T22" fmla="*/ 36 w 37"/>
                  <a:gd name="T23" fmla="*/ 25 h 68"/>
                  <a:gd name="T24" fmla="*/ 35 w 37"/>
                  <a:gd name="T25" fmla="*/ 32 h 68"/>
                  <a:gd name="T26" fmla="*/ 32 w 37"/>
                  <a:gd name="T27" fmla="*/ 38 h 68"/>
                  <a:gd name="T28" fmla="*/ 28 w 37"/>
                  <a:gd name="T29" fmla="*/ 51 h 68"/>
                  <a:gd name="T30" fmla="*/ 26 w 37"/>
                  <a:gd name="T31" fmla="*/ 55 h 68"/>
                  <a:gd name="T32" fmla="*/ 23 w 37"/>
                  <a:gd name="T33" fmla="*/ 60 h 68"/>
                  <a:gd name="T34" fmla="*/ 19 w 37"/>
                  <a:gd name="T35" fmla="*/ 63 h 68"/>
                  <a:gd name="T36" fmla="*/ 16 w 37"/>
                  <a:gd name="T37" fmla="*/ 65 h 68"/>
                  <a:gd name="T38" fmla="*/ 12 w 37"/>
                  <a:gd name="T39" fmla="*/ 67 h 68"/>
                  <a:gd name="T40" fmla="*/ 9 w 37"/>
                  <a:gd name="T41" fmla="*/ 65 h 68"/>
                  <a:gd name="T42" fmla="*/ 5 w 37"/>
                  <a:gd name="T43" fmla="*/ 63 h 68"/>
                  <a:gd name="T44" fmla="*/ 4 w 37"/>
                  <a:gd name="T45" fmla="*/ 61 h 68"/>
                  <a:gd name="T46" fmla="*/ 0 w 37"/>
                  <a:gd name="T47" fmla="*/ 53 h 68"/>
                  <a:gd name="T48" fmla="*/ 0 w 37"/>
                  <a:gd name="T49" fmla="*/ 41 h 68"/>
                  <a:gd name="T50" fmla="*/ 0 w 37"/>
                  <a:gd name="T51" fmla="*/ 34 h 68"/>
                  <a:gd name="T52" fmla="*/ 2 w 37"/>
                  <a:gd name="T53" fmla="*/ 27 h 6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7"/>
                  <a:gd name="T82" fmla="*/ 0 h 68"/>
                  <a:gd name="T83" fmla="*/ 37 w 37"/>
                  <a:gd name="T84" fmla="*/ 68 h 6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7" h="68">
                    <a:moveTo>
                      <a:pt x="2" y="27"/>
                    </a:moveTo>
                    <a:lnTo>
                      <a:pt x="7" y="16"/>
                    </a:lnTo>
                    <a:lnTo>
                      <a:pt x="9" y="11"/>
                    </a:lnTo>
                    <a:lnTo>
                      <a:pt x="13" y="6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2" y="5"/>
                    </a:lnTo>
                    <a:lnTo>
                      <a:pt x="35" y="14"/>
                    </a:lnTo>
                    <a:lnTo>
                      <a:pt x="36" y="25"/>
                    </a:lnTo>
                    <a:lnTo>
                      <a:pt x="35" y="32"/>
                    </a:lnTo>
                    <a:lnTo>
                      <a:pt x="32" y="38"/>
                    </a:lnTo>
                    <a:lnTo>
                      <a:pt x="28" y="51"/>
                    </a:lnTo>
                    <a:lnTo>
                      <a:pt x="26" y="55"/>
                    </a:lnTo>
                    <a:lnTo>
                      <a:pt x="23" y="60"/>
                    </a:lnTo>
                    <a:lnTo>
                      <a:pt x="19" y="63"/>
                    </a:lnTo>
                    <a:lnTo>
                      <a:pt x="16" y="65"/>
                    </a:lnTo>
                    <a:lnTo>
                      <a:pt x="12" y="67"/>
                    </a:lnTo>
                    <a:lnTo>
                      <a:pt x="9" y="65"/>
                    </a:lnTo>
                    <a:lnTo>
                      <a:pt x="5" y="63"/>
                    </a:lnTo>
                    <a:lnTo>
                      <a:pt x="4" y="61"/>
                    </a:lnTo>
                    <a:lnTo>
                      <a:pt x="0" y="53"/>
                    </a:lnTo>
                    <a:lnTo>
                      <a:pt x="0" y="41"/>
                    </a:lnTo>
                    <a:lnTo>
                      <a:pt x="0" y="34"/>
                    </a:lnTo>
                    <a:lnTo>
                      <a:pt x="2" y="2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6" name="Freeform 630"/>
              <p:cNvSpPr>
                <a:spLocks noChangeAspect="1"/>
              </p:cNvSpPr>
              <p:nvPr/>
            </p:nvSpPr>
            <p:spPr bwMode="auto">
              <a:xfrm>
                <a:off x="598" y="3337"/>
                <a:ext cx="45" cy="106"/>
              </a:xfrm>
              <a:custGeom>
                <a:avLst/>
                <a:gdLst>
                  <a:gd name="T0" fmla="*/ 9 w 45"/>
                  <a:gd name="T1" fmla="*/ 105 h 106"/>
                  <a:gd name="T2" fmla="*/ 6 w 45"/>
                  <a:gd name="T3" fmla="*/ 101 h 106"/>
                  <a:gd name="T4" fmla="*/ 3 w 45"/>
                  <a:gd name="T5" fmla="*/ 95 h 106"/>
                  <a:gd name="T6" fmla="*/ 1 w 45"/>
                  <a:gd name="T7" fmla="*/ 87 h 106"/>
                  <a:gd name="T8" fmla="*/ 0 w 45"/>
                  <a:gd name="T9" fmla="*/ 80 h 106"/>
                  <a:gd name="T10" fmla="*/ 0 w 45"/>
                  <a:gd name="T11" fmla="*/ 61 h 106"/>
                  <a:gd name="T12" fmla="*/ 1 w 45"/>
                  <a:gd name="T13" fmla="*/ 52 h 106"/>
                  <a:gd name="T14" fmla="*/ 3 w 45"/>
                  <a:gd name="T15" fmla="*/ 42 h 106"/>
                  <a:gd name="T16" fmla="*/ 6 w 45"/>
                  <a:gd name="T17" fmla="*/ 32 h 106"/>
                  <a:gd name="T18" fmla="*/ 11 w 45"/>
                  <a:gd name="T19" fmla="*/ 24 h 106"/>
                  <a:gd name="T20" fmla="*/ 17 w 45"/>
                  <a:gd name="T21" fmla="*/ 16 h 106"/>
                  <a:gd name="T22" fmla="*/ 22 w 45"/>
                  <a:gd name="T23" fmla="*/ 10 h 106"/>
                  <a:gd name="T24" fmla="*/ 34 w 45"/>
                  <a:gd name="T25" fmla="*/ 1 h 106"/>
                  <a:gd name="T26" fmla="*/ 39 w 45"/>
                  <a:gd name="T27" fmla="*/ 0 h 106"/>
                  <a:gd name="T28" fmla="*/ 44 w 45"/>
                  <a:gd name="T29" fmla="*/ 0 h 10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5"/>
                  <a:gd name="T46" fmla="*/ 0 h 106"/>
                  <a:gd name="T47" fmla="*/ 45 w 45"/>
                  <a:gd name="T48" fmla="*/ 106 h 10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5" h="106">
                    <a:moveTo>
                      <a:pt x="9" y="105"/>
                    </a:moveTo>
                    <a:lnTo>
                      <a:pt x="6" y="101"/>
                    </a:lnTo>
                    <a:lnTo>
                      <a:pt x="3" y="95"/>
                    </a:lnTo>
                    <a:lnTo>
                      <a:pt x="1" y="87"/>
                    </a:lnTo>
                    <a:lnTo>
                      <a:pt x="0" y="80"/>
                    </a:lnTo>
                    <a:lnTo>
                      <a:pt x="0" y="61"/>
                    </a:lnTo>
                    <a:lnTo>
                      <a:pt x="1" y="52"/>
                    </a:lnTo>
                    <a:lnTo>
                      <a:pt x="3" y="42"/>
                    </a:lnTo>
                    <a:lnTo>
                      <a:pt x="6" y="32"/>
                    </a:lnTo>
                    <a:lnTo>
                      <a:pt x="11" y="24"/>
                    </a:lnTo>
                    <a:lnTo>
                      <a:pt x="17" y="16"/>
                    </a:lnTo>
                    <a:lnTo>
                      <a:pt x="22" y="10"/>
                    </a:lnTo>
                    <a:lnTo>
                      <a:pt x="34" y="1"/>
                    </a:lnTo>
                    <a:lnTo>
                      <a:pt x="39" y="0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7" name="Freeform 631"/>
              <p:cNvSpPr>
                <a:spLocks noChangeAspect="1"/>
              </p:cNvSpPr>
              <p:nvPr/>
            </p:nvSpPr>
            <p:spPr bwMode="auto">
              <a:xfrm>
                <a:off x="599" y="3337"/>
                <a:ext cx="44" cy="106"/>
              </a:xfrm>
              <a:custGeom>
                <a:avLst/>
                <a:gdLst>
                  <a:gd name="T0" fmla="*/ 8 w 44"/>
                  <a:gd name="T1" fmla="*/ 105 h 106"/>
                  <a:gd name="T2" fmla="*/ 7 w 44"/>
                  <a:gd name="T3" fmla="*/ 103 h 106"/>
                  <a:gd name="T4" fmla="*/ 5 w 44"/>
                  <a:gd name="T5" fmla="*/ 101 h 106"/>
                  <a:gd name="T6" fmla="*/ 3 w 44"/>
                  <a:gd name="T7" fmla="*/ 95 h 106"/>
                  <a:gd name="T8" fmla="*/ 0 w 44"/>
                  <a:gd name="T9" fmla="*/ 81 h 106"/>
                  <a:gd name="T10" fmla="*/ 0 w 44"/>
                  <a:gd name="T11" fmla="*/ 62 h 106"/>
                  <a:gd name="T12" fmla="*/ 3 w 44"/>
                  <a:gd name="T13" fmla="*/ 42 h 106"/>
                  <a:gd name="T14" fmla="*/ 8 w 44"/>
                  <a:gd name="T15" fmla="*/ 31 h 106"/>
                  <a:gd name="T16" fmla="*/ 12 w 44"/>
                  <a:gd name="T17" fmla="*/ 22 h 106"/>
                  <a:gd name="T18" fmla="*/ 18 w 44"/>
                  <a:gd name="T19" fmla="*/ 14 h 106"/>
                  <a:gd name="T20" fmla="*/ 24 w 44"/>
                  <a:gd name="T21" fmla="*/ 8 h 106"/>
                  <a:gd name="T22" fmla="*/ 33 w 44"/>
                  <a:gd name="T23" fmla="*/ 0 h 106"/>
                  <a:gd name="T24" fmla="*/ 38 w 44"/>
                  <a:gd name="T25" fmla="*/ 0 h 106"/>
                  <a:gd name="T26" fmla="*/ 43 w 44"/>
                  <a:gd name="T27" fmla="*/ 0 h 10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4"/>
                  <a:gd name="T43" fmla="*/ 0 h 106"/>
                  <a:gd name="T44" fmla="*/ 44 w 44"/>
                  <a:gd name="T45" fmla="*/ 106 h 10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4" h="106">
                    <a:moveTo>
                      <a:pt x="8" y="105"/>
                    </a:moveTo>
                    <a:lnTo>
                      <a:pt x="7" y="103"/>
                    </a:lnTo>
                    <a:lnTo>
                      <a:pt x="5" y="101"/>
                    </a:lnTo>
                    <a:lnTo>
                      <a:pt x="3" y="95"/>
                    </a:lnTo>
                    <a:lnTo>
                      <a:pt x="0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8" y="31"/>
                    </a:lnTo>
                    <a:lnTo>
                      <a:pt x="12" y="22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3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8" name="Freeform 632"/>
              <p:cNvSpPr>
                <a:spLocks noChangeAspect="1"/>
              </p:cNvSpPr>
              <p:nvPr/>
            </p:nvSpPr>
            <p:spPr bwMode="auto">
              <a:xfrm>
                <a:off x="565" y="3345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2 w 17"/>
                  <a:gd name="T3" fmla="*/ 5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16"/>
                    </a:move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9" name="Freeform 633"/>
              <p:cNvSpPr>
                <a:spLocks noChangeAspect="1"/>
              </p:cNvSpPr>
              <p:nvPr/>
            </p:nvSpPr>
            <p:spPr bwMode="auto">
              <a:xfrm>
                <a:off x="563" y="3343"/>
                <a:ext cx="17" cy="18"/>
              </a:xfrm>
              <a:custGeom>
                <a:avLst/>
                <a:gdLst>
                  <a:gd name="T0" fmla="*/ 16 w 17"/>
                  <a:gd name="T1" fmla="*/ 17 h 18"/>
                  <a:gd name="T2" fmla="*/ 8 w 17"/>
                  <a:gd name="T3" fmla="*/ 12 h 18"/>
                  <a:gd name="T4" fmla="*/ 1 w 17"/>
                  <a:gd name="T5" fmla="*/ 8 h 18"/>
                  <a:gd name="T6" fmla="*/ 0 w 17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8"/>
                  <a:gd name="T14" fmla="*/ 17 w 17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8">
                    <a:moveTo>
                      <a:pt x="16" y="17"/>
                    </a:moveTo>
                    <a:lnTo>
                      <a:pt x="8" y="12"/>
                    </a:lnTo>
                    <a:lnTo>
                      <a:pt x="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0" name="Freeform 634"/>
              <p:cNvSpPr>
                <a:spLocks noChangeAspect="1"/>
              </p:cNvSpPr>
              <p:nvPr/>
            </p:nvSpPr>
            <p:spPr bwMode="auto">
              <a:xfrm>
                <a:off x="561" y="3341"/>
                <a:ext cx="17" cy="23"/>
              </a:xfrm>
              <a:custGeom>
                <a:avLst/>
                <a:gdLst>
                  <a:gd name="T0" fmla="*/ 16 w 17"/>
                  <a:gd name="T1" fmla="*/ 22 h 23"/>
                  <a:gd name="T2" fmla="*/ 8 w 17"/>
                  <a:gd name="T3" fmla="*/ 17 h 23"/>
                  <a:gd name="T4" fmla="*/ 1 w 17"/>
                  <a:gd name="T5" fmla="*/ 11 h 23"/>
                  <a:gd name="T6" fmla="*/ 0 w 17"/>
                  <a:gd name="T7" fmla="*/ 5 h 23"/>
                  <a:gd name="T8" fmla="*/ 0 w 17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23"/>
                  <a:gd name="T17" fmla="*/ 17 w 17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23">
                    <a:moveTo>
                      <a:pt x="16" y="22"/>
                    </a:moveTo>
                    <a:lnTo>
                      <a:pt x="8" y="17"/>
                    </a:lnTo>
                    <a:lnTo>
                      <a:pt x="1" y="11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1" name="Freeform 635"/>
              <p:cNvSpPr>
                <a:spLocks noChangeAspect="1"/>
              </p:cNvSpPr>
              <p:nvPr/>
            </p:nvSpPr>
            <p:spPr bwMode="auto">
              <a:xfrm>
                <a:off x="558" y="334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2 w 17"/>
                  <a:gd name="T3" fmla="*/ 22 h 24"/>
                  <a:gd name="T4" fmla="*/ 7 w 17"/>
                  <a:gd name="T5" fmla="*/ 19 h 24"/>
                  <a:gd name="T6" fmla="*/ 3 w 17"/>
                  <a:gd name="T7" fmla="*/ 16 h 24"/>
                  <a:gd name="T8" fmla="*/ 1 w 17"/>
                  <a:gd name="T9" fmla="*/ 12 h 24"/>
                  <a:gd name="T10" fmla="*/ 0 w 17"/>
                  <a:gd name="T11" fmla="*/ 6 h 24"/>
                  <a:gd name="T12" fmla="*/ 1 w 17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4"/>
                  <a:gd name="T23" fmla="*/ 17 w 17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4">
                    <a:moveTo>
                      <a:pt x="16" y="23"/>
                    </a:moveTo>
                    <a:lnTo>
                      <a:pt x="12" y="22"/>
                    </a:lnTo>
                    <a:lnTo>
                      <a:pt x="7" y="19"/>
                    </a:lnTo>
                    <a:lnTo>
                      <a:pt x="3" y="16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2" name="Freeform 636"/>
              <p:cNvSpPr>
                <a:spLocks noChangeAspect="1"/>
              </p:cNvSpPr>
              <p:nvPr/>
            </p:nvSpPr>
            <p:spPr bwMode="auto">
              <a:xfrm>
                <a:off x="556" y="3341"/>
                <a:ext cx="17" cy="26"/>
              </a:xfrm>
              <a:custGeom>
                <a:avLst/>
                <a:gdLst>
                  <a:gd name="T0" fmla="*/ 16 w 17"/>
                  <a:gd name="T1" fmla="*/ 25 h 26"/>
                  <a:gd name="T2" fmla="*/ 8 w 17"/>
                  <a:gd name="T3" fmla="*/ 21 h 26"/>
                  <a:gd name="T4" fmla="*/ 4 w 17"/>
                  <a:gd name="T5" fmla="*/ 17 h 26"/>
                  <a:gd name="T6" fmla="*/ 1 w 17"/>
                  <a:gd name="T7" fmla="*/ 13 h 26"/>
                  <a:gd name="T8" fmla="*/ 0 w 17"/>
                  <a:gd name="T9" fmla="*/ 6 h 26"/>
                  <a:gd name="T10" fmla="*/ 1 w 17"/>
                  <a:gd name="T11" fmla="*/ 0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26"/>
                  <a:gd name="T20" fmla="*/ 17 w 17"/>
                  <a:gd name="T21" fmla="*/ 26 h 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26">
                    <a:moveTo>
                      <a:pt x="16" y="25"/>
                    </a:moveTo>
                    <a:lnTo>
                      <a:pt x="8" y="21"/>
                    </a:lnTo>
                    <a:lnTo>
                      <a:pt x="4" y="17"/>
                    </a:lnTo>
                    <a:lnTo>
                      <a:pt x="1" y="13"/>
                    </a:lnTo>
                    <a:lnTo>
                      <a:pt x="0" y="6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3" name="Freeform 637"/>
              <p:cNvSpPr>
                <a:spLocks noChangeAspect="1"/>
              </p:cNvSpPr>
              <p:nvPr/>
            </p:nvSpPr>
            <p:spPr bwMode="auto">
              <a:xfrm>
                <a:off x="556" y="3341"/>
                <a:ext cx="17" cy="27"/>
              </a:xfrm>
              <a:custGeom>
                <a:avLst/>
                <a:gdLst>
                  <a:gd name="T0" fmla="*/ 16 w 17"/>
                  <a:gd name="T1" fmla="*/ 26 h 27"/>
                  <a:gd name="T2" fmla="*/ 11 w 17"/>
                  <a:gd name="T3" fmla="*/ 26 h 27"/>
                  <a:gd name="T4" fmla="*/ 7 w 17"/>
                  <a:gd name="T5" fmla="*/ 23 h 27"/>
                  <a:gd name="T6" fmla="*/ 0 w 17"/>
                  <a:gd name="T7" fmla="*/ 14 h 27"/>
                  <a:gd name="T8" fmla="*/ 0 w 17"/>
                  <a:gd name="T9" fmla="*/ 6 h 27"/>
                  <a:gd name="T10" fmla="*/ 0 w 17"/>
                  <a:gd name="T11" fmla="*/ 4 h 27"/>
                  <a:gd name="T12" fmla="*/ 1 w 17"/>
                  <a:gd name="T13" fmla="*/ 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7"/>
                  <a:gd name="T23" fmla="*/ 17 w 17"/>
                  <a:gd name="T24" fmla="*/ 27 h 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7">
                    <a:moveTo>
                      <a:pt x="16" y="26"/>
                    </a:moveTo>
                    <a:lnTo>
                      <a:pt x="11" y="26"/>
                    </a:lnTo>
                    <a:lnTo>
                      <a:pt x="7" y="23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4" name="Freeform 638"/>
              <p:cNvSpPr>
                <a:spLocks noChangeAspect="1"/>
              </p:cNvSpPr>
              <p:nvPr/>
            </p:nvSpPr>
            <p:spPr bwMode="auto">
              <a:xfrm>
                <a:off x="554" y="3342"/>
                <a:ext cx="17" cy="28"/>
              </a:xfrm>
              <a:custGeom>
                <a:avLst/>
                <a:gdLst>
                  <a:gd name="T0" fmla="*/ 16 w 17"/>
                  <a:gd name="T1" fmla="*/ 27 h 28"/>
                  <a:gd name="T2" fmla="*/ 12 w 17"/>
                  <a:gd name="T3" fmla="*/ 27 h 28"/>
                  <a:gd name="T4" fmla="*/ 7 w 17"/>
                  <a:gd name="T5" fmla="*/ 24 h 28"/>
                  <a:gd name="T6" fmla="*/ 3 w 17"/>
                  <a:gd name="T7" fmla="*/ 21 h 28"/>
                  <a:gd name="T8" fmla="*/ 1 w 17"/>
                  <a:gd name="T9" fmla="*/ 15 h 28"/>
                  <a:gd name="T10" fmla="*/ 0 w 17"/>
                  <a:gd name="T11" fmla="*/ 6 h 28"/>
                  <a:gd name="T12" fmla="*/ 1 w 17"/>
                  <a:gd name="T13" fmla="*/ 3 h 28"/>
                  <a:gd name="T14" fmla="*/ 2 w 17"/>
                  <a:gd name="T15" fmla="*/ 0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8"/>
                  <a:gd name="T26" fmla="*/ 17 w 17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8">
                    <a:moveTo>
                      <a:pt x="16" y="27"/>
                    </a:moveTo>
                    <a:lnTo>
                      <a:pt x="12" y="27"/>
                    </a:lnTo>
                    <a:lnTo>
                      <a:pt x="7" y="24"/>
                    </a:lnTo>
                    <a:lnTo>
                      <a:pt x="3" y="21"/>
                    </a:lnTo>
                    <a:lnTo>
                      <a:pt x="1" y="15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5" name="Freeform 639"/>
              <p:cNvSpPr>
                <a:spLocks noChangeAspect="1"/>
              </p:cNvSpPr>
              <p:nvPr/>
            </p:nvSpPr>
            <p:spPr bwMode="auto">
              <a:xfrm>
                <a:off x="528" y="3314"/>
                <a:ext cx="44" cy="102"/>
              </a:xfrm>
              <a:custGeom>
                <a:avLst/>
                <a:gdLst>
                  <a:gd name="T0" fmla="*/ 11 w 44"/>
                  <a:gd name="T1" fmla="*/ 101 h 102"/>
                  <a:gd name="T2" fmla="*/ 7 w 44"/>
                  <a:gd name="T3" fmla="*/ 94 h 102"/>
                  <a:gd name="T4" fmla="*/ 4 w 44"/>
                  <a:gd name="T5" fmla="*/ 87 h 102"/>
                  <a:gd name="T6" fmla="*/ 2 w 44"/>
                  <a:gd name="T7" fmla="*/ 79 h 102"/>
                  <a:gd name="T8" fmla="*/ 0 w 44"/>
                  <a:gd name="T9" fmla="*/ 72 h 102"/>
                  <a:gd name="T10" fmla="*/ 0 w 44"/>
                  <a:gd name="T11" fmla="*/ 55 h 102"/>
                  <a:gd name="T12" fmla="*/ 2 w 44"/>
                  <a:gd name="T13" fmla="*/ 39 h 102"/>
                  <a:gd name="T14" fmla="*/ 6 w 44"/>
                  <a:gd name="T15" fmla="*/ 30 h 102"/>
                  <a:gd name="T16" fmla="*/ 11 w 44"/>
                  <a:gd name="T17" fmla="*/ 21 h 102"/>
                  <a:gd name="T18" fmla="*/ 15 w 44"/>
                  <a:gd name="T19" fmla="*/ 15 h 102"/>
                  <a:gd name="T20" fmla="*/ 21 w 44"/>
                  <a:gd name="T21" fmla="*/ 9 h 102"/>
                  <a:gd name="T22" fmla="*/ 27 w 44"/>
                  <a:gd name="T23" fmla="*/ 4 h 102"/>
                  <a:gd name="T24" fmla="*/ 32 w 44"/>
                  <a:gd name="T25" fmla="*/ 1 h 102"/>
                  <a:gd name="T26" fmla="*/ 37 w 44"/>
                  <a:gd name="T27" fmla="*/ 0 h 102"/>
                  <a:gd name="T28" fmla="*/ 43 w 44"/>
                  <a:gd name="T29" fmla="*/ 1 h 1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4"/>
                  <a:gd name="T46" fmla="*/ 0 h 102"/>
                  <a:gd name="T47" fmla="*/ 44 w 44"/>
                  <a:gd name="T48" fmla="*/ 102 h 10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4" h="102">
                    <a:moveTo>
                      <a:pt x="11" y="101"/>
                    </a:moveTo>
                    <a:lnTo>
                      <a:pt x="7" y="94"/>
                    </a:lnTo>
                    <a:lnTo>
                      <a:pt x="4" y="87"/>
                    </a:lnTo>
                    <a:lnTo>
                      <a:pt x="2" y="79"/>
                    </a:lnTo>
                    <a:lnTo>
                      <a:pt x="0" y="72"/>
                    </a:lnTo>
                    <a:lnTo>
                      <a:pt x="0" y="55"/>
                    </a:lnTo>
                    <a:lnTo>
                      <a:pt x="2" y="39"/>
                    </a:lnTo>
                    <a:lnTo>
                      <a:pt x="6" y="30"/>
                    </a:lnTo>
                    <a:lnTo>
                      <a:pt x="11" y="21"/>
                    </a:lnTo>
                    <a:lnTo>
                      <a:pt x="15" y="15"/>
                    </a:lnTo>
                    <a:lnTo>
                      <a:pt x="21" y="9"/>
                    </a:lnTo>
                    <a:lnTo>
                      <a:pt x="27" y="4"/>
                    </a:lnTo>
                    <a:lnTo>
                      <a:pt x="32" y="1"/>
                    </a:lnTo>
                    <a:lnTo>
                      <a:pt x="37" y="0"/>
                    </a:lnTo>
                    <a:lnTo>
                      <a:pt x="43" y="1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6" name="Freeform 640"/>
              <p:cNvSpPr>
                <a:spLocks noChangeAspect="1"/>
              </p:cNvSpPr>
              <p:nvPr/>
            </p:nvSpPr>
            <p:spPr bwMode="auto">
              <a:xfrm>
                <a:off x="530" y="3316"/>
                <a:ext cx="43" cy="101"/>
              </a:xfrm>
              <a:custGeom>
                <a:avLst/>
                <a:gdLst>
                  <a:gd name="T0" fmla="*/ 10 w 43"/>
                  <a:gd name="T1" fmla="*/ 100 h 101"/>
                  <a:gd name="T2" fmla="*/ 6 w 43"/>
                  <a:gd name="T3" fmla="*/ 92 h 101"/>
                  <a:gd name="T4" fmla="*/ 3 w 43"/>
                  <a:gd name="T5" fmla="*/ 84 h 101"/>
                  <a:gd name="T6" fmla="*/ 0 w 43"/>
                  <a:gd name="T7" fmla="*/ 68 h 101"/>
                  <a:gd name="T8" fmla="*/ 0 w 43"/>
                  <a:gd name="T9" fmla="*/ 51 h 101"/>
                  <a:gd name="T10" fmla="*/ 2 w 43"/>
                  <a:gd name="T11" fmla="*/ 36 h 101"/>
                  <a:gd name="T12" fmla="*/ 12 w 43"/>
                  <a:gd name="T13" fmla="*/ 16 h 101"/>
                  <a:gd name="T14" fmla="*/ 16 w 43"/>
                  <a:gd name="T15" fmla="*/ 9 h 101"/>
                  <a:gd name="T16" fmla="*/ 21 w 43"/>
                  <a:gd name="T17" fmla="*/ 5 h 101"/>
                  <a:gd name="T18" fmla="*/ 26 w 43"/>
                  <a:gd name="T19" fmla="*/ 1 h 101"/>
                  <a:gd name="T20" fmla="*/ 31 w 43"/>
                  <a:gd name="T21" fmla="*/ 0 h 101"/>
                  <a:gd name="T22" fmla="*/ 42 w 43"/>
                  <a:gd name="T23" fmla="*/ 0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3"/>
                  <a:gd name="T37" fmla="*/ 0 h 101"/>
                  <a:gd name="T38" fmla="*/ 43 w 43"/>
                  <a:gd name="T39" fmla="*/ 101 h 1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3" h="101">
                    <a:moveTo>
                      <a:pt x="10" y="100"/>
                    </a:moveTo>
                    <a:lnTo>
                      <a:pt x="6" y="92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0" y="51"/>
                    </a:lnTo>
                    <a:lnTo>
                      <a:pt x="2" y="36"/>
                    </a:lnTo>
                    <a:lnTo>
                      <a:pt x="12" y="16"/>
                    </a:lnTo>
                    <a:lnTo>
                      <a:pt x="16" y="9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31" y="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7" name="Line 641"/>
              <p:cNvSpPr>
                <a:spLocks noChangeAspect="1" noChangeShapeType="1"/>
              </p:cNvSpPr>
              <p:nvPr/>
            </p:nvSpPr>
            <p:spPr bwMode="auto">
              <a:xfrm>
                <a:off x="558" y="3312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88" name="Freeform 642"/>
              <p:cNvSpPr>
                <a:spLocks noChangeAspect="1"/>
              </p:cNvSpPr>
              <p:nvPr/>
            </p:nvSpPr>
            <p:spPr bwMode="auto">
              <a:xfrm>
                <a:off x="540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4 h 17"/>
                  <a:gd name="T4" fmla="*/ 6 w 17"/>
                  <a:gd name="T5" fmla="*/ 16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0"/>
                    </a:moveTo>
                    <a:lnTo>
                      <a:pt x="16" y="4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9" name="Freeform 643"/>
              <p:cNvSpPr>
                <a:spLocks noChangeAspect="1"/>
              </p:cNvSpPr>
              <p:nvPr/>
            </p:nvSpPr>
            <p:spPr bwMode="auto">
              <a:xfrm>
                <a:off x="522" y="3342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6 w 17"/>
                  <a:gd name="T3" fmla="*/ 1 h 17"/>
                  <a:gd name="T4" fmla="*/ 8 w 17"/>
                  <a:gd name="T5" fmla="*/ 16 h 17"/>
                  <a:gd name="T6" fmla="*/ 0 w 17"/>
                  <a:gd name="T7" fmla="*/ 14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6" y="0"/>
                    </a:moveTo>
                    <a:lnTo>
                      <a:pt x="16" y="1"/>
                    </a:lnTo>
                    <a:lnTo>
                      <a:pt x="8" y="16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0" name="Line 644"/>
              <p:cNvSpPr>
                <a:spLocks noChangeAspect="1" noChangeShapeType="1"/>
              </p:cNvSpPr>
              <p:nvPr/>
            </p:nvSpPr>
            <p:spPr bwMode="auto">
              <a:xfrm>
                <a:off x="540" y="3322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1" name="Line 645"/>
              <p:cNvSpPr>
                <a:spLocks noChangeAspect="1" noChangeShapeType="1"/>
              </p:cNvSpPr>
              <p:nvPr/>
            </p:nvSpPr>
            <p:spPr bwMode="auto">
              <a:xfrm>
                <a:off x="527" y="3343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2" name="Line 646"/>
              <p:cNvSpPr>
                <a:spLocks noChangeAspect="1" noChangeShapeType="1"/>
              </p:cNvSpPr>
              <p:nvPr/>
            </p:nvSpPr>
            <p:spPr bwMode="auto">
              <a:xfrm>
                <a:off x="520" y="3369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3" name="Line 647"/>
              <p:cNvSpPr>
                <a:spLocks noChangeAspect="1" noChangeShapeType="1"/>
              </p:cNvSpPr>
              <p:nvPr/>
            </p:nvSpPr>
            <p:spPr bwMode="auto">
              <a:xfrm>
                <a:off x="519" y="3383"/>
                <a:ext cx="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4" name="Freeform 648"/>
              <p:cNvSpPr>
                <a:spLocks noChangeAspect="1"/>
              </p:cNvSpPr>
              <p:nvPr/>
            </p:nvSpPr>
            <p:spPr bwMode="auto">
              <a:xfrm>
                <a:off x="520" y="3371"/>
                <a:ext cx="17" cy="17"/>
              </a:xfrm>
              <a:custGeom>
                <a:avLst/>
                <a:gdLst>
                  <a:gd name="T0" fmla="*/ 0 w 17"/>
                  <a:gd name="T1" fmla="*/ 14 h 17"/>
                  <a:gd name="T2" fmla="*/ 16 w 17"/>
                  <a:gd name="T3" fmla="*/ 16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4"/>
                    </a:move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5" name="Line 649"/>
              <p:cNvSpPr>
                <a:spLocks noChangeAspect="1" noChangeShapeType="1"/>
              </p:cNvSpPr>
              <p:nvPr/>
            </p:nvSpPr>
            <p:spPr bwMode="auto">
              <a:xfrm>
                <a:off x="527" y="3403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6" name="Freeform 650"/>
              <p:cNvSpPr>
                <a:spLocks noChangeAspect="1"/>
              </p:cNvSpPr>
              <p:nvPr/>
            </p:nvSpPr>
            <p:spPr bwMode="auto">
              <a:xfrm>
                <a:off x="571" y="333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5 w 17"/>
                  <a:gd name="T3" fmla="*/ 9 h 17"/>
                  <a:gd name="T4" fmla="*/ 8 w 17"/>
                  <a:gd name="T5" fmla="*/ 16 h 17"/>
                  <a:gd name="T6" fmla="*/ 12 w 17"/>
                  <a:gd name="T7" fmla="*/ 9 h 17"/>
                  <a:gd name="T8" fmla="*/ 16 w 17"/>
                  <a:gd name="T9" fmla="*/ 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5" y="9"/>
                    </a:lnTo>
                    <a:lnTo>
                      <a:pt x="8" y="16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7" name="Freeform 651"/>
              <p:cNvSpPr>
                <a:spLocks noChangeAspect="1"/>
              </p:cNvSpPr>
              <p:nvPr/>
            </p:nvSpPr>
            <p:spPr bwMode="auto">
              <a:xfrm>
                <a:off x="571" y="3339"/>
                <a:ext cx="17" cy="17"/>
              </a:xfrm>
              <a:custGeom>
                <a:avLst/>
                <a:gdLst>
                  <a:gd name="T0" fmla="*/ 0 w 17"/>
                  <a:gd name="T1" fmla="*/ 1 h 17"/>
                  <a:gd name="T2" fmla="*/ 5 w 17"/>
                  <a:gd name="T3" fmla="*/ 9 h 17"/>
                  <a:gd name="T4" fmla="*/ 8 w 17"/>
                  <a:gd name="T5" fmla="*/ 16 h 17"/>
                  <a:gd name="T6" fmla="*/ 12 w 17"/>
                  <a:gd name="T7" fmla="*/ 9 h 17"/>
                  <a:gd name="T8" fmla="*/ 16 w 17"/>
                  <a:gd name="T9" fmla="*/ 0 h 17"/>
                  <a:gd name="T10" fmla="*/ 0 w 17"/>
                  <a:gd name="T11" fmla="*/ 1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1"/>
                    </a:moveTo>
                    <a:lnTo>
                      <a:pt x="5" y="9"/>
                    </a:lnTo>
                    <a:lnTo>
                      <a:pt x="8" y="16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8" name="Freeform 652"/>
              <p:cNvSpPr>
                <a:spLocks noChangeAspect="1"/>
              </p:cNvSpPr>
              <p:nvPr/>
            </p:nvSpPr>
            <p:spPr bwMode="auto">
              <a:xfrm>
                <a:off x="584" y="3316"/>
                <a:ext cx="50" cy="24"/>
              </a:xfrm>
              <a:custGeom>
                <a:avLst/>
                <a:gdLst>
                  <a:gd name="T0" fmla="*/ 0 w 50"/>
                  <a:gd name="T1" fmla="*/ 23 h 24"/>
                  <a:gd name="T2" fmla="*/ 46 w 50"/>
                  <a:gd name="T3" fmla="*/ 5 h 24"/>
                  <a:gd name="T4" fmla="*/ 49 w 50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50"/>
                  <a:gd name="T10" fmla="*/ 0 h 24"/>
                  <a:gd name="T11" fmla="*/ 50 w 50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" h="24">
                    <a:moveTo>
                      <a:pt x="0" y="23"/>
                    </a:moveTo>
                    <a:lnTo>
                      <a:pt x="46" y="5"/>
                    </a:lnTo>
                    <a:lnTo>
                      <a:pt x="49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9" name="Freeform 653"/>
              <p:cNvSpPr>
                <a:spLocks noChangeAspect="1"/>
              </p:cNvSpPr>
              <p:nvPr/>
            </p:nvSpPr>
            <p:spPr bwMode="auto">
              <a:xfrm>
                <a:off x="631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2 h 17"/>
                  <a:gd name="T4" fmla="*/ 13 w 17"/>
                  <a:gd name="T5" fmla="*/ 9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8" y="2"/>
                    </a:lnTo>
                    <a:lnTo>
                      <a:pt x="13" y="9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0" name="Freeform 654"/>
              <p:cNvSpPr>
                <a:spLocks noChangeAspect="1"/>
              </p:cNvSpPr>
              <p:nvPr/>
            </p:nvSpPr>
            <p:spPr bwMode="auto">
              <a:xfrm>
                <a:off x="575" y="3320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9 h 17"/>
                  <a:gd name="T4" fmla="*/ 0 w 1"/>
                  <a:gd name="T5" fmla="*/ 6 h 17"/>
                  <a:gd name="T6" fmla="*/ 0 w 1"/>
                  <a:gd name="T7" fmla="*/ 0 h 17"/>
                  <a:gd name="T8" fmla="*/ 0 w 1"/>
                  <a:gd name="T9" fmla="*/ 6 h 17"/>
                  <a:gd name="T10" fmla="*/ 0 w 1"/>
                  <a:gd name="T11" fmla="*/ 9 h 17"/>
                  <a:gd name="T12" fmla="*/ 0 w 1"/>
                  <a:gd name="T13" fmla="*/ 16 h 17"/>
                  <a:gd name="T14" fmla="*/ 0 w 1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17"/>
                  <a:gd name="T26" fmla="*/ 1 w 1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17">
                    <a:moveTo>
                      <a:pt x="0" y="16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1" name="Freeform 655"/>
              <p:cNvSpPr>
                <a:spLocks noChangeAspect="1"/>
              </p:cNvSpPr>
              <p:nvPr/>
            </p:nvSpPr>
            <p:spPr bwMode="auto">
              <a:xfrm>
                <a:off x="574" y="3322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4 w 17"/>
                  <a:gd name="T5" fmla="*/ 0 h 17"/>
                  <a:gd name="T6" fmla="*/ 16 w 17"/>
                  <a:gd name="T7" fmla="*/ 6 h 17"/>
                  <a:gd name="T8" fmla="*/ 16 w 17"/>
                  <a:gd name="T9" fmla="*/ 9 h 17"/>
                  <a:gd name="T10" fmla="*/ 14 w 17"/>
                  <a:gd name="T11" fmla="*/ 16 h 17"/>
                  <a:gd name="T12" fmla="*/ 10 w 17"/>
                  <a:gd name="T13" fmla="*/ 16 h 17"/>
                  <a:gd name="T14" fmla="*/ 8 w 17"/>
                  <a:gd name="T15" fmla="*/ 16 h 17"/>
                  <a:gd name="T16" fmla="*/ 5 w 17"/>
                  <a:gd name="T17" fmla="*/ 16 h 17"/>
                  <a:gd name="T18" fmla="*/ 3 w 17"/>
                  <a:gd name="T19" fmla="*/ 16 h 17"/>
                  <a:gd name="T20" fmla="*/ 0 w 17"/>
                  <a:gd name="T21" fmla="*/ 9 h 17"/>
                  <a:gd name="T22" fmla="*/ 0 w 17"/>
                  <a:gd name="T23" fmla="*/ 6 h 17"/>
                  <a:gd name="T24" fmla="*/ 3 w 17"/>
                  <a:gd name="T25" fmla="*/ 0 h 17"/>
                  <a:gd name="T26" fmla="*/ 5 w 17"/>
                  <a:gd name="T27" fmla="*/ 0 h 17"/>
                  <a:gd name="T28" fmla="*/ 8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4" y="0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2" name="Freeform 656"/>
              <p:cNvSpPr>
                <a:spLocks noChangeAspect="1"/>
              </p:cNvSpPr>
              <p:nvPr/>
            </p:nvSpPr>
            <p:spPr bwMode="auto">
              <a:xfrm>
                <a:off x="598" y="3312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0 w 17"/>
                  <a:gd name="T3" fmla="*/ 8 h 17"/>
                  <a:gd name="T4" fmla="*/ 8 w 17"/>
                  <a:gd name="T5" fmla="*/ 16 h 17"/>
                  <a:gd name="T6" fmla="*/ 16 w 17"/>
                  <a:gd name="T7" fmla="*/ 8 h 17"/>
                  <a:gd name="T8" fmla="*/ 16 w 17"/>
                  <a:gd name="T9" fmla="*/ 4 h 17"/>
                  <a:gd name="T10" fmla="*/ 8 w 17"/>
                  <a:gd name="T11" fmla="*/ 0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3" name="Freeform 657"/>
              <p:cNvSpPr>
                <a:spLocks noChangeAspect="1"/>
              </p:cNvSpPr>
              <p:nvPr/>
            </p:nvSpPr>
            <p:spPr bwMode="auto">
              <a:xfrm>
                <a:off x="598" y="331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8 h 17"/>
                  <a:gd name="T4" fmla="*/ 9 w 17"/>
                  <a:gd name="T5" fmla="*/ 0 h 17"/>
                  <a:gd name="T6" fmla="*/ 16 w 17"/>
                  <a:gd name="T7" fmla="*/ 8 h 17"/>
                  <a:gd name="T8" fmla="*/ 16 w 17"/>
                  <a:gd name="T9" fmla="*/ 12 h 17"/>
                  <a:gd name="T10" fmla="*/ 9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9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4" name="Freeform 658"/>
              <p:cNvSpPr>
                <a:spLocks noChangeAspect="1"/>
              </p:cNvSpPr>
              <p:nvPr/>
            </p:nvSpPr>
            <p:spPr bwMode="auto">
              <a:xfrm>
                <a:off x="598" y="3311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8 w 17"/>
                  <a:gd name="T3" fmla="*/ 12 h 17"/>
                  <a:gd name="T4" fmla="*/ 16 w 17"/>
                  <a:gd name="T5" fmla="*/ 12 h 17"/>
                  <a:gd name="T6" fmla="*/ 16 w 17"/>
                  <a:gd name="T7" fmla="*/ 4 h 17"/>
                  <a:gd name="T8" fmla="*/ 16 w 17"/>
                  <a:gd name="T9" fmla="*/ 0 h 17"/>
                  <a:gd name="T10" fmla="*/ 8 w 17"/>
                  <a:gd name="T11" fmla="*/ 0 h 17"/>
                  <a:gd name="T12" fmla="*/ 0 w 17"/>
                  <a:gd name="T13" fmla="*/ 0 h 17"/>
                  <a:gd name="T14" fmla="*/ 0 w 17"/>
                  <a:gd name="T15" fmla="*/ 4 h 17"/>
                  <a:gd name="T16" fmla="*/ 0 w 17"/>
                  <a:gd name="T17" fmla="*/ 12 h 17"/>
                  <a:gd name="T18" fmla="*/ 8 w 17"/>
                  <a:gd name="T19" fmla="*/ 12 h 17"/>
                  <a:gd name="T20" fmla="*/ 8 w 17"/>
                  <a:gd name="T21" fmla="*/ 16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8" y="16"/>
                    </a:moveTo>
                    <a:lnTo>
                      <a:pt x="8" y="1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5" name="Freeform 659"/>
              <p:cNvSpPr>
                <a:spLocks noChangeAspect="1"/>
              </p:cNvSpPr>
              <p:nvPr/>
            </p:nvSpPr>
            <p:spPr bwMode="auto">
              <a:xfrm>
                <a:off x="598" y="3313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2 w 17"/>
                  <a:gd name="T3" fmla="*/ 5 h 17"/>
                  <a:gd name="T4" fmla="*/ 13 w 17"/>
                  <a:gd name="T5" fmla="*/ 5 h 17"/>
                  <a:gd name="T6" fmla="*/ 16 w 17"/>
                  <a:gd name="T7" fmla="*/ 10 h 17"/>
                  <a:gd name="T8" fmla="*/ 13 w 17"/>
                  <a:gd name="T9" fmla="*/ 16 h 17"/>
                  <a:gd name="T10" fmla="*/ 12 w 17"/>
                  <a:gd name="T11" fmla="*/ 16 h 17"/>
                  <a:gd name="T12" fmla="*/ 6 w 17"/>
                  <a:gd name="T13" fmla="*/ 16 h 17"/>
                  <a:gd name="T14" fmla="*/ 4 w 17"/>
                  <a:gd name="T15" fmla="*/ 16 h 17"/>
                  <a:gd name="T16" fmla="*/ 2 w 17"/>
                  <a:gd name="T17" fmla="*/ 16 h 17"/>
                  <a:gd name="T18" fmla="*/ 0 w 17"/>
                  <a:gd name="T19" fmla="*/ 16 h 17"/>
                  <a:gd name="T20" fmla="*/ 0 w 17"/>
                  <a:gd name="T21" fmla="*/ 10 h 17"/>
                  <a:gd name="T22" fmla="*/ 0 w 17"/>
                  <a:gd name="T23" fmla="*/ 5 h 17"/>
                  <a:gd name="T24" fmla="*/ 2 w 17"/>
                  <a:gd name="T25" fmla="*/ 5 h 17"/>
                  <a:gd name="T26" fmla="*/ 4 w 17"/>
                  <a:gd name="T27" fmla="*/ 5 h 17"/>
                  <a:gd name="T28" fmla="*/ 6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6" y="0"/>
                    </a:moveTo>
                    <a:lnTo>
                      <a:pt x="12" y="5"/>
                    </a:lnTo>
                    <a:lnTo>
                      <a:pt x="13" y="5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6" name="Freeform 660"/>
              <p:cNvSpPr>
                <a:spLocks noChangeAspect="1"/>
              </p:cNvSpPr>
              <p:nvPr/>
            </p:nvSpPr>
            <p:spPr bwMode="auto">
              <a:xfrm>
                <a:off x="638" y="3340"/>
                <a:ext cx="17" cy="17"/>
              </a:xfrm>
              <a:custGeom>
                <a:avLst/>
                <a:gdLst>
                  <a:gd name="T0" fmla="*/ 2 w 17"/>
                  <a:gd name="T1" fmla="*/ 12 h 17"/>
                  <a:gd name="T2" fmla="*/ 0 w 17"/>
                  <a:gd name="T3" fmla="*/ 0 h 17"/>
                  <a:gd name="T4" fmla="*/ 14 w 17"/>
                  <a:gd name="T5" fmla="*/ 5 h 17"/>
                  <a:gd name="T6" fmla="*/ 16 w 17"/>
                  <a:gd name="T7" fmla="*/ 16 h 17"/>
                  <a:gd name="T8" fmla="*/ 2 w 17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2" y="12"/>
                    </a:moveTo>
                    <a:lnTo>
                      <a:pt x="0" y="0"/>
                    </a:lnTo>
                    <a:lnTo>
                      <a:pt x="14" y="5"/>
                    </a:lnTo>
                    <a:lnTo>
                      <a:pt x="16" y="16"/>
                    </a:lnTo>
                    <a:lnTo>
                      <a:pt x="2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7" name="Freeform 661"/>
              <p:cNvSpPr>
                <a:spLocks noChangeAspect="1"/>
              </p:cNvSpPr>
              <p:nvPr/>
            </p:nvSpPr>
            <p:spPr bwMode="auto">
              <a:xfrm>
                <a:off x="645" y="334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9 w 17"/>
                  <a:gd name="T3" fmla="*/ 0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6"/>
                    </a:moveTo>
                    <a:lnTo>
                      <a:pt x="9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8" name="Freeform 662"/>
              <p:cNvSpPr>
                <a:spLocks noChangeAspect="1"/>
              </p:cNvSpPr>
              <p:nvPr/>
            </p:nvSpPr>
            <p:spPr bwMode="auto">
              <a:xfrm>
                <a:off x="629" y="3340"/>
                <a:ext cx="17" cy="17"/>
              </a:xfrm>
              <a:custGeom>
                <a:avLst/>
                <a:gdLst>
                  <a:gd name="T0" fmla="*/ 14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4" y="16"/>
                    </a:moveTo>
                    <a:lnTo>
                      <a:pt x="0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9" name="Freeform 663"/>
              <p:cNvSpPr>
                <a:spLocks noChangeAspect="1"/>
              </p:cNvSpPr>
              <p:nvPr/>
            </p:nvSpPr>
            <p:spPr bwMode="auto">
              <a:xfrm>
                <a:off x="615" y="3346"/>
                <a:ext cx="23" cy="30"/>
              </a:xfrm>
              <a:custGeom>
                <a:avLst/>
                <a:gdLst>
                  <a:gd name="T0" fmla="*/ 0 w 23"/>
                  <a:gd name="T1" fmla="*/ 29 h 30"/>
                  <a:gd name="T2" fmla="*/ 5 w 23"/>
                  <a:gd name="T3" fmla="*/ 16 h 30"/>
                  <a:gd name="T4" fmla="*/ 7 w 23"/>
                  <a:gd name="T5" fmla="*/ 15 h 30"/>
                  <a:gd name="T6" fmla="*/ 12 w 23"/>
                  <a:gd name="T7" fmla="*/ 8 h 30"/>
                  <a:gd name="T8" fmla="*/ 12 w 23"/>
                  <a:gd name="T9" fmla="*/ 7 h 30"/>
                  <a:gd name="T10" fmla="*/ 22 w 23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30"/>
                  <a:gd name="T20" fmla="*/ 23 w 2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30">
                    <a:moveTo>
                      <a:pt x="0" y="29"/>
                    </a:moveTo>
                    <a:lnTo>
                      <a:pt x="5" y="16"/>
                    </a:lnTo>
                    <a:lnTo>
                      <a:pt x="7" y="15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0" name="Freeform 664"/>
              <p:cNvSpPr>
                <a:spLocks noChangeAspect="1"/>
              </p:cNvSpPr>
              <p:nvPr/>
            </p:nvSpPr>
            <p:spPr bwMode="auto">
              <a:xfrm>
                <a:off x="602" y="3373"/>
                <a:ext cx="17" cy="19"/>
              </a:xfrm>
              <a:custGeom>
                <a:avLst/>
                <a:gdLst>
                  <a:gd name="T0" fmla="*/ 9 w 17"/>
                  <a:gd name="T1" fmla="*/ 18 h 19"/>
                  <a:gd name="T2" fmla="*/ 0 w 17"/>
                  <a:gd name="T3" fmla="*/ 16 h 19"/>
                  <a:gd name="T4" fmla="*/ 3 w 17"/>
                  <a:gd name="T5" fmla="*/ 8 h 19"/>
                  <a:gd name="T6" fmla="*/ 8 w 17"/>
                  <a:gd name="T7" fmla="*/ 0 h 19"/>
                  <a:gd name="T8" fmla="*/ 16 w 17"/>
                  <a:gd name="T9" fmla="*/ 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9"/>
                  <a:gd name="T17" fmla="*/ 17 w 17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9">
                    <a:moveTo>
                      <a:pt x="9" y="18"/>
                    </a:moveTo>
                    <a:lnTo>
                      <a:pt x="0" y="16"/>
                    </a:lnTo>
                    <a:lnTo>
                      <a:pt x="3" y="8"/>
                    </a:lnTo>
                    <a:lnTo>
                      <a:pt x="8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1" name="Line 665"/>
              <p:cNvSpPr>
                <a:spLocks noChangeAspect="1" noChangeShapeType="1"/>
              </p:cNvSpPr>
              <p:nvPr/>
            </p:nvSpPr>
            <p:spPr bwMode="auto">
              <a:xfrm flipH="1" flipV="1">
                <a:off x="607" y="3419"/>
                <a:ext cx="3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2" name="Freeform 666"/>
              <p:cNvSpPr>
                <a:spLocks noChangeAspect="1"/>
              </p:cNvSpPr>
              <p:nvPr/>
            </p:nvSpPr>
            <p:spPr bwMode="auto">
              <a:xfrm>
                <a:off x="616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4 w 17"/>
                  <a:gd name="T3" fmla="*/ 9 h 17"/>
                  <a:gd name="T4" fmla="*/ 11 w 17"/>
                  <a:gd name="T5" fmla="*/ 9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4" y="9"/>
                    </a:lnTo>
                    <a:lnTo>
                      <a:pt x="11" y="9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3" name="Freeform 667"/>
              <p:cNvSpPr>
                <a:spLocks noChangeAspect="1"/>
              </p:cNvSpPr>
              <p:nvPr/>
            </p:nvSpPr>
            <p:spPr bwMode="auto">
              <a:xfrm>
                <a:off x="602" y="341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8 h 17"/>
                  <a:gd name="T4" fmla="*/ 16 w 17"/>
                  <a:gd name="T5" fmla="*/ 16 h 17"/>
                  <a:gd name="T6" fmla="*/ 14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8"/>
                    </a:lnTo>
                    <a:lnTo>
                      <a:pt x="16" y="16"/>
                    </a:lnTo>
                    <a:lnTo>
                      <a:pt x="14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4" name="Line 668"/>
              <p:cNvSpPr>
                <a:spLocks noChangeAspect="1" noChangeShapeType="1"/>
              </p:cNvSpPr>
              <p:nvPr/>
            </p:nvSpPr>
            <p:spPr bwMode="auto">
              <a:xfrm>
                <a:off x="602" y="3427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5" name="Freeform 669"/>
              <p:cNvSpPr>
                <a:spLocks noChangeAspect="1"/>
              </p:cNvSpPr>
              <p:nvPr/>
            </p:nvSpPr>
            <p:spPr bwMode="auto">
              <a:xfrm>
                <a:off x="604" y="343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7 w 17"/>
                  <a:gd name="T3" fmla="*/ 10 h 17"/>
                  <a:gd name="T4" fmla="*/ 12 w 17"/>
                  <a:gd name="T5" fmla="*/ 13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7" y="10"/>
                    </a:lnTo>
                    <a:lnTo>
                      <a:pt x="12" y="13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6" name="Freeform 670"/>
              <p:cNvSpPr>
                <a:spLocks noChangeAspect="1"/>
              </p:cNvSpPr>
              <p:nvPr/>
            </p:nvSpPr>
            <p:spPr bwMode="auto">
              <a:xfrm>
                <a:off x="608" y="337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16 w 17"/>
                  <a:gd name="T3" fmla="*/ 15 h 17"/>
                  <a:gd name="T4" fmla="*/ 0 w 17"/>
                  <a:gd name="T5" fmla="*/ 10 h 17"/>
                  <a:gd name="T6" fmla="*/ 1 w 17"/>
                  <a:gd name="T7" fmla="*/ 5 h 17"/>
                  <a:gd name="T8" fmla="*/ 4 w 17"/>
                  <a:gd name="T9" fmla="*/ 0 h 17"/>
                  <a:gd name="T10" fmla="*/ 14 w 17"/>
                  <a:gd name="T11" fmla="*/ 3 h 17"/>
                  <a:gd name="T12" fmla="*/ 1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4" y="16"/>
                    </a:moveTo>
                    <a:lnTo>
                      <a:pt x="16" y="15"/>
                    </a:lnTo>
                    <a:lnTo>
                      <a:pt x="0" y="10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14" y="3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7" name="Freeform 671"/>
              <p:cNvSpPr>
                <a:spLocks noChangeAspect="1"/>
              </p:cNvSpPr>
              <p:nvPr/>
            </p:nvSpPr>
            <p:spPr bwMode="auto">
              <a:xfrm>
                <a:off x="613" y="3352"/>
                <a:ext cx="17" cy="17"/>
              </a:xfrm>
              <a:custGeom>
                <a:avLst/>
                <a:gdLst>
                  <a:gd name="T0" fmla="*/ 16 w 17"/>
                  <a:gd name="T1" fmla="*/ 3 h 17"/>
                  <a:gd name="T2" fmla="*/ 8 w 17"/>
                  <a:gd name="T3" fmla="*/ 0 h 17"/>
                  <a:gd name="T4" fmla="*/ 3 w 17"/>
                  <a:gd name="T5" fmla="*/ 5 h 17"/>
                  <a:gd name="T6" fmla="*/ 0 w 17"/>
                  <a:gd name="T7" fmla="*/ 11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3"/>
                    </a:moveTo>
                    <a:lnTo>
                      <a:pt x="8" y="0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8" name="Line 672"/>
              <p:cNvSpPr>
                <a:spLocks noChangeAspect="1" noChangeShapeType="1"/>
              </p:cNvSpPr>
              <p:nvPr/>
            </p:nvSpPr>
            <p:spPr bwMode="auto">
              <a:xfrm>
                <a:off x="621" y="3352"/>
                <a:ext cx="7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9" name="Freeform 673"/>
              <p:cNvSpPr>
                <a:spLocks noChangeAspect="1"/>
              </p:cNvSpPr>
              <p:nvPr/>
            </p:nvSpPr>
            <p:spPr bwMode="auto">
              <a:xfrm>
                <a:off x="612" y="3346"/>
                <a:ext cx="26" cy="33"/>
              </a:xfrm>
              <a:custGeom>
                <a:avLst/>
                <a:gdLst>
                  <a:gd name="T0" fmla="*/ 24 w 26"/>
                  <a:gd name="T1" fmla="*/ 0 h 33"/>
                  <a:gd name="T2" fmla="*/ 25 w 26"/>
                  <a:gd name="T3" fmla="*/ 4 h 33"/>
                  <a:gd name="T4" fmla="*/ 21 w 26"/>
                  <a:gd name="T5" fmla="*/ 5 h 33"/>
                  <a:gd name="T6" fmla="*/ 13 w 26"/>
                  <a:gd name="T7" fmla="*/ 14 h 33"/>
                  <a:gd name="T8" fmla="*/ 9 w 26"/>
                  <a:gd name="T9" fmla="*/ 21 h 33"/>
                  <a:gd name="T10" fmla="*/ 6 w 26"/>
                  <a:gd name="T11" fmla="*/ 26 h 33"/>
                  <a:gd name="T12" fmla="*/ 4 w 26"/>
                  <a:gd name="T13" fmla="*/ 32 h 33"/>
                  <a:gd name="T14" fmla="*/ 0 w 26"/>
                  <a:gd name="T15" fmla="*/ 29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33"/>
                  <a:gd name="T26" fmla="*/ 26 w 26"/>
                  <a:gd name="T27" fmla="*/ 33 h 3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33">
                    <a:moveTo>
                      <a:pt x="24" y="0"/>
                    </a:moveTo>
                    <a:lnTo>
                      <a:pt x="25" y="4"/>
                    </a:lnTo>
                    <a:lnTo>
                      <a:pt x="21" y="5"/>
                    </a:lnTo>
                    <a:lnTo>
                      <a:pt x="13" y="14"/>
                    </a:lnTo>
                    <a:lnTo>
                      <a:pt x="9" y="21"/>
                    </a:lnTo>
                    <a:lnTo>
                      <a:pt x="6" y="26"/>
                    </a:lnTo>
                    <a:lnTo>
                      <a:pt x="4" y="32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0" name="Freeform 674"/>
              <p:cNvSpPr>
                <a:spLocks noChangeAspect="1"/>
              </p:cNvSpPr>
              <p:nvPr/>
            </p:nvSpPr>
            <p:spPr bwMode="auto">
              <a:xfrm>
                <a:off x="609" y="3391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2 w 17"/>
                  <a:gd name="T3" fmla="*/ 3 h 41"/>
                  <a:gd name="T4" fmla="*/ 8 w 17"/>
                  <a:gd name="T5" fmla="*/ 23 h 41"/>
                  <a:gd name="T6" fmla="*/ 11 w 17"/>
                  <a:gd name="T7" fmla="*/ 32 h 41"/>
                  <a:gd name="T8" fmla="*/ 16 w 17"/>
                  <a:gd name="T9" fmla="*/ 40 h 41"/>
                  <a:gd name="T10" fmla="*/ 4 w 17"/>
                  <a:gd name="T11" fmla="*/ 40 h 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41"/>
                  <a:gd name="T20" fmla="*/ 17 w 17"/>
                  <a:gd name="T21" fmla="*/ 41 h 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41">
                    <a:moveTo>
                      <a:pt x="0" y="0"/>
                    </a:moveTo>
                    <a:lnTo>
                      <a:pt x="12" y="3"/>
                    </a:lnTo>
                    <a:lnTo>
                      <a:pt x="8" y="23"/>
                    </a:lnTo>
                    <a:lnTo>
                      <a:pt x="11" y="32"/>
                    </a:lnTo>
                    <a:lnTo>
                      <a:pt x="16" y="40"/>
                    </a:lnTo>
                    <a:lnTo>
                      <a:pt x="4" y="4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1" name="Freeform 675"/>
              <p:cNvSpPr>
                <a:spLocks noChangeAspect="1"/>
              </p:cNvSpPr>
              <p:nvPr/>
            </p:nvSpPr>
            <p:spPr bwMode="auto">
              <a:xfrm>
                <a:off x="602" y="3391"/>
                <a:ext cx="17" cy="29"/>
              </a:xfrm>
              <a:custGeom>
                <a:avLst/>
                <a:gdLst>
                  <a:gd name="T0" fmla="*/ 14 w 17"/>
                  <a:gd name="T1" fmla="*/ 28 h 29"/>
                  <a:gd name="T2" fmla="*/ 0 w 17"/>
                  <a:gd name="T3" fmla="*/ 25 h 29"/>
                  <a:gd name="T4" fmla="*/ 0 w 17"/>
                  <a:gd name="T5" fmla="*/ 12 h 29"/>
                  <a:gd name="T6" fmla="*/ 14 w 17"/>
                  <a:gd name="T7" fmla="*/ 14 h 29"/>
                  <a:gd name="T8" fmla="*/ 16 w 1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29"/>
                  <a:gd name="T17" fmla="*/ 17 w 1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29">
                    <a:moveTo>
                      <a:pt x="14" y="28"/>
                    </a:moveTo>
                    <a:lnTo>
                      <a:pt x="0" y="25"/>
                    </a:lnTo>
                    <a:lnTo>
                      <a:pt x="0" y="12"/>
                    </a:lnTo>
                    <a:lnTo>
                      <a:pt x="14" y="1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2" name="Freeform 676"/>
              <p:cNvSpPr>
                <a:spLocks noChangeAspect="1"/>
              </p:cNvSpPr>
              <p:nvPr/>
            </p:nvSpPr>
            <p:spPr bwMode="auto">
              <a:xfrm>
                <a:off x="564" y="342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3 h 17"/>
                  <a:gd name="T4" fmla="*/ 16 w 17"/>
                  <a:gd name="T5" fmla="*/ 16 h 17"/>
                  <a:gd name="T6" fmla="*/ 0 w 17"/>
                  <a:gd name="T7" fmla="*/ 13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3"/>
                    </a:lnTo>
                    <a:lnTo>
                      <a:pt x="16" y="16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3" name="Line 677"/>
              <p:cNvSpPr>
                <a:spLocks noChangeAspect="1" noChangeShapeType="1"/>
              </p:cNvSpPr>
              <p:nvPr/>
            </p:nvSpPr>
            <p:spPr bwMode="auto">
              <a:xfrm>
                <a:off x="571" y="3429"/>
                <a:ext cx="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24" name="Freeform 678"/>
              <p:cNvSpPr>
                <a:spLocks noChangeAspect="1"/>
              </p:cNvSpPr>
              <p:nvPr/>
            </p:nvSpPr>
            <p:spPr bwMode="auto">
              <a:xfrm>
                <a:off x="563" y="3431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16 h 17"/>
                  <a:gd name="T4" fmla="*/ 0 w 17"/>
                  <a:gd name="T5" fmla="*/ 0 h 17"/>
                  <a:gd name="T6" fmla="*/ 6 w 17"/>
                  <a:gd name="T7" fmla="*/ 0 h 17"/>
                  <a:gd name="T8" fmla="*/ 9 w 17"/>
                  <a:gd name="T9" fmla="*/ 0 h 17"/>
                  <a:gd name="T10" fmla="*/ 16 w 17"/>
                  <a:gd name="T11" fmla="*/ 0 h 17"/>
                  <a:gd name="T12" fmla="*/ 16 w 17"/>
                  <a:gd name="T13" fmla="*/ 16 h 17"/>
                  <a:gd name="T14" fmla="*/ 9 w 17"/>
                  <a:gd name="T15" fmla="*/ 16 h 17"/>
                  <a:gd name="T16" fmla="*/ 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9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5" name="Freeform 679"/>
              <p:cNvSpPr>
                <a:spLocks noChangeAspect="1"/>
              </p:cNvSpPr>
              <p:nvPr/>
            </p:nvSpPr>
            <p:spPr bwMode="auto">
              <a:xfrm>
                <a:off x="566" y="3431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16 w 17"/>
                  <a:gd name="T3" fmla="*/ 4 h 17"/>
                  <a:gd name="T4" fmla="*/ 16 w 17"/>
                  <a:gd name="T5" fmla="*/ 6 h 17"/>
                  <a:gd name="T6" fmla="*/ 16 w 17"/>
                  <a:gd name="T7" fmla="*/ 10 h 17"/>
                  <a:gd name="T8" fmla="*/ 16 w 17"/>
                  <a:gd name="T9" fmla="*/ 12 h 17"/>
                  <a:gd name="T10" fmla="*/ 16 w 17"/>
                  <a:gd name="T11" fmla="*/ 16 h 17"/>
                  <a:gd name="T12" fmla="*/ 10 w 17"/>
                  <a:gd name="T13" fmla="*/ 16 h 17"/>
                  <a:gd name="T14" fmla="*/ 5 w 17"/>
                  <a:gd name="T15" fmla="*/ 16 h 17"/>
                  <a:gd name="T16" fmla="*/ 0 w 17"/>
                  <a:gd name="T17" fmla="*/ 12 h 17"/>
                  <a:gd name="T18" fmla="*/ 0 w 17"/>
                  <a:gd name="T19" fmla="*/ 10 h 17"/>
                  <a:gd name="T20" fmla="*/ 0 w 17"/>
                  <a:gd name="T21" fmla="*/ 6 h 17"/>
                  <a:gd name="T22" fmla="*/ 5 w 17"/>
                  <a:gd name="T23" fmla="*/ 4 h 17"/>
                  <a:gd name="T24" fmla="*/ 5 w 17"/>
                  <a:gd name="T25" fmla="*/ 0 h 17"/>
                  <a:gd name="T26" fmla="*/ 10 w 17"/>
                  <a:gd name="T27" fmla="*/ 0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7"/>
                  <a:gd name="T44" fmla="*/ 17 w 17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7">
                    <a:moveTo>
                      <a:pt x="10" y="0"/>
                    </a:moveTo>
                    <a:lnTo>
                      <a:pt x="16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6" name="Freeform 680"/>
              <p:cNvSpPr>
                <a:spLocks noChangeAspect="1"/>
              </p:cNvSpPr>
              <p:nvPr/>
            </p:nvSpPr>
            <p:spPr bwMode="auto">
              <a:xfrm>
                <a:off x="558" y="3423"/>
                <a:ext cx="78" cy="25"/>
              </a:xfrm>
              <a:custGeom>
                <a:avLst/>
                <a:gdLst>
                  <a:gd name="T0" fmla="*/ 0 w 78"/>
                  <a:gd name="T1" fmla="*/ 0 h 25"/>
                  <a:gd name="T2" fmla="*/ 4 w 78"/>
                  <a:gd name="T3" fmla="*/ 0 h 25"/>
                  <a:gd name="T4" fmla="*/ 14 w 78"/>
                  <a:gd name="T5" fmla="*/ 2 h 25"/>
                  <a:gd name="T6" fmla="*/ 33 w 78"/>
                  <a:gd name="T7" fmla="*/ 11 h 25"/>
                  <a:gd name="T8" fmla="*/ 50 w 78"/>
                  <a:gd name="T9" fmla="*/ 18 h 25"/>
                  <a:gd name="T10" fmla="*/ 58 w 78"/>
                  <a:gd name="T11" fmla="*/ 19 h 25"/>
                  <a:gd name="T12" fmla="*/ 67 w 78"/>
                  <a:gd name="T13" fmla="*/ 22 h 25"/>
                  <a:gd name="T14" fmla="*/ 73 w 78"/>
                  <a:gd name="T15" fmla="*/ 24 h 25"/>
                  <a:gd name="T16" fmla="*/ 77 w 78"/>
                  <a:gd name="T17" fmla="*/ 2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5"/>
                  <a:gd name="T29" fmla="*/ 78 w 7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5">
                    <a:moveTo>
                      <a:pt x="0" y="0"/>
                    </a:moveTo>
                    <a:lnTo>
                      <a:pt x="4" y="0"/>
                    </a:lnTo>
                    <a:lnTo>
                      <a:pt x="14" y="2"/>
                    </a:lnTo>
                    <a:lnTo>
                      <a:pt x="33" y="11"/>
                    </a:lnTo>
                    <a:lnTo>
                      <a:pt x="50" y="18"/>
                    </a:lnTo>
                    <a:lnTo>
                      <a:pt x="58" y="19"/>
                    </a:lnTo>
                    <a:lnTo>
                      <a:pt x="67" y="22"/>
                    </a:lnTo>
                    <a:lnTo>
                      <a:pt x="73" y="24"/>
                    </a:lnTo>
                    <a:lnTo>
                      <a:pt x="77" y="24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7" name="Freeform 681"/>
              <p:cNvSpPr>
                <a:spLocks noChangeAspect="1"/>
              </p:cNvSpPr>
              <p:nvPr/>
            </p:nvSpPr>
            <p:spPr bwMode="auto">
              <a:xfrm>
                <a:off x="612" y="3435"/>
                <a:ext cx="28" cy="17"/>
              </a:xfrm>
              <a:custGeom>
                <a:avLst/>
                <a:gdLst>
                  <a:gd name="T0" fmla="*/ 27 w 28"/>
                  <a:gd name="T1" fmla="*/ 16 h 17"/>
                  <a:gd name="T2" fmla="*/ 0 w 28"/>
                  <a:gd name="T3" fmla="*/ 0 h 17"/>
                  <a:gd name="T4" fmla="*/ 4 w 28"/>
                  <a:gd name="T5" fmla="*/ 8 h 17"/>
                  <a:gd name="T6" fmla="*/ 0 60000 65536"/>
                  <a:gd name="T7" fmla="*/ 0 60000 65536"/>
                  <a:gd name="T8" fmla="*/ 0 60000 65536"/>
                  <a:gd name="T9" fmla="*/ 0 w 28"/>
                  <a:gd name="T10" fmla="*/ 0 h 17"/>
                  <a:gd name="T11" fmla="*/ 28 w 28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" h="17">
                    <a:moveTo>
                      <a:pt x="27" y="16"/>
                    </a:moveTo>
                    <a:lnTo>
                      <a:pt x="0" y="0"/>
                    </a:lnTo>
                    <a:lnTo>
                      <a:pt x="4" y="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8" name="Freeform 682"/>
              <p:cNvSpPr>
                <a:spLocks noChangeAspect="1"/>
              </p:cNvSpPr>
              <p:nvPr/>
            </p:nvSpPr>
            <p:spPr bwMode="auto">
              <a:xfrm>
                <a:off x="646" y="33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6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6"/>
                    </a:moveTo>
                    <a:lnTo>
                      <a:pt x="6" y="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9" name="Line 683"/>
              <p:cNvSpPr>
                <a:spLocks noChangeAspect="1" noChangeShapeType="1"/>
              </p:cNvSpPr>
              <p:nvPr/>
            </p:nvSpPr>
            <p:spPr bwMode="auto">
              <a:xfrm flipV="1">
                <a:off x="635" y="3344"/>
                <a:ext cx="3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0" name="Line 684"/>
              <p:cNvSpPr>
                <a:spLocks noChangeAspect="1" noChangeShapeType="1"/>
              </p:cNvSpPr>
              <p:nvPr/>
            </p:nvSpPr>
            <p:spPr bwMode="auto">
              <a:xfrm>
                <a:off x="552" y="3447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1" name="Freeform 685"/>
              <p:cNvSpPr>
                <a:spLocks noChangeAspect="1"/>
              </p:cNvSpPr>
              <p:nvPr/>
            </p:nvSpPr>
            <p:spPr bwMode="auto">
              <a:xfrm>
                <a:off x="557" y="3443"/>
                <a:ext cx="74" cy="17"/>
              </a:xfrm>
              <a:custGeom>
                <a:avLst/>
                <a:gdLst>
                  <a:gd name="T0" fmla="*/ 0 w 74"/>
                  <a:gd name="T1" fmla="*/ 0 h 17"/>
                  <a:gd name="T2" fmla="*/ 9 w 74"/>
                  <a:gd name="T3" fmla="*/ 7 h 17"/>
                  <a:gd name="T4" fmla="*/ 19 w 74"/>
                  <a:gd name="T5" fmla="*/ 14 h 17"/>
                  <a:gd name="T6" fmla="*/ 26 w 74"/>
                  <a:gd name="T7" fmla="*/ 14 h 17"/>
                  <a:gd name="T8" fmla="*/ 34 w 74"/>
                  <a:gd name="T9" fmla="*/ 16 h 17"/>
                  <a:gd name="T10" fmla="*/ 49 w 74"/>
                  <a:gd name="T11" fmla="*/ 14 h 17"/>
                  <a:gd name="T12" fmla="*/ 62 w 74"/>
                  <a:gd name="T13" fmla="*/ 11 h 17"/>
                  <a:gd name="T14" fmla="*/ 73 w 74"/>
                  <a:gd name="T15" fmla="*/ 7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17"/>
                  <a:gd name="T26" fmla="*/ 74 w 74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17">
                    <a:moveTo>
                      <a:pt x="0" y="0"/>
                    </a:moveTo>
                    <a:lnTo>
                      <a:pt x="9" y="7"/>
                    </a:lnTo>
                    <a:lnTo>
                      <a:pt x="19" y="14"/>
                    </a:lnTo>
                    <a:lnTo>
                      <a:pt x="26" y="14"/>
                    </a:lnTo>
                    <a:lnTo>
                      <a:pt x="34" y="16"/>
                    </a:lnTo>
                    <a:lnTo>
                      <a:pt x="49" y="14"/>
                    </a:lnTo>
                    <a:lnTo>
                      <a:pt x="62" y="11"/>
                    </a:lnTo>
                    <a:lnTo>
                      <a:pt x="73" y="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2" name="Freeform 686"/>
              <p:cNvSpPr>
                <a:spLocks noChangeAspect="1"/>
              </p:cNvSpPr>
              <p:nvPr/>
            </p:nvSpPr>
            <p:spPr bwMode="auto">
              <a:xfrm>
                <a:off x="599" y="3503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9 w 17"/>
                  <a:gd name="T3" fmla="*/ 0 h 17"/>
                  <a:gd name="T4" fmla="*/ 10 w 17"/>
                  <a:gd name="T5" fmla="*/ 0 h 17"/>
                  <a:gd name="T6" fmla="*/ 12 w 17"/>
                  <a:gd name="T7" fmla="*/ 0 h 17"/>
                  <a:gd name="T8" fmla="*/ 13 w 17"/>
                  <a:gd name="T9" fmla="*/ 0 h 17"/>
                  <a:gd name="T10" fmla="*/ 14 w 17"/>
                  <a:gd name="T11" fmla="*/ 0 h 17"/>
                  <a:gd name="T12" fmla="*/ 15 w 17"/>
                  <a:gd name="T13" fmla="*/ 0 h 17"/>
                  <a:gd name="T14" fmla="*/ 16 w 17"/>
                  <a:gd name="T15" fmla="*/ 0 h 17"/>
                  <a:gd name="T16" fmla="*/ 15 w 17"/>
                  <a:gd name="T17" fmla="*/ 16 h 17"/>
                  <a:gd name="T18" fmla="*/ 14 w 17"/>
                  <a:gd name="T19" fmla="*/ 16 h 17"/>
                  <a:gd name="T20" fmla="*/ 13 w 17"/>
                  <a:gd name="T21" fmla="*/ 16 h 17"/>
                  <a:gd name="T22" fmla="*/ 12 w 17"/>
                  <a:gd name="T23" fmla="*/ 16 h 17"/>
                  <a:gd name="T24" fmla="*/ 10 w 17"/>
                  <a:gd name="T25" fmla="*/ 16 h 17"/>
                  <a:gd name="T26" fmla="*/ 9 w 17"/>
                  <a:gd name="T27" fmla="*/ 16 h 17"/>
                  <a:gd name="T28" fmla="*/ 7 w 17"/>
                  <a:gd name="T29" fmla="*/ 16 h 17"/>
                  <a:gd name="T30" fmla="*/ 5 w 17"/>
                  <a:gd name="T31" fmla="*/ 16 h 17"/>
                  <a:gd name="T32" fmla="*/ 4 w 17"/>
                  <a:gd name="T33" fmla="*/ 16 h 17"/>
                  <a:gd name="T34" fmla="*/ 2 w 17"/>
                  <a:gd name="T35" fmla="*/ 16 h 17"/>
                  <a:gd name="T36" fmla="*/ 1 w 17"/>
                  <a:gd name="T37" fmla="*/ 16 h 17"/>
                  <a:gd name="T38" fmla="*/ 0 w 17"/>
                  <a:gd name="T39" fmla="*/ 16 h 17"/>
                  <a:gd name="T40" fmla="*/ 0 w 17"/>
                  <a:gd name="T41" fmla="*/ 16 h 17"/>
                  <a:gd name="T42" fmla="*/ 0 w 17"/>
                  <a:gd name="T43" fmla="*/ 0 h 17"/>
                  <a:gd name="T44" fmla="*/ 0 w 17"/>
                  <a:gd name="T45" fmla="*/ 0 h 17"/>
                  <a:gd name="T46" fmla="*/ 1 w 17"/>
                  <a:gd name="T47" fmla="*/ 0 h 17"/>
                  <a:gd name="T48" fmla="*/ 2 w 17"/>
                  <a:gd name="T49" fmla="*/ 0 h 17"/>
                  <a:gd name="T50" fmla="*/ 4 w 17"/>
                  <a:gd name="T51" fmla="*/ 0 h 17"/>
                  <a:gd name="T52" fmla="*/ 5 w 17"/>
                  <a:gd name="T53" fmla="*/ 0 h 17"/>
                  <a:gd name="T54" fmla="*/ 7 w 17"/>
                  <a:gd name="T55" fmla="*/ 0 h 1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7"/>
                  <a:gd name="T85" fmla="*/ 0 h 17"/>
                  <a:gd name="T86" fmla="*/ 17 w 17"/>
                  <a:gd name="T87" fmla="*/ 17 h 17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7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3" name="Freeform 687"/>
              <p:cNvSpPr>
                <a:spLocks noChangeAspect="1"/>
              </p:cNvSpPr>
              <p:nvPr/>
            </p:nvSpPr>
            <p:spPr bwMode="auto">
              <a:xfrm>
                <a:off x="600" y="3503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9 w 17"/>
                  <a:gd name="T3" fmla="*/ 0 h 17"/>
                  <a:gd name="T4" fmla="*/ 10 w 17"/>
                  <a:gd name="T5" fmla="*/ 0 h 17"/>
                  <a:gd name="T6" fmla="*/ 12 w 17"/>
                  <a:gd name="T7" fmla="*/ 0 h 17"/>
                  <a:gd name="T8" fmla="*/ 13 w 17"/>
                  <a:gd name="T9" fmla="*/ 2 h 17"/>
                  <a:gd name="T10" fmla="*/ 14 w 17"/>
                  <a:gd name="T11" fmla="*/ 2 h 17"/>
                  <a:gd name="T12" fmla="*/ 14 w 17"/>
                  <a:gd name="T13" fmla="*/ 4 h 17"/>
                  <a:gd name="T14" fmla="*/ 16 w 17"/>
                  <a:gd name="T15" fmla="*/ 7 h 17"/>
                  <a:gd name="T16" fmla="*/ 14 w 17"/>
                  <a:gd name="T17" fmla="*/ 8 h 17"/>
                  <a:gd name="T18" fmla="*/ 14 w 17"/>
                  <a:gd name="T19" fmla="*/ 11 h 17"/>
                  <a:gd name="T20" fmla="*/ 13 w 17"/>
                  <a:gd name="T21" fmla="*/ 13 h 17"/>
                  <a:gd name="T22" fmla="*/ 12 w 17"/>
                  <a:gd name="T23" fmla="*/ 13 h 17"/>
                  <a:gd name="T24" fmla="*/ 10 w 17"/>
                  <a:gd name="T25" fmla="*/ 16 h 17"/>
                  <a:gd name="T26" fmla="*/ 9 w 17"/>
                  <a:gd name="T27" fmla="*/ 16 h 17"/>
                  <a:gd name="T28" fmla="*/ 7 w 17"/>
                  <a:gd name="T29" fmla="*/ 16 h 17"/>
                  <a:gd name="T30" fmla="*/ 5 w 17"/>
                  <a:gd name="T31" fmla="*/ 16 h 17"/>
                  <a:gd name="T32" fmla="*/ 4 w 17"/>
                  <a:gd name="T33" fmla="*/ 16 h 17"/>
                  <a:gd name="T34" fmla="*/ 2 w 17"/>
                  <a:gd name="T35" fmla="*/ 13 h 17"/>
                  <a:gd name="T36" fmla="*/ 1 w 17"/>
                  <a:gd name="T37" fmla="*/ 13 h 17"/>
                  <a:gd name="T38" fmla="*/ 1 w 17"/>
                  <a:gd name="T39" fmla="*/ 11 h 17"/>
                  <a:gd name="T40" fmla="*/ 0 w 17"/>
                  <a:gd name="T41" fmla="*/ 8 h 17"/>
                  <a:gd name="T42" fmla="*/ 0 w 17"/>
                  <a:gd name="T43" fmla="*/ 7 h 17"/>
                  <a:gd name="T44" fmla="*/ 0 w 17"/>
                  <a:gd name="T45" fmla="*/ 4 h 17"/>
                  <a:gd name="T46" fmla="*/ 1 w 17"/>
                  <a:gd name="T47" fmla="*/ 2 h 17"/>
                  <a:gd name="T48" fmla="*/ 1 w 17"/>
                  <a:gd name="T49" fmla="*/ 2 h 17"/>
                  <a:gd name="T50" fmla="*/ 2 w 17"/>
                  <a:gd name="T51" fmla="*/ 0 h 17"/>
                  <a:gd name="T52" fmla="*/ 4 w 17"/>
                  <a:gd name="T53" fmla="*/ 0 h 17"/>
                  <a:gd name="T54" fmla="*/ 5 w 17"/>
                  <a:gd name="T55" fmla="*/ 0 h 17"/>
                  <a:gd name="T56" fmla="*/ 7 w 17"/>
                  <a:gd name="T57" fmla="*/ 0 h 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"/>
                  <a:gd name="T88" fmla="*/ 0 h 17"/>
                  <a:gd name="T89" fmla="*/ 17 w 17"/>
                  <a:gd name="T90" fmla="*/ 17 h 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7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4" name="Freeform 688"/>
              <p:cNvSpPr>
                <a:spLocks noChangeAspect="1"/>
              </p:cNvSpPr>
              <p:nvPr/>
            </p:nvSpPr>
            <p:spPr bwMode="auto">
              <a:xfrm>
                <a:off x="557" y="3478"/>
                <a:ext cx="78" cy="17"/>
              </a:xfrm>
              <a:custGeom>
                <a:avLst/>
                <a:gdLst>
                  <a:gd name="T0" fmla="*/ 77 w 78"/>
                  <a:gd name="T1" fmla="*/ 0 h 17"/>
                  <a:gd name="T2" fmla="*/ 72 w 78"/>
                  <a:gd name="T3" fmla="*/ 7 h 17"/>
                  <a:gd name="T4" fmla="*/ 69 w 78"/>
                  <a:gd name="T5" fmla="*/ 10 h 17"/>
                  <a:gd name="T6" fmla="*/ 63 w 78"/>
                  <a:gd name="T7" fmla="*/ 12 h 17"/>
                  <a:gd name="T8" fmla="*/ 53 w 78"/>
                  <a:gd name="T9" fmla="*/ 14 h 17"/>
                  <a:gd name="T10" fmla="*/ 38 w 78"/>
                  <a:gd name="T11" fmla="*/ 16 h 17"/>
                  <a:gd name="T12" fmla="*/ 26 w 78"/>
                  <a:gd name="T13" fmla="*/ 14 h 17"/>
                  <a:gd name="T14" fmla="*/ 13 w 78"/>
                  <a:gd name="T15" fmla="*/ 12 h 17"/>
                  <a:gd name="T16" fmla="*/ 4 w 78"/>
                  <a:gd name="T17" fmla="*/ 6 h 17"/>
                  <a:gd name="T18" fmla="*/ 2 w 78"/>
                  <a:gd name="T19" fmla="*/ 3 h 17"/>
                  <a:gd name="T20" fmla="*/ 0 w 78"/>
                  <a:gd name="T21" fmla="*/ 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8"/>
                  <a:gd name="T34" fmla="*/ 0 h 17"/>
                  <a:gd name="T35" fmla="*/ 78 w 78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8" h="17">
                    <a:moveTo>
                      <a:pt x="77" y="0"/>
                    </a:moveTo>
                    <a:lnTo>
                      <a:pt x="72" y="7"/>
                    </a:lnTo>
                    <a:lnTo>
                      <a:pt x="69" y="10"/>
                    </a:lnTo>
                    <a:lnTo>
                      <a:pt x="63" y="12"/>
                    </a:lnTo>
                    <a:lnTo>
                      <a:pt x="53" y="14"/>
                    </a:lnTo>
                    <a:lnTo>
                      <a:pt x="38" y="16"/>
                    </a:lnTo>
                    <a:lnTo>
                      <a:pt x="26" y="14"/>
                    </a:lnTo>
                    <a:lnTo>
                      <a:pt x="13" y="12"/>
                    </a:lnTo>
                    <a:lnTo>
                      <a:pt x="4" y="6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5" name="Freeform 689"/>
              <p:cNvSpPr>
                <a:spLocks noChangeAspect="1"/>
              </p:cNvSpPr>
              <p:nvPr/>
            </p:nvSpPr>
            <p:spPr bwMode="auto">
              <a:xfrm>
                <a:off x="547" y="3483"/>
                <a:ext cx="17" cy="1"/>
              </a:xfrm>
              <a:custGeom>
                <a:avLst/>
                <a:gdLst>
                  <a:gd name="T0" fmla="*/ 8 w 17"/>
                  <a:gd name="T1" fmla="*/ 0 h 1"/>
                  <a:gd name="T2" fmla="*/ 10 w 17"/>
                  <a:gd name="T3" fmla="*/ 0 h 1"/>
                  <a:gd name="T4" fmla="*/ 11 w 17"/>
                  <a:gd name="T5" fmla="*/ 0 h 1"/>
                  <a:gd name="T6" fmla="*/ 13 w 17"/>
                  <a:gd name="T7" fmla="*/ 0 h 1"/>
                  <a:gd name="T8" fmla="*/ 14 w 17"/>
                  <a:gd name="T9" fmla="*/ 0 h 1"/>
                  <a:gd name="T10" fmla="*/ 15 w 17"/>
                  <a:gd name="T11" fmla="*/ 0 h 1"/>
                  <a:gd name="T12" fmla="*/ 16 w 17"/>
                  <a:gd name="T13" fmla="*/ 0 h 1"/>
                  <a:gd name="T14" fmla="*/ 15 w 17"/>
                  <a:gd name="T15" fmla="*/ 0 h 1"/>
                  <a:gd name="T16" fmla="*/ 14 w 17"/>
                  <a:gd name="T17" fmla="*/ 0 h 1"/>
                  <a:gd name="T18" fmla="*/ 13 w 17"/>
                  <a:gd name="T19" fmla="*/ 0 h 1"/>
                  <a:gd name="T20" fmla="*/ 11 w 17"/>
                  <a:gd name="T21" fmla="*/ 0 h 1"/>
                  <a:gd name="T22" fmla="*/ 10 w 17"/>
                  <a:gd name="T23" fmla="*/ 0 h 1"/>
                  <a:gd name="T24" fmla="*/ 8 w 17"/>
                  <a:gd name="T25" fmla="*/ 0 h 1"/>
                  <a:gd name="T26" fmla="*/ 6 w 17"/>
                  <a:gd name="T27" fmla="*/ 0 h 1"/>
                  <a:gd name="T28" fmla="*/ 4 w 17"/>
                  <a:gd name="T29" fmla="*/ 0 h 1"/>
                  <a:gd name="T30" fmla="*/ 3 w 17"/>
                  <a:gd name="T31" fmla="*/ 0 h 1"/>
                  <a:gd name="T32" fmla="*/ 2 w 17"/>
                  <a:gd name="T33" fmla="*/ 0 h 1"/>
                  <a:gd name="T34" fmla="*/ 1 w 17"/>
                  <a:gd name="T35" fmla="*/ 0 h 1"/>
                  <a:gd name="T36" fmla="*/ 0 w 17"/>
                  <a:gd name="T37" fmla="*/ 0 h 1"/>
                  <a:gd name="T38" fmla="*/ 0 w 17"/>
                  <a:gd name="T39" fmla="*/ 0 h 1"/>
                  <a:gd name="T40" fmla="*/ 0 w 17"/>
                  <a:gd name="T41" fmla="*/ 0 h 1"/>
                  <a:gd name="T42" fmla="*/ 1 w 17"/>
                  <a:gd name="T43" fmla="*/ 0 h 1"/>
                  <a:gd name="T44" fmla="*/ 2 w 17"/>
                  <a:gd name="T45" fmla="*/ 0 h 1"/>
                  <a:gd name="T46" fmla="*/ 3 w 17"/>
                  <a:gd name="T47" fmla="*/ 0 h 1"/>
                  <a:gd name="T48" fmla="*/ 4 w 17"/>
                  <a:gd name="T49" fmla="*/ 0 h 1"/>
                  <a:gd name="T50" fmla="*/ 6 w 17"/>
                  <a:gd name="T51" fmla="*/ 0 h 1"/>
                  <a:gd name="T52" fmla="*/ 8 w 17"/>
                  <a:gd name="T53" fmla="*/ 0 h 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1"/>
                  <a:gd name="T83" fmla="*/ 17 w 17"/>
                  <a:gd name="T84" fmla="*/ 1 h 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1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6" name="Freeform 690"/>
              <p:cNvSpPr>
                <a:spLocks noChangeAspect="1"/>
              </p:cNvSpPr>
              <p:nvPr/>
            </p:nvSpPr>
            <p:spPr bwMode="auto">
              <a:xfrm>
                <a:off x="547" y="3483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1 w 17"/>
                  <a:gd name="T5" fmla="*/ 0 h 17"/>
                  <a:gd name="T6" fmla="*/ 13 w 17"/>
                  <a:gd name="T7" fmla="*/ 3 h 17"/>
                  <a:gd name="T8" fmla="*/ 14 w 17"/>
                  <a:gd name="T9" fmla="*/ 3 h 17"/>
                  <a:gd name="T10" fmla="*/ 14 w 17"/>
                  <a:gd name="T11" fmla="*/ 3 h 17"/>
                  <a:gd name="T12" fmla="*/ 16 w 17"/>
                  <a:gd name="T13" fmla="*/ 5 h 17"/>
                  <a:gd name="T14" fmla="*/ 16 w 17"/>
                  <a:gd name="T15" fmla="*/ 8 h 17"/>
                  <a:gd name="T16" fmla="*/ 16 w 17"/>
                  <a:gd name="T17" fmla="*/ 10 h 17"/>
                  <a:gd name="T18" fmla="*/ 14 w 17"/>
                  <a:gd name="T19" fmla="*/ 14 h 17"/>
                  <a:gd name="T20" fmla="*/ 14 w 17"/>
                  <a:gd name="T21" fmla="*/ 14 h 17"/>
                  <a:gd name="T22" fmla="*/ 13 w 17"/>
                  <a:gd name="T23" fmla="*/ 14 h 17"/>
                  <a:gd name="T24" fmla="*/ 11 w 17"/>
                  <a:gd name="T25" fmla="*/ 16 h 17"/>
                  <a:gd name="T26" fmla="*/ 10 w 17"/>
                  <a:gd name="T27" fmla="*/ 16 h 17"/>
                  <a:gd name="T28" fmla="*/ 8 w 17"/>
                  <a:gd name="T29" fmla="*/ 16 h 17"/>
                  <a:gd name="T30" fmla="*/ 7 w 17"/>
                  <a:gd name="T31" fmla="*/ 16 h 17"/>
                  <a:gd name="T32" fmla="*/ 4 w 17"/>
                  <a:gd name="T33" fmla="*/ 16 h 17"/>
                  <a:gd name="T34" fmla="*/ 4 w 17"/>
                  <a:gd name="T35" fmla="*/ 14 h 17"/>
                  <a:gd name="T36" fmla="*/ 2 w 17"/>
                  <a:gd name="T37" fmla="*/ 14 h 17"/>
                  <a:gd name="T38" fmla="*/ 1 w 17"/>
                  <a:gd name="T39" fmla="*/ 14 h 17"/>
                  <a:gd name="T40" fmla="*/ 1 w 17"/>
                  <a:gd name="T41" fmla="*/ 10 h 17"/>
                  <a:gd name="T42" fmla="*/ 0 w 17"/>
                  <a:gd name="T43" fmla="*/ 10 h 17"/>
                  <a:gd name="T44" fmla="*/ 0 w 17"/>
                  <a:gd name="T45" fmla="*/ 8 h 17"/>
                  <a:gd name="T46" fmla="*/ 0 w 17"/>
                  <a:gd name="T47" fmla="*/ 5 h 17"/>
                  <a:gd name="T48" fmla="*/ 1 w 17"/>
                  <a:gd name="T49" fmla="*/ 5 h 17"/>
                  <a:gd name="T50" fmla="*/ 1 w 17"/>
                  <a:gd name="T51" fmla="*/ 3 h 17"/>
                  <a:gd name="T52" fmla="*/ 2 w 17"/>
                  <a:gd name="T53" fmla="*/ 3 h 17"/>
                  <a:gd name="T54" fmla="*/ 4 w 17"/>
                  <a:gd name="T55" fmla="*/ 3 h 17"/>
                  <a:gd name="T56" fmla="*/ 4 w 17"/>
                  <a:gd name="T57" fmla="*/ 0 h 17"/>
                  <a:gd name="T58" fmla="*/ 7 w 17"/>
                  <a:gd name="T59" fmla="*/ 0 h 17"/>
                  <a:gd name="T60" fmla="*/ 8 w 17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7"/>
                  <a:gd name="T94" fmla="*/ 0 h 17"/>
                  <a:gd name="T95" fmla="*/ 17 w 17"/>
                  <a:gd name="T96" fmla="*/ 17 h 1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4" y="14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1" y="14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7" name="Line 691"/>
              <p:cNvSpPr>
                <a:spLocks noChangeAspect="1" noChangeShapeType="1"/>
              </p:cNvSpPr>
              <p:nvPr/>
            </p:nvSpPr>
            <p:spPr bwMode="auto">
              <a:xfrm>
                <a:off x="621" y="3556"/>
                <a:ext cx="3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8" name="Freeform 692"/>
              <p:cNvSpPr>
                <a:spLocks noChangeAspect="1"/>
              </p:cNvSpPr>
              <p:nvPr/>
            </p:nvSpPr>
            <p:spPr bwMode="auto">
              <a:xfrm>
                <a:off x="584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2 h 17"/>
                  <a:gd name="T4" fmla="*/ 13 w 17"/>
                  <a:gd name="T5" fmla="*/ 9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8" y="2"/>
                    </a:lnTo>
                    <a:lnTo>
                      <a:pt x="13" y="9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9" name="Freeform 693"/>
              <p:cNvSpPr>
                <a:spLocks noChangeAspect="1"/>
              </p:cNvSpPr>
              <p:nvPr/>
            </p:nvSpPr>
            <p:spPr bwMode="auto">
              <a:xfrm>
                <a:off x="550" y="3312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0 w 17"/>
                  <a:gd name="T3" fmla="*/ 8 h 17"/>
                  <a:gd name="T4" fmla="*/ 8 w 17"/>
                  <a:gd name="T5" fmla="*/ 16 h 17"/>
                  <a:gd name="T6" fmla="*/ 16 w 17"/>
                  <a:gd name="T7" fmla="*/ 8 h 17"/>
                  <a:gd name="T8" fmla="*/ 16 w 17"/>
                  <a:gd name="T9" fmla="*/ 4 h 17"/>
                  <a:gd name="T10" fmla="*/ 8 w 17"/>
                  <a:gd name="T11" fmla="*/ 0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0" name="Freeform 694"/>
              <p:cNvSpPr>
                <a:spLocks noChangeAspect="1"/>
              </p:cNvSpPr>
              <p:nvPr/>
            </p:nvSpPr>
            <p:spPr bwMode="auto">
              <a:xfrm>
                <a:off x="550" y="331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8 h 17"/>
                  <a:gd name="T4" fmla="*/ 9 w 17"/>
                  <a:gd name="T5" fmla="*/ 0 h 17"/>
                  <a:gd name="T6" fmla="*/ 16 w 17"/>
                  <a:gd name="T7" fmla="*/ 8 h 17"/>
                  <a:gd name="T8" fmla="*/ 16 w 17"/>
                  <a:gd name="T9" fmla="*/ 12 h 17"/>
                  <a:gd name="T10" fmla="*/ 9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9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1" name="Freeform 695"/>
              <p:cNvSpPr>
                <a:spLocks noChangeAspect="1"/>
              </p:cNvSpPr>
              <p:nvPr/>
            </p:nvSpPr>
            <p:spPr bwMode="auto">
              <a:xfrm>
                <a:off x="563" y="3327"/>
                <a:ext cx="82" cy="49"/>
              </a:xfrm>
              <a:custGeom>
                <a:avLst/>
                <a:gdLst>
                  <a:gd name="T0" fmla="*/ 81 w 82"/>
                  <a:gd name="T1" fmla="*/ 10 h 49"/>
                  <a:gd name="T2" fmla="*/ 68 w 82"/>
                  <a:gd name="T3" fmla="*/ 5 h 49"/>
                  <a:gd name="T4" fmla="*/ 55 w 82"/>
                  <a:gd name="T5" fmla="*/ 0 h 49"/>
                  <a:gd name="T6" fmla="*/ 45 w 82"/>
                  <a:gd name="T7" fmla="*/ 2 h 49"/>
                  <a:gd name="T8" fmla="*/ 38 w 82"/>
                  <a:gd name="T9" fmla="*/ 6 h 49"/>
                  <a:gd name="T10" fmla="*/ 32 w 82"/>
                  <a:gd name="T11" fmla="*/ 12 h 49"/>
                  <a:gd name="T12" fmla="*/ 22 w 82"/>
                  <a:gd name="T13" fmla="*/ 27 h 49"/>
                  <a:gd name="T14" fmla="*/ 16 w 82"/>
                  <a:gd name="T15" fmla="*/ 39 h 49"/>
                  <a:gd name="T16" fmla="*/ 15 w 82"/>
                  <a:gd name="T17" fmla="*/ 43 h 49"/>
                  <a:gd name="T18" fmla="*/ 12 w 82"/>
                  <a:gd name="T19" fmla="*/ 45 h 49"/>
                  <a:gd name="T20" fmla="*/ 6 w 82"/>
                  <a:gd name="T21" fmla="*/ 48 h 49"/>
                  <a:gd name="T22" fmla="*/ 0 w 82"/>
                  <a:gd name="T23" fmla="*/ 48 h 4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"/>
                  <a:gd name="T37" fmla="*/ 0 h 49"/>
                  <a:gd name="T38" fmla="*/ 82 w 82"/>
                  <a:gd name="T39" fmla="*/ 49 h 4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" h="49">
                    <a:moveTo>
                      <a:pt x="81" y="10"/>
                    </a:moveTo>
                    <a:lnTo>
                      <a:pt x="68" y="5"/>
                    </a:lnTo>
                    <a:lnTo>
                      <a:pt x="55" y="0"/>
                    </a:lnTo>
                    <a:lnTo>
                      <a:pt x="45" y="2"/>
                    </a:lnTo>
                    <a:lnTo>
                      <a:pt x="38" y="6"/>
                    </a:lnTo>
                    <a:lnTo>
                      <a:pt x="32" y="12"/>
                    </a:lnTo>
                    <a:lnTo>
                      <a:pt x="22" y="27"/>
                    </a:lnTo>
                    <a:lnTo>
                      <a:pt x="16" y="39"/>
                    </a:lnTo>
                    <a:lnTo>
                      <a:pt x="15" y="43"/>
                    </a:lnTo>
                    <a:lnTo>
                      <a:pt x="12" y="45"/>
                    </a:lnTo>
                    <a:lnTo>
                      <a:pt x="6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sp>
          <p:nvSpPr>
            <p:cNvPr id="18" name="Text Box 696"/>
            <p:cNvSpPr txBox="1">
              <a:spLocks noChangeArrowheads="1"/>
            </p:cNvSpPr>
            <p:nvPr/>
          </p:nvSpPr>
          <p:spPr bwMode="auto">
            <a:xfrm>
              <a:off x="720" y="3456"/>
              <a:ext cx="120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датчиков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и исполнительных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механизмов</a:t>
              </a:r>
            </a:p>
          </p:txBody>
        </p:sp>
        <p:pic>
          <p:nvPicPr>
            <p:cNvPr id="19" name="Picture 697" descr="GE_Fanuc90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168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0" name="Object 3"/>
            <p:cNvGraphicFramePr>
              <a:graphicFrameLocks noChangeAspect="1"/>
            </p:cNvGraphicFramePr>
            <p:nvPr/>
          </p:nvGraphicFramePr>
          <p:xfrm>
            <a:off x="2208" y="264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5" name="Clip" r:id="rId5" imgW="2501280" imgH="2615760" progId="MS_ClipArt_Gallery.2">
                    <p:embed/>
                  </p:oleObj>
                </mc:Choice>
                <mc:Fallback>
                  <p:oleObj name="Clip" r:id="rId5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64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69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3216"/>
              <a:ext cx="110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7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2832"/>
              <a:ext cx="576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701"/>
            <p:cNvSpPr>
              <a:spLocks noChangeArrowheads="1"/>
            </p:cNvSpPr>
            <p:nvPr/>
          </p:nvSpPr>
          <p:spPr bwMode="auto">
            <a:xfrm>
              <a:off x="4032" y="3120"/>
              <a:ext cx="528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Лаб.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данные</a:t>
              </a:r>
            </a:p>
          </p:txBody>
        </p:sp>
        <p:sp>
          <p:nvSpPr>
            <p:cNvPr id="24" name="Rectangle 702"/>
            <p:cNvSpPr>
              <a:spLocks noChangeArrowheads="1"/>
            </p:cNvSpPr>
            <p:nvPr/>
          </p:nvSpPr>
          <p:spPr bwMode="auto">
            <a:xfrm>
              <a:off x="4656" y="3120"/>
              <a:ext cx="528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Ручной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ввод</a:t>
              </a:r>
            </a:p>
          </p:txBody>
        </p:sp>
        <p:sp>
          <p:nvSpPr>
            <p:cNvPr id="25" name="Rectangle 703"/>
            <p:cNvSpPr>
              <a:spLocks noChangeArrowheads="1"/>
            </p:cNvSpPr>
            <p:nvPr/>
          </p:nvSpPr>
          <p:spPr bwMode="auto">
            <a:xfrm>
              <a:off x="5280" y="3120"/>
              <a:ext cx="480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Рел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БД</a:t>
              </a:r>
            </a:p>
          </p:txBody>
        </p:sp>
        <p:sp>
          <p:nvSpPr>
            <p:cNvPr id="26" name="Text Box 704"/>
            <p:cNvSpPr txBox="1">
              <a:spLocks noChangeArrowheads="1"/>
            </p:cNvSpPr>
            <p:nvPr/>
          </p:nvSpPr>
          <p:spPr bwMode="auto">
            <a:xfrm>
              <a:off x="3138" y="2688"/>
              <a:ext cx="29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1200" b="1" dirty="0">
                  <a:solidFill>
                    <a:schemeClr val="bg1"/>
                  </a:solidFill>
                </a:rPr>
                <a:t>DCS</a:t>
              </a:r>
              <a:endParaRPr lang="ru-RU" altLang="ru-RU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 Box 705"/>
            <p:cNvSpPr txBox="1">
              <a:spLocks noChangeArrowheads="1"/>
            </p:cNvSpPr>
            <p:nvPr/>
          </p:nvSpPr>
          <p:spPr bwMode="auto">
            <a:xfrm>
              <a:off x="1824" y="3264"/>
              <a:ext cx="28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1200" b="1" dirty="0">
                  <a:solidFill>
                    <a:schemeClr val="bg1"/>
                  </a:solidFill>
                </a:rPr>
                <a:t>PLC</a:t>
              </a:r>
              <a:endParaRPr lang="ru-RU" altLang="ru-RU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 Box 706"/>
            <p:cNvSpPr txBox="1">
              <a:spLocks noChangeArrowheads="1"/>
            </p:cNvSpPr>
            <p:nvPr/>
          </p:nvSpPr>
          <p:spPr bwMode="auto">
            <a:xfrm>
              <a:off x="2102" y="2467"/>
              <a:ext cx="634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SCADA</a:t>
              </a:r>
            </a:p>
          </p:txBody>
        </p:sp>
        <p:sp>
          <p:nvSpPr>
            <p:cNvPr id="29" name="Text Box 707"/>
            <p:cNvSpPr txBox="1">
              <a:spLocks noChangeArrowheads="1"/>
            </p:cNvSpPr>
            <p:nvPr/>
          </p:nvSpPr>
          <p:spPr bwMode="auto">
            <a:xfrm>
              <a:off x="720" y="2815"/>
              <a:ext cx="120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АСУТП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3216" y="192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6" name="Clip" r:id="rId9" imgW="2501280" imgH="2615760" progId="MS_ClipArt_Gallery.2">
                    <p:embed/>
                  </p:oleObj>
                </mc:Choice>
                <mc:Fallback>
                  <p:oleObj name="Clip" r:id="rId9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92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4416" y="187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7" name="Clip" r:id="rId10" imgW="2501280" imgH="2615760" progId="MS_ClipArt_Gallery.2">
                    <p:embed/>
                  </p:oleObj>
                </mc:Choice>
                <mc:Fallback>
                  <p:oleObj name="Clip" r:id="rId10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87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6"/>
            <p:cNvGraphicFramePr>
              <a:graphicFrameLocks noChangeAspect="1"/>
            </p:cNvGraphicFramePr>
            <p:nvPr/>
          </p:nvGraphicFramePr>
          <p:xfrm>
            <a:off x="4224" y="1440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8" name="Clip" r:id="rId11" imgW="2501280" imgH="2615760" progId="MS_ClipArt_Gallery.2">
                    <p:embed/>
                  </p:oleObj>
                </mc:Choice>
                <mc:Fallback>
                  <p:oleObj name="Clip" r:id="rId11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440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7"/>
            <p:cNvGraphicFramePr>
              <a:graphicFrameLocks noChangeAspect="1"/>
            </p:cNvGraphicFramePr>
            <p:nvPr/>
          </p:nvGraphicFramePr>
          <p:xfrm>
            <a:off x="2640" y="1440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9" name="Clip" r:id="rId12" imgW="2501280" imgH="2615760" progId="MS_ClipArt_Gallery.2">
                    <p:embed/>
                  </p:oleObj>
                </mc:Choice>
                <mc:Fallback>
                  <p:oleObj name="Clip" r:id="rId12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440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8"/>
            <p:cNvGraphicFramePr>
              <a:graphicFrameLocks noChangeAspect="1"/>
            </p:cNvGraphicFramePr>
            <p:nvPr/>
          </p:nvGraphicFramePr>
          <p:xfrm>
            <a:off x="2208" y="187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" name="Clip" r:id="rId13" imgW="2501280" imgH="2615760" progId="MS_ClipArt_Gallery.2">
                    <p:embed/>
                  </p:oleObj>
                </mc:Choice>
                <mc:Fallback>
                  <p:oleObj name="Clip" r:id="rId13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87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713"/>
            <p:cNvSpPr>
              <a:spLocks noChangeShapeType="1"/>
            </p:cNvSpPr>
            <p:nvPr/>
          </p:nvSpPr>
          <p:spPr bwMode="auto">
            <a:xfrm flipV="1">
              <a:off x="2448" y="220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6" name="Line 714"/>
            <p:cNvSpPr>
              <a:spLocks noChangeShapeType="1"/>
            </p:cNvSpPr>
            <p:nvPr/>
          </p:nvSpPr>
          <p:spPr bwMode="auto">
            <a:xfrm flipV="1">
              <a:off x="3456" y="244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7" name="Line 715"/>
            <p:cNvSpPr>
              <a:spLocks noChangeShapeType="1"/>
            </p:cNvSpPr>
            <p:nvPr/>
          </p:nvSpPr>
          <p:spPr bwMode="auto">
            <a:xfrm flipH="1" flipV="1">
              <a:off x="3744" y="2400"/>
              <a:ext cx="57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8" name="Line 716"/>
            <p:cNvSpPr>
              <a:spLocks noChangeShapeType="1"/>
            </p:cNvSpPr>
            <p:nvPr/>
          </p:nvSpPr>
          <p:spPr bwMode="auto">
            <a:xfrm flipH="1" flipV="1">
              <a:off x="3792" y="2304"/>
              <a:ext cx="115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9" name="Line 717"/>
            <p:cNvSpPr>
              <a:spLocks noChangeShapeType="1"/>
            </p:cNvSpPr>
            <p:nvPr/>
          </p:nvSpPr>
          <p:spPr bwMode="auto">
            <a:xfrm flipH="1" flipV="1">
              <a:off x="3792" y="2304"/>
              <a:ext cx="1824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0" name="Text Box 718"/>
            <p:cNvSpPr txBox="1">
              <a:spLocks noChangeArrowheads="1"/>
            </p:cNvSpPr>
            <p:nvPr/>
          </p:nvSpPr>
          <p:spPr bwMode="auto">
            <a:xfrm>
              <a:off x="2688" y="2016"/>
              <a:ext cx="503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Сервер БДРВ</a:t>
              </a:r>
            </a:p>
          </p:txBody>
        </p:sp>
        <p:sp>
          <p:nvSpPr>
            <p:cNvPr id="41" name="Line 719"/>
            <p:cNvSpPr>
              <a:spLocks noChangeShapeType="1"/>
            </p:cNvSpPr>
            <p:nvPr/>
          </p:nvSpPr>
          <p:spPr bwMode="auto">
            <a:xfrm flipH="1" flipV="1">
              <a:off x="2496" y="2016"/>
              <a:ext cx="768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2" name="Line 720"/>
            <p:cNvSpPr>
              <a:spLocks noChangeShapeType="1"/>
            </p:cNvSpPr>
            <p:nvPr/>
          </p:nvSpPr>
          <p:spPr bwMode="auto">
            <a:xfrm flipH="1" flipV="1">
              <a:off x="2928" y="1728"/>
              <a:ext cx="384" cy="24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3" name="Line 721"/>
            <p:cNvSpPr>
              <a:spLocks noChangeShapeType="1"/>
            </p:cNvSpPr>
            <p:nvPr/>
          </p:nvSpPr>
          <p:spPr bwMode="auto">
            <a:xfrm flipV="1">
              <a:off x="3648" y="1680"/>
              <a:ext cx="528" cy="288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4" name="Line 722"/>
            <p:cNvSpPr>
              <a:spLocks noChangeShapeType="1"/>
            </p:cNvSpPr>
            <p:nvPr/>
          </p:nvSpPr>
          <p:spPr bwMode="auto">
            <a:xfrm flipV="1">
              <a:off x="3600" y="2016"/>
              <a:ext cx="816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5" name="Text Box 723"/>
            <p:cNvSpPr txBox="1">
              <a:spLocks noChangeArrowheads="1"/>
            </p:cNvSpPr>
            <p:nvPr/>
          </p:nvSpPr>
          <p:spPr bwMode="auto">
            <a:xfrm>
              <a:off x="4224" y="1267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6" name="Text Box 724"/>
            <p:cNvSpPr txBox="1">
              <a:spLocks noChangeArrowheads="1"/>
            </p:cNvSpPr>
            <p:nvPr/>
          </p:nvSpPr>
          <p:spPr bwMode="auto">
            <a:xfrm>
              <a:off x="4416" y="169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7" name="Text Box 725"/>
            <p:cNvSpPr txBox="1">
              <a:spLocks noChangeArrowheads="1"/>
            </p:cNvSpPr>
            <p:nvPr/>
          </p:nvSpPr>
          <p:spPr bwMode="auto">
            <a:xfrm>
              <a:off x="2043" y="1680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8" name="Text Box 726"/>
            <p:cNvSpPr txBox="1">
              <a:spLocks noChangeArrowheads="1"/>
            </p:cNvSpPr>
            <p:nvPr/>
          </p:nvSpPr>
          <p:spPr bwMode="auto">
            <a:xfrm>
              <a:off x="2475" y="1248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9" name="Text Box 727"/>
            <p:cNvSpPr txBox="1">
              <a:spLocks noChangeArrowheads="1"/>
            </p:cNvSpPr>
            <p:nvPr/>
          </p:nvSpPr>
          <p:spPr bwMode="auto">
            <a:xfrm>
              <a:off x="720" y="1804"/>
              <a:ext cx="120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ИС производства</a:t>
              </a:r>
            </a:p>
          </p:txBody>
        </p:sp>
        <p:sp>
          <p:nvSpPr>
            <p:cNvPr id="50" name="Text Box 728"/>
            <p:cNvSpPr txBox="1">
              <a:spLocks noChangeArrowheads="1"/>
            </p:cNvSpPr>
            <p:nvPr/>
          </p:nvSpPr>
          <p:spPr bwMode="auto">
            <a:xfrm>
              <a:off x="720" y="816"/>
              <a:ext cx="120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бизнес-систем</a:t>
              </a:r>
            </a:p>
          </p:txBody>
        </p:sp>
        <p:graphicFrame>
          <p:nvGraphicFramePr>
            <p:cNvPr id="51" name="Object 9"/>
            <p:cNvGraphicFramePr>
              <a:graphicFrameLocks noChangeAspect="1"/>
            </p:cNvGraphicFramePr>
            <p:nvPr/>
          </p:nvGraphicFramePr>
          <p:xfrm>
            <a:off x="3216" y="96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1" name="Clip" r:id="rId14" imgW="2501280" imgH="2615760" progId="MS_ClipArt_Gallery.2">
                    <p:embed/>
                  </p:oleObj>
                </mc:Choice>
                <mc:Fallback>
                  <p:oleObj name="Clip" r:id="rId14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6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0"/>
            <p:cNvGraphicFramePr>
              <a:graphicFrameLocks noChangeAspect="1"/>
            </p:cNvGraphicFramePr>
            <p:nvPr/>
          </p:nvGraphicFramePr>
          <p:xfrm>
            <a:off x="2160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2" name="Clip" r:id="rId15" imgW="2501280" imgH="2615760" progId="MS_ClipArt_Gallery.2">
                    <p:embed/>
                  </p:oleObj>
                </mc:Choice>
                <mc:Fallback>
                  <p:oleObj name="Clip" r:id="rId15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1"/>
            <p:cNvGraphicFramePr>
              <a:graphicFrameLocks noChangeAspect="1"/>
            </p:cNvGraphicFramePr>
            <p:nvPr/>
          </p:nvGraphicFramePr>
          <p:xfrm>
            <a:off x="2688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3" name="Clip" r:id="rId16" imgW="2501280" imgH="2615760" progId="MS_ClipArt_Gallery.2">
                    <p:embed/>
                  </p:oleObj>
                </mc:Choice>
                <mc:Fallback>
                  <p:oleObj name="Clip" r:id="rId16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2"/>
            <p:cNvGraphicFramePr>
              <a:graphicFrameLocks noChangeAspect="1"/>
            </p:cNvGraphicFramePr>
            <p:nvPr/>
          </p:nvGraphicFramePr>
          <p:xfrm>
            <a:off x="3936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" name="Clip" r:id="rId17" imgW="2501280" imgH="2615760" progId="MS_ClipArt_Gallery.2">
                    <p:embed/>
                  </p:oleObj>
                </mc:Choice>
                <mc:Fallback>
                  <p:oleObj name="Clip" r:id="rId17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13"/>
            <p:cNvGraphicFramePr>
              <a:graphicFrameLocks noChangeAspect="1"/>
            </p:cNvGraphicFramePr>
            <p:nvPr/>
          </p:nvGraphicFramePr>
          <p:xfrm>
            <a:off x="4464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" name="Clip" r:id="rId18" imgW="2501280" imgH="2615760" progId="MS_ClipArt_Gallery.2">
                    <p:embed/>
                  </p:oleObj>
                </mc:Choice>
                <mc:Fallback>
                  <p:oleObj name="Clip" r:id="rId18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734"/>
            <p:cNvSpPr>
              <a:spLocks noChangeShapeType="1"/>
            </p:cNvSpPr>
            <p:nvPr/>
          </p:nvSpPr>
          <p:spPr bwMode="auto">
            <a:xfrm>
              <a:off x="3456" y="1440"/>
              <a:ext cx="0" cy="4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826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48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Зачем нужен </a:t>
            </a:r>
            <a:r>
              <a:rPr lang="ru-RU" b="1" dirty="0"/>
              <a:t>PI System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23" y="2130113"/>
            <a:ext cx="2352675" cy="23526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14" y="3827123"/>
            <a:ext cx="1149590" cy="1149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47" y="2119756"/>
            <a:ext cx="1344995" cy="1344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25" y="5189017"/>
            <a:ext cx="1048087" cy="10480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73" y="1144859"/>
            <a:ext cx="985254" cy="98525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065">
            <a:off x="3276664" y="1802528"/>
            <a:ext cx="1341557" cy="134991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27" y="2631491"/>
            <a:ext cx="1349917" cy="134991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3452">
            <a:off x="3264359" y="3537582"/>
            <a:ext cx="1349917" cy="13499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7845">
            <a:off x="6964077" y="2044004"/>
            <a:ext cx="1349917" cy="134991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972">
            <a:off x="6964078" y="3405764"/>
            <a:ext cx="1349917" cy="13499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007">
            <a:off x="6627323" y="4044535"/>
            <a:ext cx="1349917" cy="13499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517">
            <a:off x="7096114" y="2718960"/>
            <a:ext cx="1349917" cy="1349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20" y="4356206"/>
            <a:ext cx="1229243" cy="10817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81" y="2792253"/>
            <a:ext cx="1109868" cy="11098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54" y="1345065"/>
            <a:ext cx="1065986" cy="10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6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054C0706-A4A9-EADB-6628-DB8D9E93DFC1}"/>
              </a:ext>
            </a:extLst>
          </p:cNvPr>
          <p:cNvSpPr/>
          <p:nvPr/>
        </p:nvSpPr>
        <p:spPr>
          <a:xfrm>
            <a:off x="183812" y="873947"/>
            <a:ext cx="2787988" cy="317828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543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Компоненты системы</a:t>
            </a:r>
            <a:endParaRPr lang="ru-RU" dirty="0"/>
          </a:p>
        </p:txBody>
      </p:sp>
      <p:sp>
        <p:nvSpPr>
          <p:cNvPr id="8" name="Прямоугольник с одним вырезанным углом 7"/>
          <p:cNvSpPr/>
          <p:nvPr/>
        </p:nvSpPr>
        <p:spPr bwMode="auto">
          <a:xfrm rot="10800000" flipV="1">
            <a:off x="277644" y="1567744"/>
            <a:ext cx="2606162" cy="489237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(AF)</a:t>
            </a:r>
          </a:p>
        </p:txBody>
      </p:sp>
      <p:sp>
        <p:nvSpPr>
          <p:cNvPr id="9" name="Прямоугольник с одним вырезанным углом 8"/>
          <p:cNvSpPr/>
          <p:nvPr/>
        </p:nvSpPr>
        <p:spPr bwMode="auto">
          <a:xfrm rot="10800000" flipV="1">
            <a:off x="276183" y="913322"/>
            <a:ext cx="2606164" cy="534044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ACE</a:t>
            </a:r>
          </a:p>
        </p:txBody>
      </p:sp>
      <p:sp>
        <p:nvSpPr>
          <p:cNvPr id="10" name="Прямоугольник с одним вырезанным углом 9"/>
          <p:cNvSpPr/>
          <p:nvPr/>
        </p:nvSpPr>
        <p:spPr bwMode="auto">
          <a:xfrm rot="10800000" flipV="1">
            <a:off x="276183" y="3419022"/>
            <a:ext cx="2606166" cy="525106"/>
          </a:xfrm>
          <a:prstGeom prst="snip1Rect">
            <a:avLst>
              <a:gd name="adj" fmla="val 16853"/>
            </a:avLst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OPC Interface</a:t>
            </a:r>
          </a:p>
        </p:txBody>
      </p:sp>
      <p:sp>
        <p:nvSpPr>
          <p:cNvPr id="11" name="Прямоугольник с одним вырезанным углом 10"/>
          <p:cNvSpPr/>
          <p:nvPr/>
        </p:nvSpPr>
        <p:spPr bwMode="auto">
          <a:xfrm rot="10800000" flipV="1">
            <a:off x="277640" y="2151336"/>
            <a:ext cx="2606166" cy="492055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ProcessBook</a:t>
            </a:r>
          </a:p>
        </p:txBody>
      </p:sp>
      <p:sp>
        <p:nvSpPr>
          <p:cNvPr id="12" name="Прямоугольник с одним вырезанным углом 11"/>
          <p:cNvSpPr/>
          <p:nvPr/>
        </p:nvSpPr>
        <p:spPr bwMode="auto">
          <a:xfrm rot="10800000" flipV="1">
            <a:off x="276183" y="2743683"/>
            <a:ext cx="2606166" cy="567606"/>
          </a:xfrm>
          <a:prstGeom prst="snip1Rect">
            <a:avLst>
              <a:gd name="adj" fmla="val 15233"/>
            </a:avLst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SDK/API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813333"/>
            <a:ext cx="8978900" cy="5892267"/>
          </a:xfrm>
          <a:prstGeom prst="rect">
            <a:avLst/>
          </a:prstGeom>
          <a:ln>
            <a:solidFill>
              <a:srgbClr val="FCFC17"/>
            </a:solidFill>
          </a:ln>
        </p:spPr>
      </p:pic>
    </p:spTree>
    <p:extLst>
      <p:ext uri="{BB962C8B-B14F-4D97-AF65-F5344CB8AC3E}">
        <p14:creationId xmlns:p14="http://schemas.microsoft.com/office/powerpoint/2010/main" val="1712978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6127" y="395061"/>
            <a:ext cx="12255750" cy="4468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Представление </a:t>
            </a:r>
            <a:r>
              <a:rPr lang="ru-RU" dirty="0"/>
              <a:t>информации реального времени на производстве</a:t>
            </a:r>
            <a:br>
              <a:rPr lang="ru-RU" dirty="0"/>
            </a:br>
            <a:endParaRPr lang="ru-RU" dirty="0"/>
          </a:p>
        </p:txBody>
      </p:sp>
      <p:sp>
        <p:nvSpPr>
          <p:cNvPr id="529" name="Номер слайда 3"/>
          <p:cNvSpPr>
            <a:spLocks noGrp="1"/>
          </p:cNvSpPr>
          <p:nvPr>
            <p:ph type="sldNum" sz="quarter" idx="4"/>
          </p:nvPr>
        </p:nvSpPr>
        <p:spPr>
          <a:xfrm>
            <a:off x="-76200" y="6540500"/>
            <a:ext cx="762000" cy="3175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4A11F4-EB14-4D4B-957A-6054E332D191}" type="slidenum">
              <a:rPr lang="en-US" altLang="ru-RU">
                <a:solidFill>
                  <a:schemeClr val="bg1"/>
                </a:solidFill>
              </a:rPr>
              <a:pPr eaLnBrk="1" hangingPunct="1"/>
              <a:t>8</a:t>
            </a:fld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0875" y="962025"/>
            <a:ext cx="2616188" cy="6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 dirty="0">
              <a:latin typeface="Arial Black" panose="020B0A04020102020204" pitchFamily="34" charset="0"/>
              <a:ea typeface="HG丸ｺﾞｼｯｸM-PRO" pitchFamily="50" charset="-128"/>
            </a:endParaRPr>
          </a:p>
        </p:txBody>
      </p:sp>
      <p:sp>
        <p:nvSpPr>
          <p:cNvPr id="531" name="Text Box 5"/>
          <p:cNvSpPr txBox="1">
            <a:spLocks noChangeArrowheads="1"/>
          </p:cNvSpPr>
          <p:nvPr/>
        </p:nvSpPr>
        <p:spPr bwMode="auto">
          <a:xfrm>
            <a:off x="650875" y="962025"/>
            <a:ext cx="2244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 dirty="0">
              <a:latin typeface="Arial Black" panose="020B0A04020102020204" pitchFamily="34" charset="0"/>
              <a:ea typeface="HG丸ｺﾞｼｯｸM-PRO" pitchFamily="50" charset="-128"/>
            </a:endParaRPr>
          </a:p>
        </p:txBody>
      </p:sp>
      <p:grpSp>
        <p:nvGrpSpPr>
          <p:cNvPr id="1057" name="Группа 1056"/>
          <p:cNvGrpSpPr/>
          <p:nvPr/>
        </p:nvGrpSpPr>
        <p:grpSpPr>
          <a:xfrm>
            <a:off x="915953" y="859360"/>
            <a:ext cx="9226421" cy="5842952"/>
            <a:chOff x="990600" y="1560513"/>
            <a:chExt cx="8153400" cy="4992687"/>
          </a:xfrm>
        </p:grpSpPr>
        <p:grpSp>
          <p:nvGrpSpPr>
            <p:cNvPr id="532" name="Group 7"/>
            <p:cNvGrpSpPr>
              <a:grpSpLocks/>
            </p:cNvGrpSpPr>
            <p:nvPr/>
          </p:nvGrpSpPr>
          <p:grpSpPr bwMode="auto">
            <a:xfrm>
              <a:off x="2667000" y="1828800"/>
              <a:ext cx="4968875" cy="3973513"/>
              <a:chOff x="1063" y="771"/>
              <a:chExt cx="3611" cy="3010"/>
            </a:xfrm>
          </p:grpSpPr>
          <p:sp>
            <p:nvSpPr>
              <p:cNvPr id="533" name="Line 8"/>
              <p:cNvSpPr>
                <a:spLocks noChangeShapeType="1"/>
              </p:cNvSpPr>
              <p:nvPr/>
            </p:nvSpPr>
            <p:spPr bwMode="auto">
              <a:xfrm>
                <a:off x="3072" y="2736"/>
                <a:ext cx="0" cy="1008"/>
              </a:xfrm>
              <a:prstGeom prst="line">
                <a:avLst/>
              </a:prstGeom>
              <a:noFill/>
              <a:ln w="38100">
                <a:solidFill>
                  <a:srgbClr val="F99D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34" name="Freeform 9"/>
              <p:cNvSpPr>
                <a:spLocks/>
              </p:cNvSpPr>
              <p:nvPr/>
            </p:nvSpPr>
            <p:spPr bwMode="auto">
              <a:xfrm>
                <a:off x="1063" y="771"/>
                <a:ext cx="3611" cy="3010"/>
              </a:xfrm>
              <a:custGeom>
                <a:avLst/>
                <a:gdLst>
                  <a:gd name="T0" fmla="*/ 697 w 3611"/>
                  <a:gd name="T1" fmla="*/ 225 h 3010"/>
                  <a:gd name="T2" fmla="*/ 27 w 3611"/>
                  <a:gd name="T3" fmla="*/ 577 h 3010"/>
                  <a:gd name="T4" fmla="*/ 537 w 3611"/>
                  <a:gd name="T5" fmla="*/ 1036 h 3010"/>
                  <a:gd name="T6" fmla="*/ 27 w 3611"/>
                  <a:gd name="T7" fmla="*/ 1860 h 3010"/>
                  <a:gd name="T8" fmla="*/ 442 w 3611"/>
                  <a:gd name="T9" fmla="*/ 2662 h 3010"/>
                  <a:gd name="T10" fmla="*/ 1046 w 3611"/>
                  <a:gd name="T11" fmla="*/ 2960 h 3010"/>
                  <a:gd name="T12" fmla="*/ 2474 w 3611"/>
                  <a:gd name="T13" fmla="*/ 2960 h 3010"/>
                  <a:gd name="T14" fmla="*/ 3009 w 3611"/>
                  <a:gd name="T15" fmla="*/ 2778 h 3010"/>
                  <a:gd name="T16" fmla="*/ 3547 w 3611"/>
                  <a:gd name="T17" fmla="*/ 2269 h 3010"/>
                  <a:gd name="T18" fmla="*/ 3391 w 3611"/>
                  <a:gd name="T19" fmla="*/ 1677 h 3010"/>
                  <a:gd name="T20" fmla="*/ 2944 w 3611"/>
                  <a:gd name="T21" fmla="*/ 1607 h 3010"/>
                  <a:gd name="T22" fmla="*/ 2922 w 3611"/>
                  <a:gd name="T23" fmla="*/ 1062 h 3010"/>
                  <a:gd name="T24" fmla="*/ 3187 w 3611"/>
                  <a:gd name="T25" fmla="*/ 394 h 3010"/>
                  <a:gd name="T26" fmla="*/ 1862 w 3611"/>
                  <a:gd name="T27" fmla="*/ 28 h 3010"/>
                  <a:gd name="T28" fmla="*/ 697 w 3611"/>
                  <a:gd name="T29" fmla="*/ 225 h 30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611"/>
                  <a:gd name="T46" fmla="*/ 0 h 3010"/>
                  <a:gd name="T47" fmla="*/ 3611 w 3611"/>
                  <a:gd name="T48" fmla="*/ 3010 h 301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611" h="3010">
                    <a:moveTo>
                      <a:pt x="697" y="225"/>
                    </a:moveTo>
                    <a:cubicBezTo>
                      <a:pt x="391" y="316"/>
                      <a:pt x="54" y="442"/>
                      <a:pt x="27" y="577"/>
                    </a:cubicBezTo>
                    <a:cubicBezTo>
                      <a:pt x="0" y="712"/>
                      <a:pt x="537" y="822"/>
                      <a:pt x="537" y="1036"/>
                    </a:cubicBezTo>
                    <a:cubicBezTo>
                      <a:pt x="537" y="1249"/>
                      <a:pt x="43" y="1589"/>
                      <a:pt x="27" y="1860"/>
                    </a:cubicBezTo>
                    <a:cubicBezTo>
                      <a:pt x="11" y="2131"/>
                      <a:pt x="272" y="2479"/>
                      <a:pt x="442" y="2662"/>
                    </a:cubicBezTo>
                    <a:cubicBezTo>
                      <a:pt x="612" y="2845"/>
                      <a:pt x="707" y="2910"/>
                      <a:pt x="1046" y="2960"/>
                    </a:cubicBezTo>
                    <a:cubicBezTo>
                      <a:pt x="1385" y="3010"/>
                      <a:pt x="2147" y="2990"/>
                      <a:pt x="2474" y="2960"/>
                    </a:cubicBezTo>
                    <a:cubicBezTo>
                      <a:pt x="2801" y="2930"/>
                      <a:pt x="2830" y="2893"/>
                      <a:pt x="3009" y="2778"/>
                    </a:cubicBezTo>
                    <a:cubicBezTo>
                      <a:pt x="3188" y="2663"/>
                      <a:pt x="3483" y="2453"/>
                      <a:pt x="3547" y="2269"/>
                    </a:cubicBezTo>
                    <a:cubicBezTo>
                      <a:pt x="3611" y="2085"/>
                      <a:pt x="3491" y="1787"/>
                      <a:pt x="3391" y="1677"/>
                    </a:cubicBezTo>
                    <a:cubicBezTo>
                      <a:pt x="3291" y="1567"/>
                      <a:pt x="3022" y="1709"/>
                      <a:pt x="2944" y="1607"/>
                    </a:cubicBezTo>
                    <a:cubicBezTo>
                      <a:pt x="2866" y="1505"/>
                      <a:pt x="2882" y="1264"/>
                      <a:pt x="2922" y="1062"/>
                    </a:cubicBezTo>
                    <a:cubicBezTo>
                      <a:pt x="2962" y="860"/>
                      <a:pt x="3364" y="566"/>
                      <a:pt x="3187" y="394"/>
                    </a:cubicBezTo>
                    <a:cubicBezTo>
                      <a:pt x="3010" y="222"/>
                      <a:pt x="2277" y="56"/>
                      <a:pt x="1862" y="28"/>
                    </a:cubicBezTo>
                    <a:cubicBezTo>
                      <a:pt x="1447" y="0"/>
                      <a:pt x="1003" y="134"/>
                      <a:pt x="697" y="225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rgbClr val="F99D1C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</p:grpSp>
        <p:grpSp>
          <p:nvGrpSpPr>
            <p:cNvPr id="535" name="Group 10"/>
            <p:cNvGrpSpPr>
              <a:grpSpLocks/>
            </p:cNvGrpSpPr>
            <p:nvPr/>
          </p:nvGrpSpPr>
          <p:grpSpPr bwMode="auto">
            <a:xfrm>
              <a:off x="5181600" y="3238500"/>
              <a:ext cx="593725" cy="1204913"/>
              <a:chOff x="2880" y="1830"/>
              <a:chExt cx="432" cy="912"/>
            </a:xfrm>
          </p:grpSpPr>
          <p:sp>
            <p:nvSpPr>
              <p:cNvPr id="536" name="Rectangle 11"/>
              <p:cNvSpPr>
                <a:spLocks noChangeArrowheads="1"/>
              </p:cNvSpPr>
              <p:nvPr/>
            </p:nvSpPr>
            <p:spPr bwMode="auto">
              <a:xfrm>
                <a:off x="2880" y="1830"/>
                <a:ext cx="432" cy="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537" name="Group 12"/>
              <p:cNvGrpSpPr>
                <a:grpSpLocks/>
              </p:cNvGrpSpPr>
              <p:nvPr/>
            </p:nvGrpSpPr>
            <p:grpSpPr bwMode="auto">
              <a:xfrm>
                <a:off x="2880" y="2615"/>
                <a:ext cx="430" cy="126"/>
                <a:chOff x="2880" y="2615"/>
                <a:chExt cx="430" cy="126"/>
              </a:xfrm>
            </p:grpSpPr>
            <p:sp>
              <p:nvSpPr>
                <p:cNvPr id="683" name="Freeform 13"/>
                <p:cNvSpPr>
                  <a:spLocks/>
                </p:cNvSpPr>
                <p:nvPr/>
              </p:nvSpPr>
              <p:spPr bwMode="auto">
                <a:xfrm>
                  <a:off x="2880" y="2615"/>
                  <a:ext cx="65" cy="126"/>
                </a:xfrm>
                <a:custGeom>
                  <a:avLst/>
                  <a:gdLst>
                    <a:gd name="T0" fmla="*/ 58 w 131"/>
                    <a:gd name="T1" fmla="*/ 94 h 380"/>
                    <a:gd name="T2" fmla="*/ 0 w 131"/>
                    <a:gd name="T3" fmla="*/ 126 h 380"/>
                    <a:gd name="T4" fmla="*/ 24 w 131"/>
                    <a:gd name="T5" fmla="*/ 18 h 380"/>
                    <a:gd name="T6" fmla="*/ 65 w 131"/>
                    <a:gd name="T7" fmla="*/ 0 h 380"/>
                    <a:gd name="T8" fmla="*/ 58 w 131"/>
                    <a:gd name="T9" fmla="*/ 94 h 3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1"/>
                    <a:gd name="T16" fmla="*/ 0 h 380"/>
                    <a:gd name="T17" fmla="*/ 131 w 131"/>
                    <a:gd name="T18" fmla="*/ 380 h 3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1" h="380">
                      <a:moveTo>
                        <a:pt x="116" y="284"/>
                      </a:moveTo>
                      <a:lnTo>
                        <a:pt x="0" y="380"/>
                      </a:lnTo>
                      <a:lnTo>
                        <a:pt x="49" y="54"/>
                      </a:lnTo>
                      <a:lnTo>
                        <a:pt x="131" y="0"/>
                      </a:lnTo>
                      <a:lnTo>
                        <a:pt x="116" y="284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4" name="Freeform 14"/>
                <p:cNvSpPr>
                  <a:spLocks/>
                </p:cNvSpPr>
                <p:nvPr/>
              </p:nvSpPr>
              <p:spPr bwMode="auto">
                <a:xfrm>
                  <a:off x="3245" y="2617"/>
                  <a:ext cx="64" cy="124"/>
                </a:xfrm>
                <a:custGeom>
                  <a:avLst/>
                  <a:gdLst>
                    <a:gd name="T0" fmla="*/ 0 w 129"/>
                    <a:gd name="T1" fmla="*/ 84 h 370"/>
                    <a:gd name="T2" fmla="*/ 64 w 129"/>
                    <a:gd name="T3" fmla="*/ 124 h 370"/>
                    <a:gd name="T4" fmla="*/ 43 w 129"/>
                    <a:gd name="T5" fmla="*/ 17 h 370"/>
                    <a:gd name="T6" fmla="*/ 3 w 129"/>
                    <a:gd name="T7" fmla="*/ 0 h 370"/>
                    <a:gd name="T8" fmla="*/ 0 w 129"/>
                    <a:gd name="T9" fmla="*/ 84 h 3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9"/>
                    <a:gd name="T16" fmla="*/ 0 h 370"/>
                    <a:gd name="T17" fmla="*/ 129 w 129"/>
                    <a:gd name="T18" fmla="*/ 370 h 3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9" h="370">
                      <a:moveTo>
                        <a:pt x="0" y="252"/>
                      </a:moveTo>
                      <a:lnTo>
                        <a:pt x="129" y="370"/>
                      </a:lnTo>
                      <a:lnTo>
                        <a:pt x="86" y="52"/>
                      </a:lnTo>
                      <a:lnTo>
                        <a:pt x="6" y="0"/>
                      </a:lnTo>
                      <a:lnTo>
                        <a:pt x="0" y="252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5" name="Freeform 15"/>
                <p:cNvSpPr>
                  <a:spLocks/>
                </p:cNvSpPr>
                <p:nvPr/>
              </p:nvSpPr>
              <p:spPr bwMode="auto">
                <a:xfrm>
                  <a:off x="2881" y="2709"/>
                  <a:ext cx="429" cy="32"/>
                </a:xfrm>
                <a:custGeom>
                  <a:avLst/>
                  <a:gdLst>
                    <a:gd name="T0" fmla="*/ 0 w 860"/>
                    <a:gd name="T1" fmla="*/ 31 h 96"/>
                    <a:gd name="T2" fmla="*/ 429 w 860"/>
                    <a:gd name="T3" fmla="*/ 32 h 96"/>
                    <a:gd name="T4" fmla="*/ 374 w 860"/>
                    <a:gd name="T5" fmla="*/ 0 h 96"/>
                    <a:gd name="T6" fmla="*/ 60 w 860"/>
                    <a:gd name="T7" fmla="*/ 0 h 96"/>
                    <a:gd name="T8" fmla="*/ 0 w 860"/>
                    <a:gd name="T9" fmla="*/ 31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0"/>
                    <a:gd name="T16" fmla="*/ 0 h 96"/>
                    <a:gd name="T17" fmla="*/ 860 w 860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0" h="96">
                      <a:moveTo>
                        <a:pt x="0" y="94"/>
                      </a:moveTo>
                      <a:lnTo>
                        <a:pt x="860" y="96"/>
                      </a:lnTo>
                      <a:lnTo>
                        <a:pt x="750" y="0"/>
                      </a:lnTo>
                      <a:lnTo>
                        <a:pt x="120" y="0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6" name="Freeform 16"/>
                <p:cNvSpPr>
                  <a:spLocks/>
                </p:cNvSpPr>
                <p:nvPr/>
              </p:nvSpPr>
              <p:spPr bwMode="auto">
                <a:xfrm>
                  <a:off x="2930" y="2702"/>
                  <a:ext cx="340" cy="8"/>
                </a:xfrm>
                <a:custGeom>
                  <a:avLst/>
                  <a:gdLst>
                    <a:gd name="T0" fmla="*/ 0 w 681"/>
                    <a:gd name="T1" fmla="*/ 1 h 24"/>
                    <a:gd name="T2" fmla="*/ 9 w 681"/>
                    <a:gd name="T3" fmla="*/ 8 h 24"/>
                    <a:gd name="T4" fmla="*/ 331 w 681"/>
                    <a:gd name="T5" fmla="*/ 8 h 24"/>
                    <a:gd name="T6" fmla="*/ 340 w 681"/>
                    <a:gd name="T7" fmla="*/ 0 h 24"/>
                    <a:gd name="T8" fmla="*/ 0 w 681"/>
                    <a:gd name="T9" fmla="*/ 1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1"/>
                    <a:gd name="T16" fmla="*/ 0 h 24"/>
                    <a:gd name="T17" fmla="*/ 681 w 681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1" h="24">
                      <a:moveTo>
                        <a:pt x="0" y="3"/>
                      </a:moveTo>
                      <a:lnTo>
                        <a:pt x="18" y="24"/>
                      </a:lnTo>
                      <a:lnTo>
                        <a:pt x="662" y="24"/>
                      </a:lnTo>
                      <a:lnTo>
                        <a:pt x="68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sp>
            <p:nvSpPr>
              <p:cNvPr id="538" name="Rectangle 17"/>
              <p:cNvSpPr>
                <a:spLocks noChangeArrowheads="1"/>
              </p:cNvSpPr>
              <p:nvPr/>
            </p:nvSpPr>
            <p:spPr bwMode="auto">
              <a:xfrm>
                <a:off x="2931" y="1835"/>
                <a:ext cx="337" cy="868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39" name="Rectangle 18"/>
              <p:cNvSpPr>
                <a:spLocks noChangeArrowheads="1"/>
              </p:cNvSpPr>
              <p:nvPr/>
            </p:nvSpPr>
            <p:spPr bwMode="auto">
              <a:xfrm>
                <a:off x="2971" y="1863"/>
                <a:ext cx="251" cy="34"/>
              </a:xfrm>
              <a:prstGeom prst="rect">
                <a:avLst/>
              </a:prstGeom>
              <a:solidFill>
                <a:srgbClr val="E0E0E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40" name="Rectangle 19"/>
              <p:cNvSpPr>
                <a:spLocks noChangeArrowheads="1"/>
              </p:cNvSpPr>
              <p:nvPr/>
            </p:nvSpPr>
            <p:spPr bwMode="auto">
              <a:xfrm>
                <a:off x="2973" y="1953"/>
                <a:ext cx="251" cy="34"/>
              </a:xfrm>
              <a:prstGeom prst="rect">
                <a:avLst/>
              </a:prstGeom>
              <a:solidFill>
                <a:srgbClr val="E0E0E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541" name="Group 20"/>
              <p:cNvGrpSpPr>
                <a:grpSpLocks/>
              </p:cNvGrpSpPr>
              <p:nvPr/>
            </p:nvGrpSpPr>
            <p:grpSpPr bwMode="auto">
              <a:xfrm>
                <a:off x="2973" y="1899"/>
                <a:ext cx="250" cy="50"/>
                <a:chOff x="2973" y="1899"/>
                <a:chExt cx="250" cy="50"/>
              </a:xfrm>
            </p:grpSpPr>
            <p:sp>
              <p:nvSpPr>
                <p:cNvPr id="664" name="Rectangle 21"/>
                <p:cNvSpPr>
                  <a:spLocks noChangeArrowheads="1"/>
                </p:cNvSpPr>
                <p:nvPr/>
              </p:nvSpPr>
              <p:spPr bwMode="auto">
                <a:xfrm>
                  <a:off x="2973" y="1899"/>
                  <a:ext cx="250" cy="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5" name="AutoShape 22"/>
                <p:cNvSpPr>
                  <a:spLocks noChangeArrowheads="1"/>
                </p:cNvSpPr>
                <p:nvPr/>
              </p:nvSpPr>
              <p:spPr bwMode="auto">
                <a:xfrm>
                  <a:off x="3162" y="1901"/>
                  <a:ext cx="56" cy="46"/>
                </a:xfrm>
                <a:prstGeom prst="roundRect">
                  <a:avLst>
                    <a:gd name="adj" fmla="val 22074"/>
                  </a:avLst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6" name="Rectangle 23"/>
                <p:cNvSpPr>
                  <a:spLocks noChangeArrowheads="1"/>
                </p:cNvSpPr>
                <p:nvPr/>
              </p:nvSpPr>
              <p:spPr bwMode="auto">
                <a:xfrm>
                  <a:off x="3169" y="1907"/>
                  <a:ext cx="42" cy="33"/>
                </a:xfrm>
                <a:prstGeom prst="rect">
                  <a:avLst/>
                </a:prstGeom>
                <a:solidFill>
                  <a:srgbClr val="A0A0A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7" name="Oval 24"/>
                <p:cNvSpPr>
                  <a:spLocks noChangeArrowheads="1"/>
                </p:cNvSpPr>
                <p:nvPr/>
              </p:nvSpPr>
              <p:spPr bwMode="auto">
                <a:xfrm>
                  <a:off x="3189" y="1931"/>
                  <a:ext cx="5" cy="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8" name="Rectangle 25"/>
                <p:cNvSpPr>
                  <a:spLocks noChangeArrowheads="1"/>
                </p:cNvSpPr>
                <p:nvPr/>
              </p:nvSpPr>
              <p:spPr bwMode="auto">
                <a:xfrm>
                  <a:off x="3171" y="1907"/>
                  <a:ext cx="40" cy="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9" name="Rectangle 26"/>
                <p:cNvSpPr>
                  <a:spLocks noChangeArrowheads="1"/>
                </p:cNvSpPr>
                <p:nvPr/>
              </p:nvSpPr>
              <p:spPr bwMode="auto">
                <a:xfrm>
                  <a:off x="2979" y="1902"/>
                  <a:ext cx="46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0" name="Rectangle 27"/>
                <p:cNvSpPr>
                  <a:spLocks noChangeArrowheads="1"/>
                </p:cNvSpPr>
                <p:nvPr/>
              </p:nvSpPr>
              <p:spPr bwMode="auto">
                <a:xfrm>
                  <a:off x="3027" y="1902"/>
                  <a:ext cx="47" cy="44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1" name="Rectangle 28"/>
                <p:cNvSpPr>
                  <a:spLocks noChangeArrowheads="1"/>
                </p:cNvSpPr>
                <p:nvPr/>
              </p:nvSpPr>
              <p:spPr bwMode="auto">
                <a:xfrm>
                  <a:off x="3076" y="1901"/>
                  <a:ext cx="39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2" name="Rectangle 29"/>
                <p:cNvSpPr>
                  <a:spLocks noChangeArrowheads="1"/>
                </p:cNvSpPr>
                <p:nvPr/>
              </p:nvSpPr>
              <p:spPr bwMode="auto">
                <a:xfrm>
                  <a:off x="3117" y="1901"/>
                  <a:ext cx="39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3" name="Oval 30"/>
                <p:cNvSpPr>
                  <a:spLocks noChangeArrowheads="1"/>
                </p:cNvSpPr>
                <p:nvPr/>
              </p:nvSpPr>
              <p:spPr bwMode="auto">
                <a:xfrm>
                  <a:off x="2991" y="1924"/>
                  <a:ext cx="21" cy="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4" name="Rectangle 31"/>
                <p:cNvSpPr>
                  <a:spLocks noChangeArrowheads="1"/>
                </p:cNvSpPr>
                <p:nvPr/>
              </p:nvSpPr>
              <p:spPr bwMode="auto">
                <a:xfrm>
                  <a:off x="2979" y="1902"/>
                  <a:ext cx="46" cy="9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5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7" y="1902"/>
                  <a:ext cx="47" cy="9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6" name="Rectangle 33"/>
                <p:cNvSpPr>
                  <a:spLocks noChangeArrowheads="1"/>
                </p:cNvSpPr>
                <p:nvPr/>
              </p:nvSpPr>
              <p:spPr bwMode="auto">
                <a:xfrm>
                  <a:off x="3076" y="1901"/>
                  <a:ext cx="39" cy="10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7" name="Rectangle 34"/>
                <p:cNvSpPr>
                  <a:spLocks noChangeArrowheads="1"/>
                </p:cNvSpPr>
                <p:nvPr/>
              </p:nvSpPr>
              <p:spPr bwMode="auto">
                <a:xfrm>
                  <a:off x="3117" y="1901"/>
                  <a:ext cx="39" cy="10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8" name="Rectangle 35"/>
                <p:cNvSpPr>
                  <a:spLocks noChangeArrowheads="1"/>
                </p:cNvSpPr>
                <p:nvPr/>
              </p:nvSpPr>
              <p:spPr bwMode="auto">
                <a:xfrm>
                  <a:off x="3062" y="1914"/>
                  <a:ext cx="9" cy="3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9" name="Rectangle 36"/>
                <p:cNvSpPr>
                  <a:spLocks noChangeArrowheads="1"/>
                </p:cNvSpPr>
                <p:nvPr/>
              </p:nvSpPr>
              <p:spPr bwMode="auto">
                <a:xfrm>
                  <a:off x="3062" y="1926"/>
                  <a:ext cx="9" cy="2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62" y="1938"/>
                  <a:ext cx="9" cy="3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1" name="Rectangle 38"/>
                <p:cNvSpPr>
                  <a:spLocks noChangeArrowheads="1"/>
                </p:cNvSpPr>
                <p:nvPr/>
              </p:nvSpPr>
              <p:spPr bwMode="auto">
                <a:xfrm>
                  <a:off x="3082" y="1925"/>
                  <a:ext cx="28" cy="1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2" name="Rectangle 39"/>
                <p:cNvSpPr>
                  <a:spLocks noChangeArrowheads="1"/>
                </p:cNvSpPr>
                <p:nvPr/>
              </p:nvSpPr>
              <p:spPr bwMode="auto">
                <a:xfrm>
                  <a:off x="3122" y="1925"/>
                  <a:ext cx="29" cy="1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542" name="Group 40"/>
              <p:cNvGrpSpPr>
                <a:grpSpLocks/>
              </p:cNvGrpSpPr>
              <p:nvPr/>
            </p:nvGrpSpPr>
            <p:grpSpPr bwMode="auto">
              <a:xfrm>
                <a:off x="2970" y="2255"/>
                <a:ext cx="258" cy="27"/>
                <a:chOff x="2970" y="2255"/>
                <a:chExt cx="258" cy="27"/>
              </a:xfrm>
            </p:grpSpPr>
            <p:sp>
              <p:nvSpPr>
                <p:cNvPr id="627" name="Freeform 41"/>
                <p:cNvSpPr>
                  <a:spLocks/>
                </p:cNvSpPr>
                <p:nvPr/>
              </p:nvSpPr>
              <p:spPr bwMode="auto">
                <a:xfrm>
                  <a:off x="2970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28" name="Freeform 42"/>
                <p:cNvSpPr>
                  <a:spLocks/>
                </p:cNvSpPr>
                <p:nvPr/>
              </p:nvSpPr>
              <p:spPr bwMode="auto">
                <a:xfrm>
                  <a:off x="2978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29" name="Freeform 43"/>
                <p:cNvSpPr>
                  <a:spLocks/>
                </p:cNvSpPr>
                <p:nvPr/>
              </p:nvSpPr>
              <p:spPr bwMode="auto">
                <a:xfrm>
                  <a:off x="2987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30" name="Freeform 44"/>
                <p:cNvSpPr>
                  <a:spLocks/>
                </p:cNvSpPr>
                <p:nvPr/>
              </p:nvSpPr>
              <p:spPr bwMode="auto">
                <a:xfrm>
                  <a:off x="2996" y="2255"/>
                  <a:ext cx="9" cy="26"/>
                </a:xfrm>
                <a:custGeom>
                  <a:avLst/>
                  <a:gdLst>
                    <a:gd name="T0" fmla="*/ 0 w 17"/>
                    <a:gd name="T1" fmla="*/ 1 h 79"/>
                    <a:gd name="T2" fmla="*/ 0 w 17"/>
                    <a:gd name="T3" fmla="*/ 26 h 79"/>
                    <a:gd name="T4" fmla="*/ 9 w 17"/>
                    <a:gd name="T5" fmla="*/ 26 h 79"/>
                    <a:gd name="T6" fmla="*/ 9 w 17"/>
                    <a:gd name="T7" fmla="*/ 0 h 79"/>
                    <a:gd name="T8" fmla="*/ 0 w 17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79"/>
                    <a:gd name="T17" fmla="*/ 17 w 17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7" y="78"/>
                      </a:lnTo>
                      <a:lnTo>
                        <a:pt x="17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grpSp>
              <p:nvGrpSpPr>
                <p:cNvPr id="631" name="Group 45"/>
                <p:cNvGrpSpPr>
                  <a:grpSpLocks/>
                </p:cNvGrpSpPr>
                <p:nvPr/>
              </p:nvGrpSpPr>
              <p:grpSpPr bwMode="auto">
                <a:xfrm>
                  <a:off x="3005" y="2256"/>
                  <a:ext cx="35" cy="26"/>
                  <a:chOff x="3005" y="2256"/>
                  <a:chExt cx="35" cy="26"/>
                </a:xfrm>
              </p:grpSpPr>
              <p:sp>
                <p:nvSpPr>
                  <p:cNvPr id="660" name="Freeform 46"/>
                  <p:cNvSpPr>
                    <a:spLocks/>
                  </p:cNvSpPr>
                  <p:nvPr/>
                </p:nvSpPr>
                <p:spPr bwMode="auto">
                  <a:xfrm>
                    <a:off x="3005" y="2256"/>
                    <a:ext cx="9" cy="26"/>
                  </a:xfrm>
                  <a:custGeom>
                    <a:avLst/>
                    <a:gdLst>
                      <a:gd name="T0" fmla="*/ 0 w 19"/>
                      <a:gd name="T1" fmla="*/ 0 h 78"/>
                      <a:gd name="T2" fmla="*/ 0 w 19"/>
                      <a:gd name="T3" fmla="*/ 26 h 78"/>
                      <a:gd name="T4" fmla="*/ 9 w 19"/>
                      <a:gd name="T5" fmla="*/ 26 h 78"/>
                      <a:gd name="T6" fmla="*/ 9 w 19"/>
                      <a:gd name="T7" fmla="*/ 0 h 78"/>
                      <a:gd name="T8" fmla="*/ 0 w 19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78"/>
                      <a:gd name="T17" fmla="*/ 19 w 19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9" y="77"/>
                        </a:lnTo>
                        <a:lnTo>
                          <a:pt x="19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1" name="Freeform 47"/>
                  <p:cNvSpPr>
                    <a:spLocks/>
                  </p:cNvSpPr>
                  <p:nvPr/>
                </p:nvSpPr>
                <p:spPr bwMode="auto">
                  <a:xfrm>
                    <a:off x="3014" y="2256"/>
                    <a:ext cx="9" cy="26"/>
                  </a:xfrm>
                  <a:custGeom>
                    <a:avLst/>
                    <a:gdLst>
                      <a:gd name="T0" fmla="*/ 0 w 18"/>
                      <a:gd name="T1" fmla="*/ 0 h 78"/>
                      <a:gd name="T2" fmla="*/ 0 w 18"/>
                      <a:gd name="T3" fmla="*/ 26 h 78"/>
                      <a:gd name="T4" fmla="*/ 9 w 18"/>
                      <a:gd name="T5" fmla="*/ 26 h 78"/>
                      <a:gd name="T6" fmla="*/ 9 w 18"/>
                      <a:gd name="T7" fmla="*/ 0 h 78"/>
                      <a:gd name="T8" fmla="*/ 0 w 18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8"/>
                      <a:gd name="T17" fmla="*/ 18 w 18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8" y="77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2" name="Freeform 48"/>
                  <p:cNvSpPr>
                    <a:spLocks/>
                  </p:cNvSpPr>
                  <p:nvPr/>
                </p:nvSpPr>
                <p:spPr bwMode="auto">
                  <a:xfrm>
                    <a:off x="3023" y="2256"/>
                    <a:ext cx="9" cy="26"/>
                  </a:xfrm>
                  <a:custGeom>
                    <a:avLst/>
                    <a:gdLst>
                      <a:gd name="T0" fmla="*/ 0 w 18"/>
                      <a:gd name="T1" fmla="*/ 0 h 78"/>
                      <a:gd name="T2" fmla="*/ 0 w 18"/>
                      <a:gd name="T3" fmla="*/ 26 h 78"/>
                      <a:gd name="T4" fmla="*/ 9 w 18"/>
                      <a:gd name="T5" fmla="*/ 26 h 78"/>
                      <a:gd name="T6" fmla="*/ 9 w 18"/>
                      <a:gd name="T7" fmla="*/ 0 h 78"/>
                      <a:gd name="T8" fmla="*/ 0 w 18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8"/>
                      <a:gd name="T17" fmla="*/ 18 w 18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8" y="77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3" name="Freeform 49"/>
                  <p:cNvSpPr>
                    <a:spLocks/>
                  </p:cNvSpPr>
                  <p:nvPr/>
                </p:nvSpPr>
                <p:spPr bwMode="auto">
                  <a:xfrm>
                    <a:off x="3032" y="2256"/>
                    <a:ext cx="8" cy="26"/>
                  </a:xfrm>
                  <a:custGeom>
                    <a:avLst/>
                    <a:gdLst>
                      <a:gd name="T0" fmla="*/ 0 w 17"/>
                      <a:gd name="T1" fmla="*/ 0 h 78"/>
                      <a:gd name="T2" fmla="*/ 0 w 17"/>
                      <a:gd name="T3" fmla="*/ 26 h 78"/>
                      <a:gd name="T4" fmla="*/ 8 w 17"/>
                      <a:gd name="T5" fmla="*/ 26 h 78"/>
                      <a:gd name="T6" fmla="*/ 8 w 17"/>
                      <a:gd name="T7" fmla="*/ 0 h 78"/>
                      <a:gd name="T8" fmla="*/ 0 w 17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8"/>
                      <a:gd name="T17" fmla="*/ 17 w 17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7" y="77"/>
                        </a:lnTo>
                        <a:lnTo>
                          <a:pt x="1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632" name="Group 50"/>
                <p:cNvGrpSpPr>
                  <a:grpSpLocks/>
                </p:cNvGrpSpPr>
                <p:nvPr/>
              </p:nvGrpSpPr>
              <p:grpSpPr bwMode="auto">
                <a:xfrm>
                  <a:off x="3040" y="2255"/>
                  <a:ext cx="71" cy="27"/>
                  <a:chOff x="3040" y="2255"/>
                  <a:chExt cx="71" cy="27"/>
                </a:xfrm>
              </p:grpSpPr>
              <p:grpSp>
                <p:nvGrpSpPr>
                  <p:cNvPr id="650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3040" y="2255"/>
                    <a:ext cx="36" cy="26"/>
                    <a:chOff x="3040" y="2255"/>
                    <a:chExt cx="36" cy="26"/>
                  </a:xfrm>
                </p:grpSpPr>
                <p:sp>
                  <p:nvSpPr>
                    <p:cNvPr id="656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040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7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3049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8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3058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9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3067" y="2255"/>
                      <a:ext cx="9" cy="26"/>
                    </a:xfrm>
                    <a:custGeom>
                      <a:avLst/>
                      <a:gdLst>
                        <a:gd name="T0" fmla="*/ 0 w 17"/>
                        <a:gd name="T1" fmla="*/ 1 h 79"/>
                        <a:gd name="T2" fmla="*/ 0 w 17"/>
                        <a:gd name="T3" fmla="*/ 26 h 79"/>
                        <a:gd name="T4" fmla="*/ 9 w 17"/>
                        <a:gd name="T5" fmla="*/ 26 h 79"/>
                        <a:gd name="T6" fmla="*/ 9 w 17"/>
                        <a:gd name="T7" fmla="*/ 0 h 79"/>
                        <a:gd name="T8" fmla="*/ 0 w 17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9"/>
                        <a:gd name="T17" fmla="*/ 17 w 17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7" y="78"/>
                          </a:lnTo>
                          <a:lnTo>
                            <a:pt x="17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651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3076" y="2256"/>
                    <a:ext cx="35" cy="26"/>
                    <a:chOff x="3076" y="2256"/>
                    <a:chExt cx="35" cy="26"/>
                  </a:xfrm>
                </p:grpSpPr>
                <p:sp>
                  <p:nvSpPr>
                    <p:cNvPr id="652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3076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3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3085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4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3094" y="2256"/>
                      <a:ext cx="9" cy="26"/>
                    </a:xfrm>
                    <a:custGeom>
                      <a:avLst/>
                      <a:gdLst>
                        <a:gd name="T0" fmla="*/ 0 w 19"/>
                        <a:gd name="T1" fmla="*/ 0 h 78"/>
                        <a:gd name="T2" fmla="*/ 0 w 19"/>
                        <a:gd name="T3" fmla="*/ 26 h 78"/>
                        <a:gd name="T4" fmla="*/ 9 w 19"/>
                        <a:gd name="T5" fmla="*/ 26 h 78"/>
                        <a:gd name="T6" fmla="*/ 9 w 19"/>
                        <a:gd name="T7" fmla="*/ 0 h 78"/>
                        <a:gd name="T8" fmla="*/ 0 w 19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"/>
                        <a:gd name="T16" fmla="*/ 0 h 78"/>
                        <a:gd name="T17" fmla="*/ 19 w 19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9" y="77"/>
                          </a:lnTo>
                          <a:lnTo>
                            <a:pt x="19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5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3103" y="2256"/>
                      <a:ext cx="8" cy="26"/>
                    </a:xfrm>
                    <a:custGeom>
                      <a:avLst/>
                      <a:gdLst>
                        <a:gd name="T0" fmla="*/ 0 w 17"/>
                        <a:gd name="T1" fmla="*/ 0 h 78"/>
                        <a:gd name="T2" fmla="*/ 0 w 17"/>
                        <a:gd name="T3" fmla="*/ 26 h 78"/>
                        <a:gd name="T4" fmla="*/ 8 w 17"/>
                        <a:gd name="T5" fmla="*/ 26 h 78"/>
                        <a:gd name="T6" fmla="*/ 8 w 17"/>
                        <a:gd name="T7" fmla="*/ 0 h 78"/>
                        <a:gd name="T8" fmla="*/ 0 w 17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8"/>
                        <a:gd name="T17" fmla="*/ 17 w 17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7" y="77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  <p:grpSp>
              <p:nvGrpSpPr>
                <p:cNvPr id="633" name="Group 61"/>
                <p:cNvGrpSpPr>
                  <a:grpSpLocks/>
                </p:cNvGrpSpPr>
                <p:nvPr/>
              </p:nvGrpSpPr>
              <p:grpSpPr bwMode="auto">
                <a:xfrm>
                  <a:off x="3111" y="2255"/>
                  <a:ext cx="71" cy="27"/>
                  <a:chOff x="3111" y="2255"/>
                  <a:chExt cx="71" cy="27"/>
                </a:xfrm>
              </p:grpSpPr>
              <p:grpSp>
                <p:nvGrpSpPr>
                  <p:cNvPr id="640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3111" y="2255"/>
                    <a:ext cx="36" cy="26"/>
                    <a:chOff x="3111" y="2255"/>
                    <a:chExt cx="36" cy="26"/>
                  </a:xfrm>
                </p:grpSpPr>
                <p:sp>
                  <p:nvSpPr>
                    <p:cNvPr id="646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3111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7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3120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8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3129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9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3138" y="2255"/>
                      <a:ext cx="9" cy="26"/>
                    </a:xfrm>
                    <a:custGeom>
                      <a:avLst/>
                      <a:gdLst>
                        <a:gd name="T0" fmla="*/ 0 w 17"/>
                        <a:gd name="T1" fmla="*/ 1 h 79"/>
                        <a:gd name="T2" fmla="*/ 0 w 17"/>
                        <a:gd name="T3" fmla="*/ 26 h 79"/>
                        <a:gd name="T4" fmla="*/ 9 w 17"/>
                        <a:gd name="T5" fmla="*/ 26 h 79"/>
                        <a:gd name="T6" fmla="*/ 9 w 17"/>
                        <a:gd name="T7" fmla="*/ 0 h 79"/>
                        <a:gd name="T8" fmla="*/ 0 w 17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9"/>
                        <a:gd name="T17" fmla="*/ 17 w 17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7" y="78"/>
                          </a:lnTo>
                          <a:lnTo>
                            <a:pt x="17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64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3147" y="2256"/>
                    <a:ext cx="35" cy="26"/>
                    <a:chOff x="3147" y="2256"/>
                    <a:chExt cx="35" cy="26"/>
                  </a:xfrm>
                </p:grpSpPr>
                <p:sp>
                  <p:nvSpPr>
                    <p:cNvPr id="642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3147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3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3156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4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3165" y="2256"/>
                      <a:ext cx="8" cy="26"/>
                    </a:xfrm>
                    <a:custGeom>
                      <a:avLst/>
                      <a:gdLst>
                        <a:gd name="T0" fmla="*/ 0 w 17"/>
                        <a:gd name="T1" fmla="*/ 0 h 78"/>
                        <a:gd name="T2" fmla="*/ 0 w 17"/>
                        <a:gd name="T3" fmla="*/ 26 h 78"/>
                        <a:gd name="T4" fmla="*/ 8 w 17"/>
                        <a:gd name="T5" fmla="*/ 26 h 78"/>
                        <a:gd name="T6" fmla="*/ 8 w 17"/>
                        <a:gd name="T7" fmla="*/ 0 h 78"/>
                        <a:gd name="T8" fmla="*/ 0 w 17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8"/>
                        <a:gd name="T17" fmla="*/ 17 w 17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7" y="77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5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3173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  <p:grpSp>
              <p:nvGrpSpPr>
                <p:cNvPr id="634" name="Group 72"/>
                <p:cNvGrpSpPr>
                  <a:grpSpLocks/>
                </p:cNvGrpSpPr>
                <p:nvPr/>
              </p:nvGrpSpPr>
              <p:grpSpPr bwMode="auto">
                <a:xfrm>
                  <a:off x="3182" y="2255"/>
                  <a:ext cx="35" cy="26"/>
                  <a:chOff x="3182" y="2255"/>
                  <a:chExt cx="35" cy="26"/>
                </a:xfrm>
              </p:grpSpPr>
              <p:sp>
                <p:nvSpPr>
                  <p:cNvPr id="636" name="Freeform 73"/>
                  <p:cNvSpPr>
                    <a:spLocks/>
                  </p:cNvSpPr>
                  <p:nvPr/>
                </p:nvSpPr>
                <p:spPr bwMode="auto">
                  <a:xfrm>
                    <a:off x="3182" y="2255"/>
                    <a:ext cx="9" cy="26"/>
                  </a:xfrm>
                  <a:custGeom>
                    <a:avLst/>
                    <a:gdLst>
                      <a:gd name="T0" fmla="*/ 0 w 19"/>
                      <a:gd name="T1" fmla="*/ 1 h 79"/>
                      <a:gd name="T2" fmla="*/ 0 w 19"/>
                      <a:gd name="T3" fmla="*/ 26 h 79"/>
                      <a:gd name="T4" fmla="*/ 9 w 19"/>
                      <a:gd name="T5" fmla="*/ 26 h 79"/>
                      <a:gd name="T6" fmla="*/ 9 w 19"/>
                      <a:gd name="T7" fmla="*/ 0 h 79"/>
                      <a:gd name="T8" fmla="*/ 0 w 19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79"/>
                      <a:gd name="T17" fmla="*/ 19 w 19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9" y="78"/>
                        </a:lnTo>
                        <a:lnTo>
                          <a:pt x="19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7" name="Freeform 74"/>
                  <p:cNvSpPr>
                    <a:spLocks/>
                  </p:cNvSpPr>
                  <p:nvPr/>
                </p:nvSpPr>
                <p:spPr bwMode="auto">
                  <a:xfrm>
                    <a:off x="3191" y="2255"/>
                    <a:ext cx="9" cy="26"/>
                  </a:xfrm>
                  <a:custGeom>
                    <a:avLst/>
                    <a:gdLst>
                      <a:gd name="T0" fmla="*/ 0 w 18"/>
                      <a:gd name="T1" fmla="*/ 1 h 79"/>
                      <a:gd name="T2" fmla="*/ 0 w 18"/>
                      <a:gd name="T3" fmla="*/ 26 h 79"/>
                      <a:gd name="T4" fmla="*/ 9 w 18"/>
                      <a:gd name="T5" fmla="*/ 26 h 79"/>
                      <a:gd name="T6" fmla="*/ 9 w 18"/>
                      <a:gd name="T7" fmla="*/ 0 h 79"/>
                      <a:gd name="T8" fmla="*/ 0 w 18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9"/>
                      <a:gd name="T17" fmla="*/ 18 w 18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8" y="78"/>
                        </a:lnTo>
                        <a:lnTo>
                          <a:pt x="18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8" name="Freeform 75"/>
                  <p:cNvSpPr>
                    <a:spLocks/>
                  </p:cNvSpPr>
                  <p:nvPr/>
                </p:nvSpPr>
                <p:spPr bwMode="auto">
                  <a:xfrm>
                    <a:off x="3200" y="2255"/>
                    <a:ext cx="8" cy="26"/>
                  </a:xfrm>
                  <a:custGeom>
                    <a:avLst/>
                    <a:gdLst>
                      <a:gd name="T0" fmla="*/ 0 w 17"/>
                      <a:gd name="T1" fmla="*/ 1 h 79"/>
                      <a:gd name="T2" fmla="*/ 0 w 17"/>
                      <a:gd name="T3" fmla="*/ 26 h 79"/>
                      <a:gd name="T4" fmla="*/ 8 w 17"/>
                      <a:gd name="T5" fmla="*/ 26 h 79"/>
                      <a:gd name="T6" fmla="*/ 8 w 17"/>
                      <a:gd name="T7" fmla="*/ 0 h 79"/>
                      <a:gd name="T8" fmla="*/ 0 w 17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9"/>
                      <a:gd name="T17" fmla="*/ 17 w 17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7" y="78"/>
                        </a:lnTo>
                        <a:lnTo>
                          <a:pt x="17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9" name="Freeform 76"/>
                  <p:cNvSpPr>
                    <a:spLocks/>
                  </p:cNvSpPr>
                  <p:nvPr/>
                </p:nvSpPr>
                <p:spPr bwMode="auto">
                  <a:xfrm>
                    <a:off x="3208" y="2255"/>
                    <a:ext cx="9" cy="26"/>
                  </a:xfrm>
                  <a:custGeom>
                    <a:avLst/>
                    <a:gdLst>
                      <a:gd name="T0" fmla="*/ 0 w 18"/>
                      <a:gd name="T1" fmla="*/ 1 h 79"/>
                      <a:gd name="T2" fmla="*/ 0 w 18"/>
                      <a:gd name="T3" fmla="*/ 26 h 79"/>
                      <a:gd name="T4" fmla="*/ 9 w 18"/>
                      <a:gd name="T5" fmla="*/ 26 h 79"/>
                      <a:gd name="T6" fmla="*/ 9 w 18"/>
                      <a:gd name="T7" fmla="*/ 0 h 79"/>
                      <a:gd name="T8" fmla="*/ 0 w 18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9"/>
                      <a:gd name="T17" fmla="*/ 18 w 18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8" y="78"/>
                        </a:lnTo>
                        <a:lnTo>
                          <a:pt x="18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sp>
              <p:nvSpPr>
                <p:cNvPr id="635" name="Freeform 77"/>
                <p:cNvSpPr>
                  <a:spLocks/>
                </p:cNvSpPr>
                <p:nvPr/>
              </p:nvSpPr>
              <p:spPr bwMode="auto">
                <a:xfrm>
                  <a:off x="3218" y="2255"/>
                  <a:ext cx="10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10 w 18"/>
                    <a:gd name="T5" fmla="*/ 26 h 79"/>
                    <a:gd name="T6" fmla="*/ 10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grpSp>
            <p:nvGrpSpPr>
              <p:cNvPr id="543" name="Group 78"/>
              <p:cNvGrpSpPr>
                <a:grpSpLocks/>
              </p:cNvGrpSpPr>
              <p:nvPr/>
            </p:nvGrpSpPr>
            <p:grpSpPr bwMode="auto">
              <a:xfrm>
                <a:off x="2969" y="2284"/>
                <a:ext cx="259" cy="261"/>
                <a:chOff x="2969" y="2284"/>
                <a:chExt cx="259" cy="261"/>
              </a:xfrm>
            </p:grpSpPr>
            <p:sp>
              <p:nvSpPr>
                <p:cNvPr id="625" name="Rectangle 79"/>
                <p:cNvSpPr>
                  <a:spLocks noChangeArrowheads="1"/>
                </p:cNvSpPr>
                <p:nvPr/>
              </p:nvSpPr>
              <p:spPr bwMode="auto">
                <a:xfrm>
                  <a:off x="2969" y="2284"/>
                  <a:ext cx="259" cy="261"/>
                </a:xfrm>
                <a:prstGeom prst="rect">
                  <a:avLst/>
                </a:prstGeom>
                <a:solidFill>
                  <a:srgbClr val="E0E0E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26" name="Rectangle 80"/>
                <p:cNvSpPr>
                  <a:spLocks noChangeArrowheads="1"/>
                </p:cNvSpPr>
                <p:nvPr/>
              </p:nvSpPr>
              <p:spPr bwMode="auto">
                <a:xfrm>
                  <a:off x="2998" y="2310"/>
                  <a:ext cx="54" cy="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544" name="Group 81"/>
              <p:cNvGrpSpPr>
                <a:grpSpLocks/>
              </p:cNvGrpSpPr>
              <p:nvPr/>
            </p:nvGrpSpPr>
            <p:grpSpPr bwMode="auto">
              <a:xfrm>
                <a:off x="2971" y="2123"/>
                <a:ext cx="259" cy="129"/>
                <a:chOff x="2971" y="2123"/>
                <a:chExt cx="259" cy="129"/>
              </a:xfrm>
            </p:grpSpPr>
            <p:sp>
              <p:nvSpPr>
                <p:cNvPr id="623" name="Rectangle 82"/>
                <p:cNvSpPr>
                  <a:spLocks noChangeArrowheads="1"/>
                </p:cNvSpPr>
                <p:nvPr/>
              </p:nvSpPr>
              <p:spPr bwMode="auto">
                <a:xfrm>
                  <a:off x="2971" y="2123"/>
                  <a:ext cx="255" cy="129"/>
                </a:xfrm>
                <a:prstGeom prst="rect">
                  <a:avLst/>
                </a:prstGeom>
                <a:solidFill>
                  <a:srgbClr val="E0E0E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24" name="Line 83"/>
                <p:cNvSpPr>
                  <a:spLocks noChangeShapeType="1"/>
                </p:cNvSpPr>
                <p:nvPr/>
              </p:nvSpPr>
              <p:spPr bwMode="auto">
                <a:xfrm>
                  <a:off x="2973" y="2186"/>
                  <a:ext cx="257" cy="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grpSp>
            <p:nvGrpSpPr>
              <p:cNvPr id="545" name="Group 84"/>
              <p:cNvGrpSpPr>
                <a:grpSpLocks/>
              </p:cNvGrpSpPr>
              <p:nvPr/>
            </p:nvGrpSpPr>
            <p:grpSpPr bwMode="auto">
              <a:xfrm>
                <a:off x="2963" y="2546"/>
                <a:ext cx="272" cy="156"/>
                <a:chOff x="2963" y="2546"/>
                <a:chExt cx="272" cy="156"/>
              </a:xfrm>
            </p:grpSpPr>
            <p:grpSp>
              <p:nvGrpSpPr>
                <p:cNvPr id="566" name="Group 85"/>
                <p:cNvGrpSpPr>
                  <a:grpSpLocks/>
                </p:cNvGrpSpPr>
                <p:nvPr/>
              </p:nvGrpSpPr>
              <p:grpSpPr bwMode="auto">
                <a:xfrm>
                  <a:off x="2972" y="2677"/>
                  <a:ext cx="253" cy="25"/>
                  <a:chOff x="2972" y="2677"/>
                  <a:chExt cx="253" cy="25"/>
                </a:xfrm>
              </p:grpSpPr>
              <p:sp>
                <p:nvSpPr>
                  <p:cNvPr id="586" name="Freeform 86"/>
                  <p:cNvSpPr>
                    <a:spLocks/>
                  </p:cNvSpPr>
                  <p:nvPr/>
                </p:nvSpPr>
                <p:spPr bwMode="auto">
                  <a:xfrm>
                    <a:off x="2972" y="2677"/>
                    <a:ext cx="8" cy="24"/>
                  </a:xfrm>
                  <a:custGeom>
                    <a:avLst/>
                    <a:gdLst>
                      <a:gd name="T0" fmla="*/ 0 w 16"/>
                      <a:gd name="T1" fmla="*/ 0 h 74"/>
                      <a:gd name="T2" fmla="*/ 0 w 16"/>
                      <a:gd name="T3" fmla="*/ 24 h 74"/>
                      <a:gd name="T4" fmla="*/ 8 w 16"/>
                      <a:gd name="T5" fmla="*/ 24 h 74"/>
                      <a:gd name="T6" fmla="*/ 8 w 16"/>
                      <a:gd name="T7" fmla="*/ 0 h 74"/>
                      <a:gd name="T8" fmla="*/ 0 w 16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74"/>
                      <a:gd name="T17" fmla="*/ 16 w 16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6" y="73"/>
                        </a:lnTo>
                        <a:lnTo>
                          <a:pt x="16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7" name="Freeform 87"/>
                  <p:cNvSpPr>
                    <a:spLocks/>
                  </p:cNvSpPr>
                  <p:nvPr/>
                </p:nvSpPr>
                <p:spPr bwMode="auto">
                  <a:xfrm>
                    <a:off x="2979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8" name="Freeform 88"/>
                  <p:cNvSpPr>
                    <a:spLocks/>
                  </p:cNvSpPr>
                  <p:nvPr/>
                </p:nvSpPr>
                <p:spPr bwMode="auto">
                  <a:xfrm>
                    <a:off x="2988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9" name="Freeform 89"/>
                  <p:cNvSpPr>
                    <a:spLocks/>
                  </p:cNvSpPr>
                  <p:nvPr/>
                </p:nvSpPr>
                <p:spPr bwMode="auto">
                  <a:xfrm>
                    <a:off x="2997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grpSp>
                <p:nvGrpSpPr>
                  <p:cNvPr id="590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3007" y="2677"/>
                    <a:ext cx="34" cy="25"/>
                    <a:chOff x="3007" y="2677"/>
                    <a:chExt cx="34" cy="25"/>
                  </a:xfrm>
                </p:grpSpPr>
                <p:sp>
                  <p:nvSpPr>
                    <p:cNvPr id="619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3007" y="2677"/>
                      <a:ext cx="8" cy="25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5 h 74"/>
                        <a:gd name="T4" fmla="*/ 8 w 17"/>
                        <a:gd name="T5" fmla="*/ 25 h 74"/>
                        <a:gd name="T6" fmla="*/ 8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0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014" y="2677"/>
                      <a:ext cx="9" cy="25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5 h 74"/>
                        <a:gd name="T4" fmla="*/ 9 w 18"/>
                        <a:gd name="T5" fmla="*/ 25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1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3023" y="2677"/>
                      <a:ext cx="9" cy="25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5 h 74"/>
                        <a:gd name="T4" fmla="*/ 9 w 18"/>
                        <a:gd name="T5" fmla="*/ 25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2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3032" y="2677"/>
                      <a:ext cx="9" cy="25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5 h 74"/>
                        <a:gd name="T4" fmla="*/ 9 w 17"/>
                        <a:gd name="T5" fmla="*/ 25 h 74"/>
                        <a:gd name="T6" fmla="*/ 9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591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041" y="2677"/>
                    <a:ext cx="70" cy="25"/>
                    <a:chOff x="3041" y="2677"/>
                    <a:chExt cx="70" cy="25"/>
                  </a:xfrm>
                </p:grpSpPr>
                <p:grpSp>
                  <p:nvGrpSpPr>
                    <p:cNvPr id="609" name="Group 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41" y="2677"/>
                      <a:ext cx="35" cy="24"/>
                      <a:chOff x="3041" y="2677"/>
                      <a:chExt cx="35" cy="24"/>
                    </a:xfrm>
                  </p:grpSpPr>
                  <p:sp>
                    <p:nvSpPr>
                      <p:cNvPr id="615" name="Freeform 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41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6" name="Freeform 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49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7" name="Freeform 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58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8" name="Freeform 1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67" y="2677"/>
                        <a:ext cx="9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9 w 17"/>
                          <a:gd name="T5" fmla="*/ 24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  <p:grpSp>
                  <p:nvGrpSpPr>
                    <p:cNvPr id="610" name="Group 1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6" y="2677"/>
                      <a:ext cx="35" cy="25"/>
                      <a:chOff x="3076" y="2677"/>
                      <a:chExt cx="35" cy="25"/>
                    </a:xfrm>
                  </p:grpSpPr>
                  <p:sp>
                    <p:nvSpPr>
                      <p:cNvPr id="611" name="Freeform 1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76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2" name="Freeform 10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84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3" name="Freeform 10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93" y="2677"/>
                        <a:ext cx="9" cy="25"/>
                      </a:xfrm>
                      <a:custGeom>
                        <a:avLst/>
                        <a:gdLst>
                          <a:gd name="T0" fmla="*/ 0 w 19"/>
                          <a:gd name="T1" fmla="*/ 0 h 74"/>
                          <a:gd name="T2" fmla="*/ 0 w 19"/>
                          <a:gd name="T3" fmla="*/ 25 h 74"/>
                          <a:gd name="T4" fmla="*/ 9 w 19"/>
                          <a:gd name="T5" fmla="*/ 25 h 74"/>
                          <a:gd name="T6" fmla="*/ 9 w 19"/>
                          <a:gd name="T7" fmla="*/ 0 h 74"/>
                          <a:gd name="T8" fmla="*/ 0 w 19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"/>
                          <a:gd name="T16" fmla="*/ 0 h 74"/>
                          <a:gd name="T17" fmla="*/ 19 w 19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9" y="73"/>
                            </a:lnTo>
                            <a:lnTo>
                              <a:pt x="19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4" name="Freeform 1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</p:grpSp>
              <p:grpSp>
                <p:nvGrpSpPr>
                  <p:cNvPr id="592" name="Group 106"/>
                  <p:cNvGrpSpPr>
                    <a:grpSpLocks/>
                  </p:cNvGrpSpPr>
                  <p:nvPr/>
                </p:nvGrpSpPr>
                <p:grpSpPr bwMode="auto">
                  <a:xfrm>
                    <a:off x="3111" y="2677"/>
                    <a:ext cx="70" cy="25"/>
                    <a:chOff x="3111" y="2677"/>
                    <a:chExt cx="70" cy="25"/>
                  </a:xfrm>
                </p:grpSpPr>
                <p:grpSp>
                  <p:nvGrpSpPr>
                    <p:cNvPr id="599" name="Group 1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1" y="2677"/>
                      <a:ext cx="35" cy="24"/>
                      <a:chOff x="3111" y="2677"/>
                      <a:chExt cx="35" cy="24"/>
                    </a:xfrm>
                  </p:grpSpPr>
                  <p:sp>
                    <p:nvSpPr>
                      <p:cNvPr id="605" name="Freeform 1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11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6" name="Freeform 1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19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7" name="Freeform 1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28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8" name="Freeform 1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36" y="2677"/>
                        <a:ext cx="10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10 w 18"/>
                          <a:gd name="T5" fmla="*/ 24 h 74"/>
                          <a:gd name="T6" fmla="*/ 10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  <p:grpSp>
                  <p:nvGrpSpPr>
                    <p:cNvPr id="600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46" y="2677"/>
                      <a:ext cx="35" cy="25"/>
                      <a:chOff x="3146" y="2677"/>
                      <a:chExt cx="35" cy="25"/>
                    </a:xfrm>
                  </p:grpSpPr>
                  <p:sp>
                    <p:nvSpPr>
                      <p:cNvPr id="601" name="Freeform 1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46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2" name="Freeform 1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4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3" name="Freeform 1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63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4" name="Freeform 1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2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</p:grpSp>
              <p:grpSp>
                <p:nvGrpSpPr>
                  <p:cNvPr id="593" name="Group 117"/>
                  <p:cNvGrpSpPr>
                    <a:grpSpLocks/>
                  </p:cNvGrpSpPr>
                  <p:nvPr/>
                </p:nvGrpSpPr>
                <p:grpSpPr bwMode="auto">
                  <a:xfrm>
                    <a:off x="3181" y="2677"/>
                    <a:ext cx="34" cy="24"/>
                    <a:chOff x="3181" y="2677"/>
                    <a:chExt cx="34" cy="24"/>
                  </a:xfrm>
                </p:grpSpPr>
                <p:sp>
                  <p:nvSpPr>
                    <p:cNvPr id="595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3181" y="2677"/>
                      <a:ext cx="8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8 w 18"/>
                        <a:gd name="T5" fmla="*/ 24 h 74"/>
                        <a:gd name="T6" fmla="*/ 8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6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3189" y="2677"/>
                      <a:ext cx="8" cy="24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4 h 74"/>
                        <a:gd name="T4" fmla="*/ 8 w 17"/>
                        <a:gd name="T5" fmla="*/ 24 h 74"/>
                        <a:gd name="T6" fmla="*/ 8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7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3197" y="2677"/>
                      <a:ext cx="9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9 w 18"/>
                        <a:gd name="T5" fmla="*/ 24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8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3206" y="2677"/>
                      <a:ext cx="9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9 w 18"/>
                        <a:gd name="T5" fmla="*/ 24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sp>
                <p:nvSpPr>
                  <p:cNvPr id="594" name="Freeform 122"/>
                  <p:cNvSpPr>
                    <a:spLocks/>
                  </p:cNvSpPr>
                  <p:nvPr/>
                </p:nvSpPr>
                <p:spPr bwMode="auto">
                  <a:xfrm>
                    <a:off x="3216" y="2677"/>
                    <a:ext cx="9" cy="24"/>
                  </a:xfrm>
                  <a:custGeom>
                    <a:avLst/>
                    <a:gdLst>
                      <a:gd name="T0" fmla="*/ 0 w 17"/>
                      <a:gd name="T1" fmla="*/ 0 h 74"/>
                      <a:gd name="T2" fmla="*/ 0 w 17"/>
                      <a:gd name="T3" fmla="*/ 24 h 74"/>
                      <a:gd name="T4" fmla="*/ 9 w 17"/>
                      <a:gd name="T5" fmla="*/ 24 h 74"/>
                      <a:gd name="T6" fmla="*/ 9 w 17"/>
                      <a:gd name="T7" fmla="*/ 0 h 74"/>
                      <a:gd name="T8" fmla="*/ 0 w 17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4"/>
                      <a:gd name="T17" fmla="*/ 17 w 17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7" y="73"/>
                        </a:lnTo>
                        <a:lnTo>
                          <a:pt x="1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567" name="Group 123"/>
                <p:cNvGrpSpPr>
                  <a:grpSpLocks/>
                </p:cNvGrpSpPr>
                <p:nvPr/>
              </p:nvGrpSpPr>
              <p:grpSpPr bwMode="auto">
                <a:xfrm>
                  <a:off x="2963" y="2546"/>
                  <a:ext cx="272" cy="130"/>
                  <a:chOff x="2963" y="2546"/>
                  <a:chExt cx="272" cy="130"/>
                </a:xfrm>
              </p:grpSpPr>
              <p:sp>
                <p:nvSpPr>
                  <p:cNvPr id="568" name="Freeform 124"/>
                  <p:cNvSpPr>
                    <a:spLocks/>
                  </p:cNvSpPr>
                  <p:nvPr/>
                </p:nvSpPr>
                <p:spPr bwMode="auto">
                  <a:xfrm>
                    <a:off x="2964" y="2560"/>
                    <a:ext cx="270" cy="12"/>
                  </a:xfrm>
                  <a:custGeom>
                    <a:avLst/>
                    <a:gdLst>
                      <a:gd name="T0" fmla="*/ 0 w 538"/>
                      <a:gd name="T1" fmla="*/ 6 h 37"/>
                      <a:gd name="T2" fmla="*/ 4 w 538"/>
                      <a:gd name="T3" fmla="*/ 12 h 37"/>
                      <a:gd name="T4" fmla="*/ 265 w 538"/>
                      <a:gd name="T5" fmla="*/ 12 h 37"/>
                      <a:gd name="T6" fmla="*/ 270 w 538"/>
                      <a:gd name="T7" fmla="*/ 6 h 37"/>
                      <a:gd name="T8" fmla="*/ 265 w 538"/>
                      <a:gd name="T9" fmla="*/ 0 h 37"/>
                      <a:gd name="T10" fmla="*/ 3 w 538"/>
                      <a:gd name="T11" fmla="*/ 0 h 37"/>
                      <a:gd name="T12" fmla="*/ 0 w 538"/>
                      <a:gd name="T13" fmla="*/ 6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7"/>
                      <a:gd name="T23" fmla="*/ 538 w 538"/>
                      <a:gd name="T24" fmla="*/ 37 h 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7">
                        <a:moveTo>
                          <a:pt x="0" y="17"/>
                        </a:moveTo>
                        <a:lnTo>
                          <a:pt x="8" y="37"/>
                        </a:lnTo>
                        <a:lnTo>
                          <a:pt x="528" y="37"/>
                        </a:lnTo>
                        <a:lnTo>
                          <a:pt x="538" y="17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69" name="Freeform 125"/>
                  <p:cNvSpPr>
                    <a:spLocks/>
                  </p:cNvSpPr>
                  <p:nvPr/>
                </p:nvSpPr>
                <p:spPr bwMode="auto">
                  <a:xfrm>
                    <a:off x="2965" y="2590"/>
                    <a:ext cx="269" cy="12"/>
                  </a:xfrm>
                  <a:custGeom>
                    <a:avLst/>
                    <a:gdLst>
                      <a:gd name="T0" fmla="*/ 0 w 538"/>
                      <a:gd name="T1" fmla="*/ 6 h 37"/>
                      <a:gd name="T2" fmla="*/ 4 w 538"/>
                      <a:gd name="T3" fmla="*/ 12 h 37"/>
                      <a:gd name="T4" fmla="*/ 264 w 538"/>
                      <a:gd name="T5" fmla="*/ 12 h 37"/>
                      <a:gd name="T6" fmla="*/ 269 w 538"/>
                      <a:gd name="T7" fmla="*/ 6 h 37"/>
                      <a:gd name="T8" fmla="*/ 264 w 538"/>
                      <a:gd name="T9" fmla="*/ 0 h 37"/>
                      <a:gd name="T10" fmla="*/ 3 w 538"/>
                      <a:gd name="T11" fmla="*/ 0 h 37"/>
                      <a:gd name="T12" fmla="*/ 0 w 538"/>
                      <a:gd name="T13" fmla="*/ 6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7"/>
                      <a:gd name="T23" fmla="*/ 538 w 538"/>
                      <a:gd name="T24" fmla="*/ 37 h 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7">
                        <a:moveTo>
                          <a:pt x="0" y="18"/>
                        </a:moveTo>
                        <a:lnTo>
                          <a:pt x="8" y="37"/>
                        </a:lnTo>
                        <a:lnTo>
                          <a:pt x="528" y="37"/>
                        </a:lnTo>
                        <a:lnTo>
                          <a:pt x="538" y="18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0" name="Freeform 126"/>
                  <p:cNvSpPr>
                    <a:spLocks/>
                  </p:cNvSpPr>
                  <p:nvPr/>
                </p:nvSpPr>
                <p:spPr bwMode="auto">
                  <a:xfrm>
                    <a:off x="2964" y="2619"/>
                    <a:ext cx="270" cy="13"/>
                  </a:xfrm>
                  <a:custGeom>
                    <a:avLst/>
                    <a:gdLst>
                      <a:gd name="T0" fmla="*/ 0 w 538"/>
                      <a:gd name="T1" fmla="*/ 7 h 38"/>
                      <a:gd name="T2" fmla="*/ 4 w 538"/>
                      <a:gd name="T3" fmla="*/ 13 h 38"/>
                      <a:gd name="T4" fmla="*/ 265 w 538"/>
                      <a:gd name="T5" fmla="*/ 13 h 38"/>
                      <a:gd name="T6" fmla="*/ 270 w 538"/>
                      <a:gd name="T7" fmla="*/ 7 h 38"/>
                      <a:gd name="T8" fmla="*/ 265 w 538"/>
                      <a:gd name="T9" fmla="*/ 0 h 38"/>
                      <a:gd name="T10" fmla="*/ 3 w 538"/>
                      <a:gd name="T11" fmla="*/ 0 h 38"/>
                      <a:gd name="T12" fmla="*/ 0 w 538"/>
                      <a:gd name="T13" fmla="*/ 7 h 3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8"/>
                      <a:gd name="T23" fmla="*/ 538 w 538"/>
                      <a:gd name="T24" fmla="*/ 38 h 3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8">
                        <a:moveTo>
                          <a:pt x="0" y="19"/>
                        </a:moveTo>
                        <a:lnTo>
                          <a:pt x="8" y="38"/>
                        </a:lnTo>
                        <a:lnTo>
                          <a:pt x="528" y="38"/>
                        </a:lnTo>
                        <a:lnTo>
                          <a:pt x="538" y="19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1" name="Freeform 127"/>
                  <p:cNvSpPr>
                    <a:spLocks/>
                  </p:cNvSpPr>
                  <p:nvPr/>
                </p:nvSpPr>
                <p:spPr bwMode="auto">
                  <a:xfrm>
                    <a:off x="2964" y="2649"/>
                    <a:ext cx="270" cy="12"/>
                  </a:xfrm>
                  <a:custGeom>
                    <a:avLst/>
                    <a:gdLst>
                      <a:gd name="T0" fmla="*/ 0 w 538"/>
                      <a:gd name="T1" fmla="*/ 6 h 36"/>
                      <a:gd name="T2" fmla="*/ 4 w 538"/>
                      <a:gd name="T3" fmla="*/ 12 h 36"/>
                      <a:gd name="T4" fmla="*/ 265 w 538"/>
                      <a:gd name="T5" fmla="*/ 12 h 36"/>
                      <a:gd name="T6" fmla="*/ 270 w 538"/>
                      <a:gd name="T7" fmla="*/ 6 h 36"/>
                      <a:gd name="T8" fmla="*/ 265 w 538"/>
                      <a:gd name="T9" fmla="*/ 0 h 36"/>
                      <a:gd name="T10" fmla="*/ 3 w 538"/>
                      <a:gd name="T11" fmla="*/ 0 h 36"/>
                      <a:gd name="T12" fmla="*/ 0 w 538"/>
                      <a:gd name="T13" fmla="*/ 6 h 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6"/>
                      <a:gd name="T23" fmla="*/ 538 w 538"/>
                      <a:gd name="T24" fmla="*/ 36 h 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6">
                        <a:moveTo>
                          <a:pt x="0" y="18"/>
                        </a:moveTo>
                        <a:lnTo>
                          <a:pt x="8" y="36"/>
                        </a:lnTo>
                        <a:lnTo>
                          <a:pt x="528" y="36"/>
                        </a:lnTo>
                        <a:lnTo>
                          <a:pt x="538" y="18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2" name="Freeform 128"/>
                  <p:cNvSpPr>
                    <a:spLocks/>
                  </p:cNvSpPr>
                  <p:nvPr/>
                </p:nvSpPr>
                <p:spPr bwMode="auto">
                  <a:xfrm>
                    <a:off x="2964" y="2566"/>
                    <a:ext cx="269" cy="6"/>
                  </a:xfrm>
                  <a:custGeom>
                    <a:avLst/>
                    <a:gdLst>
                      <a:gd name="T0" fmla="*/ 4 w 538"/>
                      <a:gd name="T1" fmla="*/ 6 h 19"/>
                      <a:gd name="T2" fmla="*/ 0 w 538"/>
                      <a:gd name="T3" fmla="*/ 0 h 19"/>
                      <a:gd name="T4" fmla="*/ 269 w 538"/>
                      <a:gd name="T5" fmla="*/ 0 h 19"/>
                      <a:gd name="T6" fmla="*/ 265 w 538"/>
                      <a:gd name="T7" fmla="*/ 6 h 19"/>
                      <a:gd name="T8" fmla="*/ 4 w 538"/>
                      <a:gd name="T9" fmla="*/ 6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19"/>
                      <a:gd name="T17" fmla="*/ 538 w 538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19">
                        <a:moveTo>
                          <a:pt x="9" y="19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9" y="19"/>
                        </a:lnTo>
                        <a:lnTo>
                          <a:pt x="9" y="1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3" name="Freeform 129"/>
                  <p:cNvSpPr>
                    <a:spLocks/>
                  </p:cNvSpPr>
                  <p:nvPr/>
                </p:nvSpPr>
                <p:spPr bwMode="auto">
                  <a:xfrm>
                    <a:off x="2964" y="2596"/>
                    <a:ext cx="271" cy="6"/>
                  </a:xfrm>
                  <a:custGeom>
                    <a:avLst/>
                    <a:gdLst>
                      <a:gd name="T0" fmla="*/ 5 w 541"/>
                      <a:gd name="T1" fmla="*/ 6 h 19"/>
                      <a:gd name="T2" fmla="*/ 0 w 541"/>
                      <a:gd name="T3" fmla="*/ 0 h 19"/>
                      <a:gd name="T4" fmla="*/ 271 w 541"/>
                      <a:gd name="T5" fmla="*/ 0 h 19"/>
                      <a:gd name="T6" fmla="*/ 266 w 541"/>
                      <a:gd name="T7" fmla="*/ 6 h 19"/>
                      <a:gd name="T8" fmla="*/ 5 w 541"/>
                      <a:gd name="T9" fmla="*/ 6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41"/>
                      <a:gd name="T16" fmla="*/ 0 h 19"/>
                      <a:gd name="T17" fmla="*/ 541 w 541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41" h="19">
                        <a:moveTo>
                          <a:pt x="9" y="19"/>
                        </a:moveTo>
                        <a:lnTo>
                          <a:pt x="0" y="0"/>
                        </a:lnTo>
                        <a:lnTo>
                          <a:pt x="541" y="0"/>
                        </a:lnTo>
                        <a:lnTo>
                          <a:pt x="531" y="19"/>
                        </a:lnTo>
                        <a:lnTo>
                          <a:pt x="9" y="1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4" name="Freeform 130"/>
                  <p:cNvSpPr>
                    <a:spLocks/>
                  </p:cNvSpPr>
                  <p:nvPr/>
                </p:nvSpPr>
                <p:spPr bwMode="auto">
                  <a:xfrm>
                    <a:off x="2964" y="2626"/>
                    <a:ext cx="269" cy="6"/>
                  </a:xfrm>
                  <a:custGeom>
                    <a:avLst/>
                    <a:gdLst>
                      <a:gd name="T0" fmla="*/ 4 w 538"/>
                      <a:gd name="T1" fmla="*/ 6 h 17"/>
                      <a:gd name="T2" fmla="*/ 0 w 538"/>
                      <a:gd name="T3" fmla="*/ 0 h 17"/>
                      <a:gd name="T4" fmla="*/ 269 w 538"/>
                      <a:gd name="T5" fmla="*/ 0 h 17"/>
                      <a:gd name="T6" fmla="*/ 265 w 538"/>
                      <a:gd name="T7" fmla="*/ 6 h 17"/>
                      <a:gd name="T8" fmla="*/ 4 w 538"/>
                      <a:gd name="T9" fmla="*/ 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17"/>
                      <a:gd name="T17" fmla="*/ 538 w 538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17">
                        <a:moveTo>
                          <a:pt x="9" y="17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9" y="17"/>
                        </a:lnTo>
                        <a:lnTo>
                          <a:pt x="9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5" name="Freeform 131"/>
                  <p:cNvSpPr>
                    <a:spLocks/>
                  </p:cNvSpPr>
                  <p:nvPr/>
                </p:nvSpPr>
                <p:spPr bwMode="auto">
                  <a:xfrm>
                    <a:off x="2964" y="2656"/>
                    <a:ext cx="269" cy="5"/>
                  </a:xfrm>
                  <a:custGeom>
                    <a:avLst/>
                    <a:gdLst>
                      <a:gd name="T0" fmla="*/ 4 w 537"/>
                      <a:gd name="T1" fmla="*/ 5 h 17"/>
                      <a:gd name="T2" fmla="*/ 0 w 537"/>
                      <a:gd name="T3" fmla="*/ 0 h 17"/>
                      <a:gd name="T4" fmla="*/ 269 w 537"/>
                      <a:gd name="T5" fmla="*/ 0 h 17"/>
                      <a:gd name="T6" fmla="*/ 264 w 537"/>
                      <a:gd name="T7" fmla="*/ 5 h 17"/>
                      <a:gd name="T8" fmla="*/ 4 w 537"/>
                      <a:gd name="T9" fmla="*/ 5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7"/>
                      <a:gd name="T16" fmla="*/ 0 h 17"/>
                      <a:gd name="T17" fmla="*/ 537 w 53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7" h="17">
                        <a:moveTo>
                          <a:pt x="8" y="17"/>
                        </a:moveTo>
                        <a:lnTo>
                          <a:pt x="0" y="0"/>
                        </a:lnTo>
                        <a:lnTo>
                          <a:pt x="537" y="0"/>
                        </a:lnTo>
                        <a:lnTo>
                          <a:pt x="528" y="17"/>
                        </a:lnTo>
                        <a:lnTo>
                          <a:pt x="8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6" name="Freeform 132"/>
                  <p:cNvSpPr>
                    <a:spLocks/>
                  </p:cNvSpPr>
                  <p:nvPr/>
                </p:nvSpPr>
                <p:spPr bwMode="auto">
                  <a:xfrm>
                    <a:off x="2963" y="2546"/>
                    <a:ext cx="271" cy="6"/>
                  </a:xfrm>
                  <a:custGeom>
                    <a:avLst/>
                    <a:gdLst>
                      <a:gd name="T0" fmla="*/ 4 w 540"/>
                      <a:gd name="T1" fmla="*/ 0 h 17"/>
                      <a:gd name="T2" fmla="*/ 0 w 540"/>
                      <a:gd name="T3" fmla="*/ 6 h 17"/>
                      <a:gd name="T4" fmla="*/ 271 w 540"/>
                      <a:gd name="T5" fmla="*/ 6 h 17"/>
                      <a:gd name="T6" fmla="*/ 266 w 540"/>
                      <a:gd name="T7" fmla="*/ 0 h 17"/>
                      <a:gd name="T8" fmla="*/ 4 w 540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40"/>
                      <a:gd name="T16" fmla="*/ 0 h 17"/>
                      <a:gd name="T17" fmla="*/ 540 w 540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40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40" y="17"/>
                        </a:lnTo>
                        <a:lnTo>
                          <a:pt x="531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7" name="Freeform 133"/>
                  <p:cNvSpPr>
                    <a:spLocks/>
                  </p:cNvSpPr>
                  <p:nvPr/>
                </p:nvSpPr>
                <p:spPr bwMode="auto">
                  <a:xfrm>
                    <a:off x="2963" y="2671"/>
                    <a:ext cx="268" cy="5"/>
                  </a:xfrm>
                  <a:custGeom>
                    <a:avLst/>
                    <a:gdLst>
                      <a:gd name="T0" fmla="*/ 4 w 535"/>
                      <a:gd name="T1" fmla="*/ 5 h 17"/>
                      <a:gd name="T2" fmla="*/ 0 w 535"/>
                      <a:gd name="T3" fmla="*/ 0 h 17"/>
                      <a:gd name="T4" fmla="*/ 268 w 535"/>
                      <a:gd name="T5" fmla="*/ 0 h 17"/>
                      <a:gd name="T6" fmla="*/ 264 w 535"/>
                      <a:gd name="T7" fmla="*/ 5 h 17"/>
                      <a:gd name="T8" fmla="*/ 4 w 535"/>
                      <a:gd name="T9" fmla="*/ 5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17"/>
                      <a:gd name="T17" fmla="*/ 535 w 535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17">
                        <a:moveTo>
                          <a:pt x="7" y="17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7" y="17"/>
                        </a:lnTo>
                        <a:lnTo>
                          <a:pt x="7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8" name="Freeform 134"/>
                  <p:cNvSpPr>
                    <a:spLocks/>
                  </p:cNvSpPr>
                  <p:nvPr/>
                </p:nvSpPr>
                <p:spPr bwMode="auto">
                  <a:xfrm>
                    <a:off x="2965" y="2574"/>
                    <a:ext cx="268" cy="5"/>
                  </a:xfrm>
                  <a:custGeom>
                    <a:avLst/>
                    <a:gdLst>
                      <a:gd name="T0" fmla="*/ 3 w 536"/>
                      <a:gd name="T1" fmla="*/ 0 h 17"/>
                      <a:gd name="T2" fmla="*/ 0 w 536"/>
                      <a:gd name="T3" fmla="*/ 5 h 17"/>
                      <a:gd name="T4" fmla="*/ 268 w 536"/>
                      <a:gd name="T5" fmla="*/ 5 h 17"/>
                      <a:gd name="T6" fmla="*/ 264 w 536"/>
                      <a:gd name="T7" fmla="*/ 0 h 17"/>
                      <a:gd name="T8" fmla="*/ 3 w 5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6"/>
                      <a:gd name="T16" fmla="*/ 0 h 17"/>
                      <a:gd name="T17" fmla="*/ 536 w 5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6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6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9" name="Freeform 135"/>
                  <p:cNvSpPr>
                    <a:spLocks/>
                  </p:cNvSpPr>
                  <p:nvPr/>
                </p:nvSpPr>
                <p:spPr bwMode="auto">
                  <a:xfrm>
                    <a:off x="2966" y="2604"/>
                    <a:ext cx="268" cy="5"/>
                  </a:xfrm>
                  <a:custGeom>
                    <a:avLst/>
                    <a:gdLst>
                      <a:gd name="T0" fmla="*/ 3 w 536"/>
                      <a:gd name="T1" fmla="*/ 0 h 17"/>
                      <a:gd name="T2" fmla="*/ 0 w 536"/>
                      <a:gd name="T3" fmla="*/ 5 h 17"/>
                      <a:gd name="T4" fmla="*/ 268 w 536"/>
                      <a:gd name="T5" fmla="*/ 5 h 17"/>
                      <a:gd name="T6" fmla="*/ 264 w 536"/>
                      <a:gd name="T7" fmla="*/ 0 h 17"/>
                      <a:gd name="T8" fmla="*/ 3 w 5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6"/>
                      <a:gd name="T16" fmla="*/ 0 h 17"/>
                      <a:gd name="T17" fmla="*/ 536 w 5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6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6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0" name="Freeform 136"/>
                  <p:cNvSpPr>
                    <a:spLocks/>
                  </p:cNvSpPr>
                  <p:nvPr/>
                </p:nvSpPr>
                <p:spPr bwMode="auto">
                  <a:xfrm>
                    <a:off x="2964" y="2633"/>
                    <a:ext cx="269" cy="7"/>
                  </a:xfrm>
                  <a:custGeom>
                    <a:avLst/>
                    <a:gdLst>
                      <a:gd name="T0" fmla="*/ 4 w 538"/>
                      <a:gd name="T1" fmla="*/ 0 h 21"/>
                      <a:gd name="T2" fmla="*/ 0 w 538"/>
                      <a:gd name="T3" fmla="*/ 7 h 21"/>
                      <a:gd name="T4" fmla="*/ 269 w 538"/>
                      <a:gd name="T5" fmla="*/ 6 h 21"/>
                      <a:gd name="T6" fmla="*/ 265 w 538"/>
                      <a:gd name="T7" fmla="*/ 0 h 21"/>
                      <a:gd name="T8" fmla="*/ 4 w 538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1"/>
                      <a:gd name="T17" fmla="*/ 538 w 538"/>
                      <a:gd name="T18" fmla="*/ 21 h 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1">
                        <a:moveTo>
                          <a:pt x="9" y="0"/>
                        </a:moveTo>
                        <a:lnTo>
                          <a:pt x="0" y="21"/>
                        </a:lnTo>
                        <a:lnTo>
                          <a:pt x="538" y="18"/>
                        </a:lnTo>
                        <a:lnTo>
                          <a:pt x="529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1" name="Freeform 137"/>
                  <p:cNvSpPr>
                    <a:spLocks/>
                  </p:cNvSpPr>
                  <p:nvPr/>
                </p:nvSpPr>
                <p:spPr bwMode="auto">
                  <a:xfrm>
                    <a:off x="2964" y="2663"/>
                    <a:ext cx="268" cy="6"/>
                  </a:xfrm>
                  <a:custGeom>
                    <a:avLst/>
                    <a:gdLst>
                      <a:gd name="T0" fmla="*/ 4 w 535"/>
                      <a:gd name="T1" fmla="*/ 0 h 17"/>
                      <a:gd name="T2" fmla="*/ 0 w 535"/>
                      <a:gd name="T3" fmla="*/ 6 h 17"/>
                      <a:gd name="T4" fmla="*/ 268 w 535"/>
                      <a:gd name="T5" fmla="*/ 6 h 17"/>
                      <a:gd name="T6" fmla="*/ 264 w 535"/>
                      <a:gd name="T7" fmla="*/ 0 h 17"/>
                      <a:gd name="T8" fmla="*/ 4 w 535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17"/>
                      <a:gd name="T17" fmla="*/ 535 w 535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5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2" name="Freeform 138"/>
                  <p:cNvSpPr>
                    <a:spLocks/>
                  </p:cNvSpPr>
                  <p:nvPr/>
                </p:nvSpPr>
                <p:spPr bwMode="auto">
                  <a:xfrm>
                    <a:off x="2966" y="2611"/>
                    <a:ext cx="268" cy="8"/>
                  </a:xfrm>
                  <a:custGeom>
                    <a:avLst/>
                    <a:gdLst>
                      <a:gd name="T0" fmla="*/ 4 w 535"/>
                      <a:gd name="T1" fmla="*/ 8 h 24"/>
                      <a:gd name="T2" fmla="*/ 0 w 535"/>
                      <a:gd name="T3" fmla="*/ 0 h 24"/>
                      <a:gd name="T4" fmla="*/ 268 w 535"/>
                      <a:gd name="T5" fmla="*/ 0 h 24"/>
                      <a:gd name="T6" fmla="*/ 263 w 535"/>
                      <a:gd name="T7" fmla="*/ 8 h 24"/>
                      <a:gd name="T8" fmla="*/ 4 w 535"/>
                      <a:gd name="T9" fmla="*/ 8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24"/>
                      <a:gd name="T17" fmla="*/ 535 w 535"/>
                      <a:gd name="T18" fmla="*/ 24 h 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24">
                        <a:moveTo>
                          <a:pt x="7" y="24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6" y="24"/>
                        </a:lnTo>
                        <a:lnTo>
                          <a:pt x="7" y="24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3" name="Freeform 139"/>
                  <p:cNvSpPr>
                    <a:spLocks/>
                  </p:cNvSpPr>
                  <p:nvPr/>
                </p:nvSpPr>
                <p:spPr bwMode="auto">
                  <a:xfrm>
                    <a:off x="2964" y="2641"/>
                    <a:ext cx="269" cy="8"/>
                  </a:xfrm>
                  <a:custGeom>
                    <a:avLst/>
                    <a:gdLst>
                      <a:gd name="T0" fmla="*/ 3 w 538"/>
                      <a:gd name="T1" fmla="*/ 8 h 25"/>
                      <a:gd name="T2" fmla="*/ 0 w 538"/>
                      <a:gd name="T3" fmla="*/ 0 h 25"/>
                      <a:gd name="T4" fmla="*/ 269 w 538"/>
                      <a:gd name="T5" fmla="*/ 0 h 25"/>
                      <a:gd name="T6" fmla="*/ 264 w 538"/>
                      <a:gd name="T7" fmla="*/ 8 h 25"/>
                      <a:gd name="T8" fmla="*/ 3 w 538"/>
                      <a:gd name="T9" fmla="*/ 8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5"/>
                      <a:gd name="T17" fmla="*/ 538 w 538"/>
                      <a:gd name="T18" fmla="*/ 25 h 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5">
                        <a:moveTo>
                          <a:pt x="7" y="25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8" y="25"/>
                        </a:lnTo>
                        <a:lnTo>
                          <a:pt x="7" y="25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4" name="Freeform 140"/>
                  <p:cNvSpPr>
                    <a:spLocks/>
                  </p:cNvSpPr>
                  <p:nvPr/>
                </p:nvSpPr>
                <p:spPr bwMode="auto">
                  <a:xfrm>
                    <a:off x="2965" y="2580"/>
                    <a:ext cx="268" cy="9"/>
                  </a:xfrm>
                  <a:custGeom>
                    <a:avLst/>
                    <a:gdLst>
                      <a:gd name="T0" fmla="*/ 3 w 535"/>
                      <a:gd name="T1" fmla="*/ 9 h 27"/>
                      <a:gd name="T2" fmla="*/ 0 w 535"/>
                      <a:gd name="T3" fmla="*/ 0 h 27"/>
                      <a:gd name="T4" fmla="*/ 268 w 535"/>
                      <a:gd name="T5" fmla="*/ 0 h 27"/>
                      <a:gd name="T6" fmla="*/ 264 w 535"/>
                      <a:gd name="T7" fmla="*/ 9 h 27"/>
                      <a:gd name="T8" fmla="*/ 3 w 535"/>
                      <a:gd name="T9" fmla="*/ 9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27"/>
                      <a:gd name="T17" fmla="*/ 535 w 535"/>
                      <a:gd name="T18" fmla="*/ 27 h 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27">
                        <a:moveTo>
                          <a:pt x="6" y="27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7" y="27"/>
                        </a:lnTo>
                        <a:lnTo>
                          <a:pt x="6" y="27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5" name="Freeform 141"/>
                  <p:cNvSpPr>
                    <a:spLocks/>
                  </p:cNvSpPr>
                  <p:nvPr/>
                </p:nvSpPr>
                <p:spPr bwMode="auto">
                  <a:xfrm>
                    <a:off x="2965" y="2553"/>
                    <a:ext cx="267" cy="7"/>
                  </a:xfrm>
                  <a:custGeom>
                    <a:avLst/>
                    <a:gdLst>
                      <a:gd name="T0" fmla="*/ 3 w 533"/>
                      <a:gd name="T1" fmla="*/ 7 h 22"/>
                      <a:gd name="T2" fmla="*/ 0 w 533"/>
                      <a:gd name="T3" fmla="*/ 0 h 22"/>
                      <a:gd name="T4" fmla="*/ 267 w 533"/>
                      <a:gd name="T5" fmla="*/ 0 h 22"/>
                      <a:gd name="T6" fmla="*/ 263 w 533"/>
                      <a:gd name="T7" fmla="*/ 7 h 22"/>
                      <a:gd name="T8" fmla="*/ 3 w 533"/>
                      <a:gd name="T9" fmla="*/ 7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3"/>
                      <a:gd name="T16" fmla="*/ 0 h 22"/>
                      <a:gd name="T17" fmla="*/ 533 w 533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3" h="22">
                        <a:moveTo>
                          <a:pt x="6" y="22"/>
                        </a:moveTo>
                        <a:lnTo>
                          <a:pt x="0" y="0"/>
                        </a:lnTo>
                        <a:lnTo>
                          <a:pt x="533" y="0"/>
                        </a:lnTo>
                        <a:lnTo>
                          <a:pt x="526" y="22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</p:grpSp>
          <p:grpSp>
            <p:nvGrpSpPr>
              <p:cNvPr id="546" name="Group 142"/>
              <p:cNvGrpSpPr>
                <a:grpSpLocks/>
              </p:cNvGrpSpPr>
              <p:nvPr/>
            </p:nvGrpSpPr>
            <p:grpSpPr bwMode="auto">
              <a:xfrm>
                <a:off x="2971" y="1991"/>
                <a:ext cx="258" cy="129"/>
                <a:chOff x="2971" y="1991"/>
                <a:chExt cx="258" cy="129"/>
              </a:xfrm>
            </p:grpSpPr>
            <p:grpSp>
              <p:nvGrpSpPr>
                <p:cNvPr id="547" name="Group 143"/>
                <p:cNvGrpSpPr>
                  <a:grpSpLocks/>
                </p:cNvGrpSpPr>
                <p:nvPr/>
              </p:nvGrpSpPr>
              <p:grpSpPr bwMode="auto">
                <a:xfrm>
                  <a:off x="2971" y="1991"/>
                  <a:ext cx="258" cy="129"/>
                  <a:chOff x="2971" y="1991"/>
                  <a:chExt cx="258" cy="129"/>
                </a:xfrm>
              </p:grpSpPr>
              <p:sp>
                <p:nvSpPr>
                  <p:cNvPr id="564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2971" y="1991"/>
                    <a:ext cx="255" cy="129"/>
                  </a:xfrm>
                  <a:prstGeom prst="rect">
                    <a:avLst/>
                  </a:prstGeom>
                  <a:solidFill>
                    <a:srgbClr val="C0C0C0"/>
                  </a:solidFill>
                  <a:ln w="63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65" name="Line 145"/>
                  <p:cNvSpPr>
                    <a:spLocks noChangeShapeType="1"/>
                  </p:cNvSpPr>
                  <p:nvPr/>
                </p:nvSpPr>
                <p:spPr bwMode="auto">
                  <a:xfrm>
                    <a:off x="2971" y="2054"/>
                    <a:ext cx="258" cy="1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548" name="Group 146"/>
                <p:cNvGrpSpPr>
                  <a:grpSpLocks/>
                </p:cNvGrpSpPr>
                <p:nvPr/>
              </p:nvGrpSpPr>
              <p:grpSpPr bwMode="auto">
                <a:xfrm>
                  <a:off x="2977" y="1997"/>
                  <a:ext cx="244" cy="108"/>
                  <a:chOff x="2977" y="1997"/>
                  <a:chExt cx="244" cy="108"/>
                </a:xfrm>
              </p:grpSpPr>
              <p:sp>
                <p:nvSpPr>
                  <p:cNvPr id="549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3074" y="1997"/>
                    <a:ext cx="77" cy="49"/>
                  </a:xfrm>
                  <a:prstGeom prst="rect">
                    <a:avLst/>
                  </a:pr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77" y="2012"/>
                    <a:ext cx="244" cy="5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1" name="Freeform 149"/>
                  <p:cNvSpPr>
                    <a:spLocks/>
                  </p:cNvSpPr>
                  <p:nvPr/>
                </p:nvSpPr>
                <p:spPr bwMode="auto">
                  <a:xfrm>
                    <a:off x="3074" y="1997"/>
                    <a:ext cx="76" cy="12"/>
                  </a:xfrm>
                  <a:custGeom>
                    <a:avLst/>
                    <a:gdLst>
                      <a:gd name="T0" fmla="*/ 0 w 153"/>
                      <a:gd name="T1" fmla="*/ 10 h 34"/>
                      <a:gd name="T2" fmla="*/ 8 w 153"/>
                      <a:gd name="T3" fmla="*/ 4 h 34"/>
                      <a:gd name="T4" fmla="*/ 68 w 153"/>
                      <a:gd name="T5" fmla="*/ 4 h 34"/>
                      <a:gd name="T6" fmla="*/ 76 w 153"/>
                      <a:gd name="T7" fmla="*/ 12 h 34"/>
                      <a:gd name="T8" fmla="*/ 76 w 153"/>
                      <a:gd name="T9" fmla="*/ 0 h 34"/>
                      <a:gd name="T10" fmla="*/ 0 w 153"/>
                      <a:gd name="T11" fmla="*/ 0 h 34"/>
                      <a:gd name="T12" fmla="*/ 0 w 153"/>
                      <a:gd name="T13" fmla="*/ 10 h 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53"/>
                      <a:gd name="T22" fmla="*/ 0 h 34"/>
                      <a:gd name="T23" fmla="*/ 153 w 153"/>
                      <a:gd name="T24" fmla="*/ 34 h 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53" h="34">
                        <a:moveTo>
                          <a:pt x="0" y="29"/>
                        </a:moveTo>
                        <a:lnTo>
                          <a:pt x="16" y="12"/>
                        </a:lnTo>
                        <a:lnTo>
                          <a:pt x="137" y="12"/>
                        </a:lnTo>
                        <a:lnTo>
                          <a:pt x="153" y="34"/>
                        </a:lnTo>
                        <a:lnTo>
                          <a:pt x="153" y="0"/>
                        </a:lnTo>
                        <a:lnTo>
                          <a:pt x="0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2000"/>
                    <a:ext cx="22" cy="6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3008" y="2066"/>
                    <a:ext cx="178" cy="39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4" name="Freeform 152"/>
                  <p:cNvSpPr>
                    <a:spLocks/>
                  </p:cNvSpPr>
                  <p:nvPr/>
                </p:nvSpPr>
                <p:spPr bwMode="auto">
                  <a:xfrm>
                    <a:off x="3015" y="2066"/>
                    <a:ext cx="162" cy="14"/>
                  </a:xfrm>
                  <a:custGeom>
                    <a:avLst/>
                    <a:gdLst>
                      <a:gd name="T0" fmla="*/ 48 w 322"/>
                      <a:gd name="T1" fmla="*/ 0 h 40"/>
                      <a:gd name="T2" fmla="*/ 108 w 322"/>
                      <a:gd name="T3" fmla="*/ 0 h 40"/>
                      <a:gd name="T4" fmla="*/ 110 w 322"/>
                      <a:gd name="T5" fmla="*/ 7 h 40"/>
                      <a:gd name="T6" fmla="*/ 162 w 322"/>
                      <a:gd name="T7" fmla="*/ 7 h 40"/>
                      <a:gd name="T8" fmla="*/ 162 w 322"/>
                      <a:gd name="T9" fmla="*/ 14 h 40"/>
                      <a:gd name="T10" fmla="*/ 0 w 322"/>
                      <a:gd name="T11" fmla="*/ 14 h 40"/>
                      <a:gd name="T12" fmla="*/ 0 w 322"/>
                      <a:gd name="T13" fmla="*/ 7 h 40"/>
                      <a:gd name="T14" fmla="*/ 46 w 322"/>
                      <a:gd name="T15" fmla="*/ 7 h 40"/>
                      <a:gd name="T16" fmla="*/ 48 w 322"/>
                      <a:gd name="T17" fmla="*/ 0 h 4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22"/>
                      <a:gd name="T28" fmla="*/ 0 h 40"/>
                      <a:gd name="T29" fmla="*/ 322 w 322"/>
                      <a:gd name="T30" fmla="*/ 40 h 4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22" h="40">
                        <a:moveTo>
                          <a:pt x="95" y="0"/>
                        </a:moveTo>
                        <a:lnTo>
                          <a:pt x="215" y="0"/>
                        </a:lnTo>
                        <a:lnTo>
                          <a:pt x="219" y="21"/>
                        </a:lnTo>
                        <a:lnTo>
                          <a:pt x="322" y="21"/>
                        </a:lnTo>
                        <a:lnTo>
                          <a:pt x="322" y="40"/>
                        </a:lnTo>
                        <a:lnTo>
                          <a:pt x="0" y="40"/>
                        </a:lnTo>
                        <a:lnTo>
                          <a:pt x="0" y="19"/>
                        </a:lnTo>
                        <a:lnTo>
                          <a:pt x="91" y="19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3036" y="2097"/>
                    <a:ext cx="10" cy="2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6" name="Freeform 154"/>
                  <p:cNvSpPr>
                    <a:spLocks/>
                  </p:cNvSpPr>
                  <p:nvPr/>
                </p:nvSpPr>
                <p:spPr bwMode="auto">
                  <a:xfrm>
                    <a:off x="3055" y="2085"/>
                    <a:ext cx="85" cy="17"/>
                  </a:xfrm>
                  <a:custGeom>
                    <a:avLst/>
                    <a:gdLst>
                      <a:gd name="T0" fmla="*/ 18 w 169"/>
                      <a:gd name="T1" fmla="*/ 0 h 52"/>
                      <a:gd name="T2" fmla="*/ 66 w 169"/>
                      <a:gd name="T3" fmla="*/ 0 h 52"/>
                      <a:gd name="T4" fmla="*/ 85 w 169"/>
                      <a:gd name="T5" fmla="*/ 17 h 52"/>
                      <a:gd name="T6" fmla="*/ 0 w 169"/>
                      <a:gd name="T7" fmla="*/ 17 h 52"/>
                      <a:gd name="T8" fmla="*/ 18 w 169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52"/>
                      <a:gd name="T17" fmla="*/ 169 w 169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52">
                        <a:moveTo>
                          <a:pt x="35" y="0"/>
                        </a:moveTo>
                        <a:lnTo>
                          <a:pt x="132" y="0"/>
                        </a:lnTo>
                        <a:lnTo>
                          <a:pt x="169" y="52"/>
                        </a:lnTo>
                        <a:lnTo>
                          <a:pt x="0" y="52"/>
                        </a:lnTo>
                        <a:lnTo>
                          <a:pt x="35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7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3144" y="2089"/>
                    <a:ext cx="18" cy="10"/>
                  </a:xfrm>
                  <a:prstGeom prst="rect">
                    <a:avLst/>
                  </a:pr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grpSp>
                <p:nvGrpSpPr>
                  <p:cNvPr id="558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3154" y="2000"/>
                    <a:ext cx="59" cy="9"/>
                    <a:chOff x="3154" y="2000"/>
                    <a:chExt cx="59" cy="9"/>
                  </a:xfrm>
                </p:grpSpPr>
                <p:sp>
                  <p:nvSpPr>
                    <p:cNvPr id="562" name="Oval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4" y="2000"/>
                      <a:ext cx="23" cy="9"/>
                    </a:xfrm>
                    <a:prstGeom prst="ellipse">
                      <a:avLst/>
                    </a:prstGeom>
                    <a:solidFill>
                      <a:srgbClr val="202020"/>
                    </a:solidFill>
                    <a:ln w="6350">
                      <a:solidFill>
                        <a:srgbClr val="20202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ru-RU" altLang="ru-RU" dirty="0"/>
                    </a:p>
                  </p:txBody>
                </p:sp>
                <p:sp>
                  <p:nvSpPr>
                    <p:cNvPr id="563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3165" y="2000"/>
                      <a:ext cx="48" cy="9"/>
                    </a:xfrm>
                    <a:custGeom>
                      <a:avLst/>
                      <a:gdLst>
                        <a:gd name="T0" fmla="*/ 3 w 96"/>
                        <a:gd name="T1" fmla="*/ 4 h 27"/>
                        <a:gd name="T2" fmla="*/ 48 w 96"/>
                        <a:gd name="T3" fmla="*/ 0 h 27"/>
                        <a:gd name="T4" fmla="*/ 48 w 96"/>
                        <a:gd name="T5" fmla="*/ 5 h 27"/>
                        <a:gd name="T6" fmla="*/ 0 w 96"/>
                        <a:gd name="T7" fmla="*/ 9 h 27"/>
                        <a:gd name="T8" fmla="*/ 3 w 96"/>
                        <a:gd name="T9" fmla="*/ 4 h 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"/>
                        <a:gd name="T16" fmla="*/ 0 h 27"/>
                        <a:gd name="T17" fmla="*/ 96 w 96"/>
                        <a:gd name="T18" fmla="*/ 27 h 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" h="27">
                          <a:moveTo>
                            <a:pt x="6" y="11"/>
                          </a:moveTo>
                          <a:lnTo>
                            <a:pt x="96" y="0"/>
                          </a:lnTo>
                          <a:lnTo>
                            <a:pt x="96" y="14"/>
                          </a:lnTo>
                          <a:lnTo>
                            <a:pt x="0" y="27"/>
                          </a:lnTo>
                          <a:lnTo>
                            <a:pt x="6" y="1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559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3154" y="1997"/>
                    <a:ext cx="58" cy="12"/>
                    <a:chOff x="3154" y="1997"/>
                    <a:chExt cx="58" cy="12"/>
                  </a:xfrm>
                </p:grpSpPr>
                <p:sp>
                  <p:nvSpPr>
                    <p:cNvPr id="560" name="Oval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4" y="1997"/>
                      <a:ext cx="23" cy="12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ru-RU" altLang="ru-RU" dirty="0"/>
                    </a:p>
                  </p:txBody>
                </p:sp>
                <p:sp>
                  <p:nvSpPr>
                    <p:cNvPr id="561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3165" y="1998"/>
                      <a:ext cx="47" cy="9"/>
                    </a:xfrm>
                    <a:custGeom>
                      <a:avLst/>
                      <a:gdLst>
                        <a:gd name="T0" fmla="*/ 3 w 94"/>
                        <a:gd name="T1" fmla="*/ 4 h 28"/>
                        <a:gd name="T2" fmla="*/ 47 w 94"/>
                        <a:gd name="T3" fmla="*/ 0 h 28"/>
                        <a:gd name="T4" fmla="*/ 47 w 94"/>
                        <a:gd name="T5" fmla="*/ 5 h 28"/>
                        <a:gd name="T6" fmla="*/ 0 w 94"/>
                        <a:gd name="T7" fmla="*/ 9 h 28"/>
                        <a:gd name="T8" fmla="*/ 3 w 94"/>
                        <a:gd name="T9" fmla="*/ 4 h 2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4"/>
                        <a:gd name="T16" fmla="*/ 0 h 28"/>
                        <a:gd name="T17" fmla="*/ 94 w 94"/>
                        <a:gd name="T18" fmla="*/ 28 h 2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4" h="28">
                          <a:moveTo>
                            <a:pt x="6" y="12"/>
                          </a:moveTo>
                          <a:lnTo>
                            <a:pt x="94" y="0"/>
                          </a:lnTo>
                          <a:lnTo>
                            <a:pt x="94" y="15"/>
                          </a:lnTo>
                          <a:lnTo>
                            <a:pt x="0" y="28"/>
                          </a:lnTo>
                          <a:lnTo>
                            <a:pt x="6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</p:grpSp>
        </p:grpSp>
        <p:sp>
          <p:nvSpPr>
            <p:cNvPr id="687" name="Rectangle 162"/>
            <p:cNvSpPr>
              <a:spLocks noChangeArrowheads="1"/>
            </p:cNvSpPr>
            <p:nvPr/>
          </p:nvSpPr>
          <p:spPr bwMode="auto">
            <a:xfrm>
              <a:off x="6899275" y="1900238"/>
              <a:ext cx="224472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Главный инженер 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88" name="Rectangle 163"/>
            <p:cNvSpPr>
              <a:spLocks noChangeArrowheads="1"/>
            </p:cNvSpPr>
            <p:nvPr/>
          </p:nvSpPr>
          <p:spPr bwMode="auto">
            <a:xfrm>
              <a:off x="5248275" y="1560513"/>
              <a:ext cx="18796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Руководитель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89" name="Rectangle 164"/>
            <p:cNvSpPr>
              <a:spLocks noChangeArrowheads="1"/>
            </p:cNvSpPr>
            <p:nvPr/>
          </p:nvSpPr>
          <p:spPr bwMode="auto">
            <a:xfrm>
              <a:off x="7086600" y="3581400"/>
              <a:ext cx="20574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энергетика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0" name="Rectangle 165"/>
            <p:cNvSpPr>
              <a:spLocks noChangeArrowheads="1"/>
            </p:cNvSpPr>
            <p:nvPr/>
          </p:nvSpPr>
          <p:spPr bwMode="auto">
            <a:xfrm>
              <a:off x="990600" y="3841750"/>
              <a:ext cx="280987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Экономический  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1" name="Rectangle 166"/>
            <p:cNvSpPr>
              <a:spLocks noChangeArrowheads="1"/>
            </p:cNvSpPr>
            <p:nvPr/>
          </p:nvSpPr>
          <p:spPr bwMode="auto">
            <a:xfrm>
              <a:off x="7197725" y="5518150"/>
              <a:ext cx="187007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механика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2" name="Rectangle 167"/>
            <p:cNvSpPr>
              <a:spLocks noChangeArrowheads="1"/>
            </p:cNvSpPr>
            <p:nvPr/>
          </p:nvSpPr>
          <p:spPr bwMode="auto">
            <a:xfrm>
              <a:off x="3992563" y="6083300"/>
              <a:ext cx="858837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kumimoji="1" lang="en-US" altLang="ja-JP" sz="1600" dirty="0">
                <a:latin typeface="Arial Black" panose="020B0A040201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3" name="Freeform 168"/>
            <p:cNvSpPr>
              <a:spLocks/>
            </p:cNvSpPr>
            <p:nvPr/>
          </p:nvSpPr>
          <p:spPr bwMode="auto">
            <a:xfrm>
              <a:off x="5465763" y="2025650"/>
              <a:ext cx="233362" cy="385763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30 h 359"/>
                <a:gd name="T16" fmla="*/ 185551 w 205"/>
                <a:gd name="T17" fmla="*/ 371794 h 359"/>
                <a:gd name="T18" fmla="*/ 142294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4" name="Freeform 169"/>
            <p:cNvSpPr>
              <a:spLocks/>
            </p:cNvSpPr>
            <p:nvPr/>
          </p:nvSpPr>
          <p:spPr bwMode="auto">
            <a:xfrm>
              <a:off x="2778125" y="2698750"/>
              <a:ext cx="231775" cy="385763"/>
            </a:xfrm>
            <a:custGeom>
              <a:avLst/>
              <a:gdLst>
                <a:gd name="T0" fmla="*/ 42963 w 205"/>
                <a:gd name="T1" fmla="*/ 175151 h 359"/>
                <a:gd name="T2" fmla="*/ 42963 w 205"/>
                <a:gd name="T3" fmla="*/ 51578 h 359"/>
                <a:gd name="T4" fmla="*/ 87057 w 205"/>
                <a:gd name="T5" fmla="*/ 0 h 359"/>
                <a:gd name="T6" fmla="*/ 184289 w 205"/>
                <a:gd name="T7" fmla="*/ 71995 h 359"/>
                <a:gd name="T8" fmla="*/ 174114 w 205"/>
                <a:gd name="T9" fmla="*/ 123573 h 359"/>
                <a:gd name="T10" fmla="*/ 119845 w 205"/>
                <a:gd name="T11" fmla="*/ 175151 h 359"/>
                <a:gd name="T12" fmla="*/ 108539 w 205"/>
                <a:gd name="T13" fmla="*/ 206313 h 359"/>
                <a:gd name="T14" fmla="*/ 174114 w 205"/>
                <a:gd name="T15" fmla="*/ 226730 h 359"/>
                <a:gd name="T16" fmla="*/ 184289 w 205"/>
                <a:gd name="T17" fmla="*/ 371794 h 359"/>
                <a:gd name="T18" fmla="*/ 141326 w 205"/>
                <a:gd name="T19" fmla="*/ 361048 h 359"/>
                <a:gd name="T20" fmla="*/ 21482 w 205"/>
                <a:gd name="T21" fmla="*/ 371794 h 359"/>
                <a:gd name="T22" fmla="*/ 0 w 205"/>
                <a:gd name="T23" fmla="*/ 309470 h 359"/>
                <a:gd name="T24" fmla="*/ 11306 w 205"/>
                <a:gd name="T25" fmla="*/ 226730 h 359"/>
                <a:gd name="T26" fmla="*/ 42963 w 205"/>
                <a:gd name="T27" fmla="*/ 206313 h 359"/>
                <a:gd name="T28" fmla="*/ 42963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5" name="Freeform 170"/>
            <p:cNvSpPr>
              <a:spLocks/>
            </p:cNvSpPr>
            <p:nvPr/>
          </p:nvSpPr>
          <p:spPr bwMode="auto">
            <a:xfrm>
              <a:off x="7753350" y="4527550"/>
              <a:ext cx="233363" cy="385763"/>
            </a:xfrm>
            <a:custGeom>
              <a:avLst/>
              <a:gdLst>
                <a:gd name="T0" fmla="*/ 43258 w 205"/>
                <a:gd name="T1" fmla="*/ 175151 h 359"/>
                <a:gd name="T2" fmla="*/ 43258 w 205"/>
                <a:gd name="T3" fmla="*/ 51578 h 359"/>
                <a:gd name="T4" fmla="*/ 87653 w 205"/>
                <a:gd name="T5" fmla="*/ 0 h 359"/>
                <a:gd name="T6" fmla="*/ 185552 w 205"/>
                <a:gd name="T7" fmla="*/ 71995 h 359"/>
                <a:gd name="T8" fmla="*/ 175307 w 205"/>
                <a:gd name="T9" fmla="*/ 123573 h 359"/>
                <a:gd name="T10" fmla="*/ 120666 w 205"/>
                <a:gd name="T11" fmla="*/ 175151 h 359"/>
                <a:gd name="T12" fmla="*/ 109282 w 205"/>
                <a:gd name="T13" fmla="*/ 206313 h 359"/>
                <a:gd name="T14" fmla="*/ 175307 w 205"/>
                <a:gd name="T15" fmla="*/ 226730 h 359"/>
                <a:gd name="T16" fmla="*/ 185552 w 205"/>
                <a:gd name="T17" fmla="*/ 371794 h 359"/>
                <a:gd name="T18" fmla="*/ 142295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8 w 205"/>
                <a:gd name="T27" fmla="*/ 206313 h 359"/>
                <a:gd name="T28" fmla="*/ 43258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6" name="Freeform 171"/>
            <p:cNvSpPr>
              <a:spLocks/>
            </p:cNvSpPr>
            <p:nvPr/>
          </p:nvSpPr>
          <p:spPr bwMode="auto">
            <a:xfrm>
              <a:off x="6924675" y="522128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97" name="Freeform 172"/>
            <p:cNvSpPr>
              <a:spLocks/>
            </p:cNvSpPr>
            <p:nvPr/>
          </p:nvSpPr>
          <p:spPr bwMode="auto">
            <a:xfrm>
              <a:off x="6808788" y="2362200"/>
              <a:ext cx="233362" cy="385763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30 h 359"/>
                <a:gd name="T16" fmla="*/ 185551 w 205"/>
                <a:gd name="T17" fmla="*/ 371794 h 359"/>
                <a:gd name="T18" fmla="*/ 142294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8" name="Freeform 173"/>
            <p:cNvSpPr>
              <a:spLocks/>
            </p:cNvSpPr>
            <p:nvPr/>
          </p:nvSpPr>
          <p:spPr bwMode="auto">
            <a:xfrm>
              <a:off x="2778125" y="4268788"/>
              <a:ext cx="231775" cy="385762"/>
            </a:xfrm>
            <a:custGeom>
              <a:avLst/>
              <a:gdLst>
                <a:gd name="T0" fmla="*/ 42963 w 205"/>
                <a:gd name="T1" fmla="*/ 175151 h 359"/>
                <a:gd name="T2" fmla="*/ 42963 w 205"/>
                <a:gd name="T3" fmla="*/ 51578 h 359"/>
                <a:gd name="T4" fmla="*/ 87057 w 205"/>
                <a:gd name="T5" fmla="*/ 0 h 359"/>
                <a:gd name="T6" fmla="*/ 184289 w 205"/>
                <a:gd name="T7" fmla="*/ 71995 h 359"/>
                <a:gd name="T8" fmla="*/ 174114 w 205"/>
                <a:gd name="T9" fmla="*/ 123573 h 359"/>
                <a:gd name="T10" fmla="*/ 119845 w 205"/>
                <a:gd name="T11" fmla="*/ 175151 h 359"/>
                <a:gd name="T12" fmla="*/ 108539 w 205"/>
                <a:gd name="T13" fmla="*/ 206313 h 359"/>
                <a:gd name="T14" fmla="*/ 174114 w 205"/>
                <a:gd name="T15" fmla="*/ 226729 h 359"/>
                <a:gd name="T16" fmla="*/ 184289 w 205"/>
                <a:gd name="T17" fmla="*/ 371793 h 359"/>
                <a:gd name="T18" fmla="*/ 141326 w 205"/>
                <a:gd name="T19" fmla="*/ 361047 h 359"/>
                <a:gd name="T20" fmla="*/ 21482 w 205"/>
                <a:gd name="T21" fmla="*/ 371793 h 359"/>
                <a:gd name="T22" fmla="*/ 0 w 205"/>
                <a:gd name="T23" fmla="*/ 309469 h 359"/>
                <a:gd name="T24" fmla="*/ 11306 w 205"/>
                <a:gd name="T25" fmla="*/ 226729 h 359"/>
                <a:gd name="T26" fmla="*/ 42963 w 205"/>
                <a:gd name="T27" fmla="*/ 206313 h 359"/>
                <a:gd name="T28" fmla="*/ 42963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9" name="Freeform 174"/>
            <p:cNvSpPr>
              <a:spLocks/>
            </p:cNvSpPr>
            <p:nvPr/>
          </p:nvSpPr>
          <p:spPr bwMode="auto">
            <a:xfrm>
              <a:off x="3594100" y="219392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0" name="Freeform 175"/>
            <p:cNvSpPr>
              <a:spLocks/>
            </p:cNvSpPr>
            <p:nvPr/>
          </p:nvSpPr>
          <p:spPr bwMode="auto">
            <a:xfrm>
              <a:off x="5522913" y="5727700"/>
              <a:ext cx="233362" cy="384175"/>
            </a:xfrm>
            <a:custGeom>
              <a:avLst/>
              <a:gdLst>
                <a:gd name="T0" fmla="*/ 43257 w 205"/>
                <a:gd name="T1" fmla="*/ 174430 h 359"/>
                <a:gd name="T2" fmla="*/ 43257 w 205"/>
                <a:gd name="T3" fmla="*/ 51366 h 359"/>
                <a:gd name="T4" fmla="*/ 87653 w 205"/>
                <a:gd name="T5" fmla="*/ 0 h 359"/>
                <a:gd name="T6" fmla="*/ 185551 w 205"/>
                <a:gd name="T7" fmla="*/ 71698 h 359"/>
                <a:gd name="T8" fmla="*/ 175306 w 205"/>
                <a:gd name="T9" fmla="*/ 123064 h 359"/>
                <a:gd name="T10" fmla="*/ 120665 w 205"/>
                <a:gd name="T11" fmla="*/ 174430 h 359"/>
                <a:gd name="T12" fmla="*/ 109282 w 205"/>
                <a:gd name="T13" fmla="*/ 205464 h 359"/>
                <a:gd name="T14" fmla="*/ 175306 w 205"/>
                <a:gd name="T15" fmla="*/ 225796 h 359"/>
                <a:gd name="T16" fmla="*/ 185551 w 205"/>
                <a:gd name="T17" fmla="*/ 370263 h 359"/>
                <a:gd name="T18" fmla="*/ 142294 w 205"/>
                <a:gd name="T19" fmla="*/ 359562 h 359"/>
                <a:gd name="T20" fmla="*/ 21629 w 205"/>
                <a:gd name="T21" fmla="*/ 370263 h 359"/>
                <a:gd name="T22" fmla="*/ 0 w 205"/>
                <a:gd name="T23" fmla="*/ 308196 h 359"/>
                <a:gd name="T24" fmla="*/ 11384 w 205"/>
                <a:gd name="T25" fmla="*/ 225796 h 359"/>
                <a:gd name="T26" fmla="*/ 43257 w 205"/>
                <a:gd name="T27" fmla="*/ 205464 h 359"/>
                <a:gd name="T28" fmla="*/ 43257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1" name="Freeform 176"/>
            <p:cNvSpPr>
              <a:spLocks/>
            </p:cNvSpPr>
            <p:nvPr/>
          </p:nvSpPr>
          <p:spPr bwMode="auto">
            <a:xfrm>
              <a:off x="5816600" y="5727700"/>
              <a:ext cx="231775" cy="384175"/>
            </a:xfrm>
            <a:custGeom>
              <a:avLst/>
              <a:gdLst>
                <a:gd name="T0" fmla="*/ 42963 w 205"/>
                <a:gd name="T1" fmla="*/ 174430 h 359"/>
                <a:gd name="T2" fmla="*/ 42963 w 205"/>
                <a:gd name="T3" fmla="*/ 51366 h 359"/>
                <a:gd name="T4" fmla="*/ 87057 w 205"/>
                <a:gd name="T5" fmla="*/ 0 h 359"/>
                <a:gd name="T6" fmla="*/ 184289 w 205"/>
                <a:gd name="T7" fmla="*/ 71698 h 359"/>
                <a:gd name="T8" fmla="*/ 174114 w 205"/>
                <a:gd name="T9" fmla="*/ 123064 h 359"/>
                <a:gd name="T10" fmla="*/ 119845 w 205"/>
                <a:gd name="T11" fmla="*/ 174430 h 359"/>
                <a:gd name="T12" fmla="*/ 108539 w 205"/>
                <a:gd name="T13" fmla="*/ 205464 h 359"/>
                <a:gd name="T14" fmla="*/ 174114 w 205"/>
                <a:gd name="T15" fmla="*/ 225796 h 359"/>
                <a:gd name="T16" fmla="*/ 184289 w 205"/>
                <a:gd name="T17" fmla="*/ 370263 h 359"/>
                <a:gd name="T18" fmla="*/ 141326 w 205"/>
                <a:gd name="T19" fmla="*/ 359562 h 359"/>
                <a:gd name="T20" fmla="*/ 21482 w 205"/>
                <a:gd name="T21" fmla="*/ 370263 h 359"/>
                <a:gd name="T22" fmla="*/ 0 w 205"/>
                <a:gd name="T23" fmla="*/ 308196 h 359"/>
                <a:gd name="T24" fmla="*/ 11306 w 205"/>
                <a:gd name="T25" fmla="*/ 225796 h 359"/>
                <a:gd name="T26" fmla="*/ 42963 w 205"/>
                <a:gd name="T27" fmla="*/ 205464 h 359"/>
                <a:gd name="T28" fmla="*/ 42963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2" name="Freeform 177"/>
            <p:cNvSpPr>
              <a:spLocks/>
            </p:cNvSpPr>
            <p:nvPr/>
          </p:nvSpPr>
          <p:spPr bwMode="auto">
            <a:xfrm>
              <a:off x="6107113" y="5727700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3" name="Freeform 178"/>
            <p:cNvSpPr>
              <a:spLocks/>
            </p:cNvSpPr>
            <p:nvPr/>
          </p:nvSpPr>
          <p:spPr bwMode="auto">
            <a:xfrm>
              <a:off x="7100888" y="387667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4" name="Freeform 179"/>
            <p:cNvSpPr>
              <a:spLocks/>
            </p:cNvSpPr>
            <p:nvPr/>
          </p:nvSpPr>
          <p:spPr bwMode="auto">
            <a:xfrm>
              <a:off x="7392988" y="387667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5" name="Freeform 180"/>
            <p:cNvSpPr>
              <a:spLocks/>
            </p:cNvSpPr>
            <p:nvPr/>
          </p:nvSpPr>
          <p:spPr bwMode="auto">
            <a:xfrm>
              <a:off x="4062413" y="5783263"/>
              <a:ext cx="234950" cy="385762"/>
            </a:xfrm>
            <a:custGeom>
              <a:avLst/>
              <a:gdLst>
                <a:gd name="T0" fmla="*/ 43552 w 205"/>
                <a:gd name="T1" fmla="*/ 175151 h 359"/>
                <a:gd name="T2" fmla="*/ 43552 w 205"/>
                <a:gd name="T3" fmla="*/ 51578 h 359"/>
                <a:gd name="T4" fmla="*/ 88250 w 205"/>
                <a:gd name="T5" fmla="*/ 0 h 359"/>
                <a:gd name="T6" fmla="*/ 186814 w 205"/>
                <a:gd name="T7" fmla="*/ 71995 h 359"/>
                <a:gd name="T8" fmla="*/ 176499 w 205"/>
                <a:gd name="T9" fmla="*/ 123573 h 359"/>
                <a:gd name="T10" fmla="*/ 121486 w 205"/>
                <a:gd name="T11" fmla="*/ 175151 h 359"/>
                <a:gd name="T12" fmla="*/ 110025 w 205"/>
                <a:gd name="T13" fmla="*/ 206313 h 359"/>
                <a:gd name="T14" fmla="*/ 176499 w 205"/>
                <a:gd name="T15" fmla="*/ 226729 h 359"/>
                <a:gd name="T16" fmla="*/ 186814 w 205"/>
                <a:gd name="T17" fmla="*/ 371793 h 359"/>
                <a:gd name="T18" fmla="*/ 143262 w 205"/>
                <a:gd name="T19" fmla="*/ 361047 h 359"/>
                <a:gd name="T20" fmla="*/ 21776 w 205"/>
                <a:gd name="T21" fmla="*/ 371793 h 359"/>
                <a:gd name="T22" fmla="*/ 0 w 205"/>
                <a:gd name="T23" fmla="*/ 309469 h 359"/>
                <a:gd name="T24" fmla="*/ 11461 w 205"/>
                <a:gd name="T25" fmla="*/ 226729 h 359"/>
                <a:gd name="T26" fmla="*/ 43552 w 205"/>
                <a:gd name="T27" fmla="*/ 206313 h 359"/>
                <a:gd name="T28" fmla="*/ 43552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6" name="Freeform 181"/>
            <p:cNvSpPr>
              <a:spLocks/>
            </p:cNvSpPr>
            <p:nvPr/>
          </p:nvSpPr>
          <p:spPr bwMode="auto">
            <a:xfrm>
              <a:off x="4354513" y="5783263"/>
              <a:ext cx="233362" cy="385762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29 h 359"/>
                <a:gd name="T16" fmla="*/ 185551 w 205"/>
                <a:gd name="T17" fmla="*/ 371793 h 359"/>
                <a:gd name="T18" fmla="*/ 142294 w 205"/>
                <a:gd name="T19" fmla="*/ 361047 h 359"/>
                <a:gd name="T20" fmla="*/ 21629 w 205"/>
                <a:gd name="T21" fmla="*/ 371793 h 359"/>
                <a:gd name="T22" fmla="*/ 0 w 205"/>
                <a:gd name="T23" fmla="*/ 309469 h 359"/>
                <a:gd name="T24" fmla="*/ 11384 w 205"/>
                <a:gd name="T25" fmla="*/ 226729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7" name="Freeform 182"/>
            <p:cNvSpPr>
              <a:spLocks/>
            </p:cNvSpPr>
            <p:nvPr/>
          </p:nvSpPr>
          <p:spPr bwMode="auto">
            <a:xfrm>
              <a:off x="2122488" y="550068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708" name="Freeform 183"/>
            <p:cNvSpPr>
              <a:spLocks/>
            </p:cNvSpPr>
            <p:nvPr/>
          </p:nvSpPr>
          <p:spPr bwMode="auto">
            <a:xfrm>
              <a:off x="2052638" y="3416300"/>
              <a:ext cx="1355725" cy="301625"/>
            </a:xfrm>
            <a:custGeom>
              <a:avLst/>
              <a:gdLst>
                <a:gd name="T0" fmla="*/ 218037 w 2226"/>
                <a:gd name="T1" fmla="*/ 127184 h 517"/>
                <a:gd name="T2" fmla="*/ 216209 w 2226"/>
                <a:gd name="T3" fmla="*/ 112015 h 517"/>
                <a:gd name="T4" fmla="*/ 212555 w 2226"/>
                <a:gd name="T5" fmla="*/ 88679 h 517"/>
                <a:gd name="T6" fmla="*/ 207683 w 2226"/>
                <a:gd name="T7" fmla="*/ 56591 h 517"/>
                <a:gd name="T8" fmla="*/ 171750 w 2226"/>
                <a:gd name="T9" fmla="*/ 23337 h 517"/>
                <a:gd name="T10" fmla="*/ 107800 w 2226"/>
                <a:gd name="T11" fmla="*/ 31504 h 517"/>
                <a:gd name="T12" fmla="*/ 98665 w 2226"/>
                <a:gd name="T13" fmla="*/ 116683 h 517"/>
                <a:gd name="T14" fmla="*/ 110236 w 2226"/>
                <a:gd name="T15" fmla="*/ 151104 h 517"/>
                <a:gd name="T16" fmla="*/ 52378 w 2226"/>
                <a:gd name="T17" fmla="*/ 185526 h 517"/>
                <a:gd name="T18" fmla="*/ 18880 w 2226"/>
                <a:gd name="T19" fmla="*/ 217030 h 517"/>
                <a:gd name="T20" fmla="*/ 1355725 w 2226"/>
                <a:gd name="T21" fmla="*/ 229282 h 517"/>
                <a:gd name="T22" fmla="*/ 1314919 w 2226"/>
                <a:gd name="T23" fmla="*/ 142353 h 517"/>
                <a:gd name="T24" fmla="*/ 1296039 w 2226"/>
                <a:gd name="T25" fmla="*/ 123684 h 517"/>
                <a:gd name="T26" fmla="*/ 1317964 w 2226"/>
                <a:gd name="T27" fmla="*/ 40256 h 517"/>
                <a:gd name="T28" fmla="*/ 1278986 w 2226"/>
                <a:gd name="T29" fmla="*/ 583 h 517"/>
                <a:gd name="T30" fmla="*/ 1227217 w 2226"/>
                <a:gd name="T31" fmla="*/ 5834 h 517"/>
                <a:gd name="T32" fmla="*/ 1193111 w 2226"/>
                <a:gd name="T33" fmla="*/ 47840 h 517"/>
                <a:gd name="T34" fmla="*/ 1189457 w 2226"/>
                <a:gd name="T35" fmla="*/ 71176 h 517"/>
                <a:gd name="T36" fmla="*/ 1184584 w 2226"/>
                <a:gd name="T37" fmla="*/ 98014 h 517"/>
                <a:gd name="T38" fmla="*/ 1187629 w 2226"/>
                <a:gd name="T39" fmla="*/ 117266 h 517"/>
                <a:gd name="T40" fmla="*/ 1203465 w 2226"/>
                <a:gd name="T41" fmla="*/ 138852 h 517"/>
                <a:gd name="T42" fmla="*/ 1174840 w 2226"/>
                <a:gd name="T43" fmla="*/ 169773 h 517"/>
                <a:gd name="T44" fmla="*/ 1123071 w 2226"/>
                <a:gd name="T45" fmla="*/ 189026 h 517"/>
                <a:gd name="T46" fmla="*/ 1060340 w 2226"/>
                <a:gd name="T47" fmla="*/ 165690 h 517"/>
                <a:gd name="T48" fmla="*/ 1026843 w 2226"/>
                <a:gd name="T49" fmla="*/ 154605 h 517"/>
                <a:gd name="T50" fmla="*/ 1027452 w 2226"/>
                <a:gd name="T51" fmla="*/ 121350 h 517"/>
                <a:gd name="T52" fmla="*/ 976901 w 2226"/>
                <a:gd name="T53" fmla="*/ 51924 h 517"/>
                <a:gd name="T54" fmla="*/ 902598 w 2226"/>
                <a:gd name="T55" fmla="*/ 112599 h 517"/>
                <a:gd name="T56" fmla="*/ 915997 w 2226"/>
                <a:gd name="T57" fmla="*/ 159272 h 517"/>
                <a:gd name="T58" fmla="*/ 911125 w 2226"/>
                <a:gd name="T59" fmla="*/ 174441 h 517"/>
                <a:gd name="T60" fmla="*/ 831341 w 2226"/>
                <a:gd name="T61" fmla="*/ 218780 h 517"/>
                <a:gd name="T62" fmla="*/ 796016 w 2226"/>
                <a:gd name="T63" fmla="*/ 180858 h 517"/>
                <a:gd name="T64" fmla="*/ 718059 w 2226"/>
                <a:gd name="T65" fmla="*/ 163356 h 517"/>
                <a:gd name="T66" fmla="*/ 707096 w 2226"/>
                <a:gd name="T67" fmla="*/ 143520 h 517"/>
                <a:gd name="T68" fmla="*/ 725368 w 2226"/>
                <a:gd name="T69" fmla="*/ 119016 h 517"/>
                <a:gd name="T70" fmla="*/ 697961 w 2226"/>
                <a:gd name="T71" fmla="*/ 32671 h 517"/>
                <a:gd name="T72" fmla="*/ 618176 w 2226"/>
                <a:gd name="T73" fmla="*/ 59508 h 517"/>
                <a:gd name="T74" fmla="*/ 612086 w 2226"/>
                <a:gd name="T75" fmla="*/ 92179 h 517"/>
                <a:gd name="T76" fmla="*/ 614522 w 2226"/>
                <a:gd name="T77" fmla="*/ 119600 h 517"/>
                <a:gd name="T78" fmla="*/ 618785 w 2226"/>
                <a:gd name="T79" fmla="*/ 133602 h 517"/>
                <a:gd name="T80" fmla="*/ 621222 w 2226"/>
                <a:gd name="T81" fmla="*/ 143520 h 517"/>
                <a:gd name="T82" fmla="*/ 638275 w 2226"/>
                <a:gd name="T83" fmla="*/ 163939 h 517"/>
                <a:gd name="T84" fmla="*/ 614522 w 2226"/>
                <a:gd name="T85" fmla="*/ 187859 h 517"/>
                <a:gd name="T86" fmla="*/ 559099 w 2226"/>
                <a:gd name="T87" fmla="*/ 218780 h 517"/>
                <a:gd name="T88" fmla="*/ 531693 w 2226"/>
                <a:gd name="T89" fmla="*/ 231032 h 517"/>
                <a:gd name="T90" fmla="*/ 491496 w 2226"/>
                <a:gd name="T91" fmla="*/ 201278 h 517"/>
                <a:gd name="T92" fmla="*/ 468961 w 2226"/>
                <a:gd name="T93" fmla="*/ 176191 h 517"/>
                <a:gd name="T94" fmla="*/ 454344 w 2226"/>
                <a:gd name="T95" fmla="*/ 117266 h 517"/>
                <a:gd name="T96" fmla="*/ 448863 w 2226"/>
                <a:gd name="T97" fmla="*/ 82845 h 517"/>
                <a:gd name="T98" fmla="*/ 428765 w 2226"/>
                <a:gd name="T99" fmla="*/ 32671 h 517"/>
                <a:gd name="T100" fmla="*/ 362379 w 2226"/>
                <a:gd name="T101" fmla="*/ 42006 h 517"/>
                <a:gd name="T102" fmla="*/ 341672 w 2226"/>
                <a:gd name="T103" fmla="*/ 93346 h 517"/>
                <a:gd name="T104" fmla="*/ 331927 w 2226"/>
                <a:gd name="T105" fmla="*/ 179108 h 517"/>
                <a:gd name="T106" fmla="*/ 331318 w 2226"/>
                <a:gd name="T107" fmla="*/ 194277 h 517"/>
                <a:gd name="T108" fmla="*/ 294776 w 2226"/>
                <a:gd name="T109" fmla="*/ 211779 h 517"/>
                <a:gd name="T110" fmla="*/ 252752 w 2226"/>
                <a:gd name="T111" fmla="*/ 194277 h 517"/>
                <a:gd name="T112" fmla="*/ 186367 w 2226"/>
                <a:gd name="T113" fmla="*/ 168023 h 517"/>
                <a:gd name="T114" fmla="*/ 213164 w 2226"/>
                <a:gd name="T115" fmla="*/ 147604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709" name="Freeform 184"/>
            <p:cNvSpPr>
              <a:spLocks/>
            </p:cNvSpPr>
            <p:nvPr/>
          </p:nvSpPr>
          <p:spPr bwMode="auto">
            <a:xfrm>
              <a:off x="6867525" y="325913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grpSp>
          <p:nvGrpSpPr>
            <p:cNvPr id="1056" name="Группа 1055"/>
            <p:cNvGrpSpPr/>
            <p:nvPr/>
          </p:nvGrpSpPr>
          <p:grpSpPr>
            <a:xfrm>
              <a:off x="2936875" y="2035175"/>
              <a:ext cx="4292600" cy="3422650"/>
              <a:chOff x="2936875" y="2035175"/>
              <a:chExt cx="4292600" cy="3422650"/>
            </a:xfrm>
          </p:grpSpPr>
          <p:sp>
            <p:nvSpPr>
              <p:cNvPr id="711" name="Line 186"/>
              <p:cNvSpPr>
                <a:spLocks noChangeShapeType="1"/>
              </p:cNvSpPr>
              <p:nvPr/>
            </p:nvSpPr>
            <p:spPr bwMode="auto">
              <a:xfrm>
                <a:off x="5182235" y="2035175"/>
                <a:ext cx="198120" cy="1140883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2" name="Line 187"/>
              <p:cNvSpPr>
                <a:spLocks noChangeShapeType="1"/>
              </p:cNvSpPr>
              <p:nvPr/>
            </p:nvSpPr>
            <p:spPr bwMode="auto">
              <a:xfrm flipH="1" flipV="1">
                <a:off x="3002915" y="2605617"/>
                <a:ext cx="204724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3" name="Line 188"/>
              <p:cNvSpPr>
                <a:spLocks noChangeShapeType="1"/>
              </p:cNvSpPr>
              <p:nvPr/>
            </p:nvSpPr>
            <p:spPr bwMode="auto">
              <a:xfrm>
                <a:off x="5908675" y="4063412"/>
                <a:ext cx="1320800" cy="50705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4" name="Line 189"/>
              <p:cNvSpPr>
                <a:spLocks noChangeShapeType="1"/>
              </p:cNvSpPr>
              <p:nvPr/>
            </p:nvSpPr>
            <p:spPr bwMode="auto">
              <a:xfrm>
                <a:off x="5908675" y="4380324"/>
                <a:ext cx="726440" cy="697206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5" name="Line 190"/>
              <p:cNvSpPr>
                <a:spLocks noChangeShapeType="1"/>
              </p:cNvSpPr>
              <p:nvPr/>
            </p:nvSpPr>
            <p:spPr bwMode="auto">
              <a:xfrm flipV="1">
                <a:off x="5776595" y="2415469"/>
                <a:ext cx="92456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6" name="Line 191"/>
              <p:cNvSpPr>
                <a:spLocks noChangeShapeType="1"/>
              </p:cNvSpPr>
              <p:nvPr/>
            </p:nvSpPr>
            <p:spPr bwMode="auto">
              <a:xfrm flipH="1">
                <a:off x="2936875" y="3873265"/>
                <a:ext cx="2113280" cy="443677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7" name="Line 192"/>
              <p:cNvSpPr>
                <a:spLocks noChangeShapeType="1"/>
              </p:cNvSpPr>
              <p:nvPr/>
            </p:nvSpPr>
            <p:spPr bwMode="auto">
              <a:xfrm flipH="1" flipV="1">
                <a:off x="3795395" y="2161940"/>
                <a:ext cx="1386840" cy="101411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8" name="Line 193"/>
              <p:cNvSpPr>
                <a:spLocks noChangeShapeType="1"/>
              </p:cNvSpPr>
              <p:nvPr/>
            </p:nvSpPr>
            <p:spPr bwMode="auto">
              <a:xfrm>
                <a:off x="5578475" y="4507089"/>
                <a:ext cx="33020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9" name="Line 194"/>
              <p:cNvSpPr>
                <a:spLocks noChangeShapeType="1"/>
              </p:cNvSpPr>
              <p:nvPr/>
            </p:nvSpPr>
            <p:spPr bwMode="auto">
              <a:xfrm>
                <a:off x="5908675" y="3746500"/>
                <a:ext cx="726440" cy="63382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0" name="Line 195"/>
              <p:cNvSpPr>
                <a:spLocks noChangeShapeType="1"/>
              </p:cNvSpPr>
              <p:nvPr/>
            </p:nvSpPr>
            <p:spPr bwMode="auto">
              <a:xfrm flipH="1">
                <a:off x="4257675" y="4507089"/>
                <a:ext cx="990600" cy="950736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1" name="Line 196"/>
              <p:cNvSpPr>
                <a:spLocks noChangeShapeType="1"/>
              </p:cNvSpPr>
              <p:nvPr/>
            </p:nvSpPr>
            <p:spPr bwMode="auto">
              <a:xfrm flipH="1">
                <a:off x="3531235" y="4126794"/>
                <a:ext cx="1452880" cy="101411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2" name="Line 197"/>
              <p:cNvSpPr>
                <a:spLocks noChangeShapeType="1"/>
              </p:cNvSpPr>
              <p:nvPr/>
            </p:nvSpPr>
            <p:spPr bwMode="auto">
              <a:xfrm flipH="1" flipV="1">
                <a:off x="3663315" y="3176058"/>
                <a:ext cx="1452880" cy="633824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3" name="Line 198"/>
              <p:cNvSpPr>
                <a:spLocks noChangeShapeType="1"/>
              </p:cNvSpPr>
              <p:nvPr/>
            </p:nvSpPr>
            <p:spPr bwMode="auto">
              <a:xfrm flipV="1">
                <a:off x="5842635" y="3302823"/>
                <a:ext cx="528320" cy="126765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</p:grpSp>
        <p:grpSp>
          <p:nvGrpSpPr>
            <p:cNvPr id="724" name="Group 199"/>
            <p:cNvGrpSpPr>
              <a:grpSpLocks/>
            </p:cNvGrpSpPr>
            <p:nvPr/>
          </p:nvGrpSpPr>
          <p:grpSpPr bwMode="auto">
            <a:xfrm>
              <a:off x="4918075" y="1647825"/>
              <a:ext cx="279400" cy="334963"/>
              <a:chOff x="3827" y="480"/>
              <a:chExt cx="280" cy="350"/>
            </a:xfrm>
          </p:grpSpPr>
          <p:sp>
            <p:nvSpPr>
              <p:cNvPr id="725" name="Freeform 2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6" name="Freeform 2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7" name="Freeform 2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8" name="Rectangle 2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9" name="Rectangle 2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0" name="Rectangle 2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1" name="Rectangle 2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2" name="Rectangle 2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3" name="Freeform 2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4" name="Freeform 2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5" name="Freeform 2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6" name="Freeform 2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7" name="Line 2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8" name="Freeform 2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9" name="Line 2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0" name="Rectangle 2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1" name="Rectangle 2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2" name="Line 2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3" name="Rectangle 2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4" name="Line 2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5" name="Line 2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6" name="Line 2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7" name="Line 2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8" name="Freeform 2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49" name="Group 224"/>
            <p:cNvGrpSpPr>
              <a:grpSpLocks/>
            </p:cNvGrpSpPr>
            <p:nvPr/>
          </p:nvGrpSpPr>
          <p:grpSpPr bwMode="auto">
            <a:xfrm>
              <a:off x="2473325" y="2408238"/>
              <a:ext cx="279400" cy="334962"/>
              <a:chOff x="3827" y="480"/>
              <a:chExt cx="280" cy="350"/>
            </a:xfrm>
          </p:grpSpPr>
          <p:sp>
            <p:nvSpPr>
              <p:cNvPr id="750" name="Freeform 2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1" name="Freeform 2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2" name="Freeform 2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3" name="Rectangle 2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4" name="Rectangle 2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5" name="Rectangle 2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6" name="Rectangle 2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7" name="Rectangle 2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8" name="Freeform 2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9" name="Freeform 2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0" name="Freeform 2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1" name="Freeform 2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2" name="Line 2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3" name="Freeform 2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4" name="Line 2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5" name="Rectangle 2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6" name="Rectangle 2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7" name="Line 2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8" name="Rectangle 2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9" name="Line 2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0" name="Line 2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1" name="Line 2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2" name="Line 2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3" name="Freeform 2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74" name="Group 249"/>
            <p:cNvGrpSpPr>
              <a:grpSpLocks/>
            </p:cNvGrpSpPr>
            <p:nvPr/>
          </p:nvGrpSpPr>
          <p:grpSpPr bwMode="auto">
            <a:xfrm>
              <a:off x="7229475" y="4498975"/>
              <a:ext cx="279400" cy="336550"/>
              <a:chOff x="3827" y="480"/>
              <a:chExt cx="280" cy="350"/>
            </a:xfrm>
          </p:grpSpPr>
          <p:sp>
            <p:nvSpPr>
              <p:cNvPr id="775" name="Freeform 2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6" name="Freeform 2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7" name="Freeform 2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8" name="Rectangle 2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79" name="Rectangle 2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0" name="Rectangle 2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1" name="Rectangle 2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2" name="Rectangle 2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3" name="Freeform 2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4" name="Freeform 2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5" name="Freeform 2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6" name="Freeform 2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7" name="Line 2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8" name="Freeform 2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9" name="Line 2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0" name="Rectangle 2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1" name="Rectangle 2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2" name="Line 2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3" name="Rectangle 2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4" name="Line 2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5" name="Line 2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6" name="Line 2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7" name="Line 2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8" name="Freeform 2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99" name="Group 274"/>
            <p:cNvGrpSpPr>
              <a:grpSpLocks/>
            </p:cNvGrpSpPr>
            <p:nvPr/>
          </p:nvGrpSpPr>
          <p:grpSpPr bwMode="auto">
            <a:xfrm>
              <a:off x="6502400" y="5195888"/>
              <a:ext cx="279400" cy="336550"/>
              <a:chOff x="3827" y="480"/>
              <a:chExt cx="280" cy="350"/>
            </a:xfrm>
          </p:grpSpPr>
          <p:sp>
            <p:nvSpPr>
              <p:cNvPr id="800" name="Freeform 2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1" name="Freeform 2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2" name="Freeform 2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3" name="Rectangle 2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4" name="Rectangle 2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5" name="Rectangle 2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6" name="Rectangle 2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7" name="Rectangle 2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8" name="Freeform 2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9" name="Freeform 2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0" name="Freeform 2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1" name="Freeform 2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2" name="Line 2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3" name="Freeform 2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4" name="Line 2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5" name="Rectangle 2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6" name="Rectangle 2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7" name="Line 2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8" name="Rectangle 2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9" name="Line 2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0" name="Line 2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1" name="Line 2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2" name="Line 2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3" name="Freeform 2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24" name="Group 299"/>
            <p:cNvGrpSpPr>
              <a:grpSpLocks/>
            </p:cNvGrpSpPr>
            <p:nvPr/>
          </p:nvGrpSpPr>
          <p:grpSpPr bwMode="auto">
            <a:xfrm>
              <a:off x="6437313" y="2028825"/>
              <a:ext cx="279400" cy="333375"/>
              <a:chOff x="3827" y="480"/>
              <a:chExt cx="280" cy="350"/>
            </a:xfrm>
          </p:grpSpPr>
          <p:sp>
            <p:nvSpPr>
              <p:cNvPr id="825" name="Freeform 3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6" name="Freeform 3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7" name="Freeform 3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8" name="Rectangle 3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29" name="Rectangle 3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0" name="Rectangle 3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1" name="Rectangle 3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2" name="Rectangle 3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3" name="Freeform 3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4" name="Freeform 3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5" name="Freeform 3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6" name="Freeform 3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7" name="Line 3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8" name="Freeform 3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9" name="Line 3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0" name="Rectangle 3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1" name="Rectangle 3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2" name="Line 3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3" name="Rectangle 3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4" name="Line 3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5" name="Line 3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6" name="Line 3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7" name="Line 3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8" name="Freeform 3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49" name="Group 324"/>
            <p:cNvGrpSpPr>
              <a:grpSpLocks/>
            </p:cNvGrpSpPr>
            <p:nvPr/>
          </p:nvGrpSpPr>
          <p:grpSpPr bwMode="auto">
            <a:xfrm>
              <a:off x="2473325" y="4181475"/>
              <a:ext cx="279400" cy="336550"/>
              <a:chOff x="3827" y="480"/>
              <a:chExt cx="280" cy="350"/>
            </a:xfrm>
          </p:grpSpPr>
          <p:sp>
            <p:nvSpPr>
              <p:cNvPr id="850" name="Freeform 3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1" name="Freeform 3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2" name="Freeform 3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3" name="Rectangle 3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4" name="Rectangle 3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5" name="Rectangle 3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6" name="Rectangle 3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7" name="Rectangle 3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8" name="Freeform 3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9" name="Freeform 3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0" name="Freeform 3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1" name="Freeform 3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2" name="Line 3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3" name="Freeform 3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4" name="Line 3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5" name="Rectangle 3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6" name="Rectangle 3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7" name="Line 3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8" name="Rectangle 3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9" name="Line 3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0" name="Line 3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1" name="Line 3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2" name="Line 3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3" name="Freeform 3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74" name="Group 349"/>
            <p:cNvGrpSpPr>
              <a:grpSpLocks/>
            </p:cNvGrpSpPr>
            <p:nvPr/>
          </p:nvGrpSpPr>
          <p:grpSpPr bwMode="auto">
            <a:xfrm>
              <a:off x="3398838" y="1836738"/>
              <a:ext cx="277812" cy="336550"/>
              <a:chOff x="3827" y="480"/>
              <a:chExt cx="280" cy="350"/>
            </a:xfrm>
          </p:grpSpPr>
          <p:sp>
            <p:nvSpPr>
              <p:cNvPr id="875" name="Freeform 3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6" name="Freeform 3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7" name="Freeform 3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8" name="Rectangle 3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79" name="Rectangle 3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0" name="Rectangle 3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1" name="Rectangle 3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2" name="Rectangle 3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3" name="Freeform 3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4" name="Freeform 3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5" name="Freeform 3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6" name="Freeform 3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7" name="Line 3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8" name="Freeform 3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9" name="Line 3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0" name="Rectangle 3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1" name="Rectangle 3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2" name="Line 3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3" name="Rectangle 3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4" name="Line 3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5" name="Line 3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6" name="Line 3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7" name="Line 3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8" name="Freeform 3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99" name="Group 374"/>
            <p:cNvGrpSpPr>
              <a:grpSpLocks/>
            </p:cNvGrpSpPr>
            <p:nvPr/>
          </p:nvGrpSpPr>
          <p:grpSpPr bwMode="auto">
            <a:xfrm>
              <a:off x="5643563" y="5449888"/>
              <a:ext cx="279400" cy="334962"/>
              <a:chOff x="3827" y="480"/>
              <a:chExt cx="280" cy="350"/>
            </a:xfrm>
          </p:grpSpPr>
          <p:sp>
            <p:nvSpPr>
              <p:cNvPr id="900" name="Freeform 3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1" name="Freeform 3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2" name="Freeform 3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3" name="Rectangle 3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4" name="Rectangle 3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5" name="Rectangle 3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6" name="Rectangle 3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7" name="Rectangle 3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8" name="Freeform 3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9" name="Freeform 3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0" name="Freeform 3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1" name="Freeform 3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2" name="Line 3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3" name="Freeform 3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4" name="Line 3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5" name="Rectangle 3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6" name="Rectangle 3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7" name="Line 3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8" name="Rectangle 3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9" name="Line 3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0" name="Line 3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1" name="Line 3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2" name="Line 3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3" name="Freeform 3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24" name="Group 399"/>
            <p:cNvGrpSpPr>
              <a:grpSpLocks/>
            </p:cNvGrpSpPr>
            <p:nvPr/>
          </p:nvGrpSpPr>
          <p:grpSpPr bwMode="auto">
            <a:xfrm>
              <a:off x="6700838" y="3738563"/>
              <a:ext cx="279400" cy="336550"/>
              <a:chOff x="3827" y="480"/>
              <a:chExt cx="280" cy="350"/>
            </a:xfrm>
          </p:grpSpPr>
          <p:sp>
            <p:nvSpPr>
              <p:cNvPr id="925" name="Freeform 4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6" name="Freeform 4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7" name="Freeform 4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8" name="Rectangle 4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29" name="Rectangle 4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0" name="Rectangle 4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1" name="Rectangle 4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2" name="Rectangle 4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3" name="Freeform 4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4" name="Freeform 4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5" name="Freeform 4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6" name="Freeform 4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7" name="Line 4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8" name="Freeform 4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9" name="Line 4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0" name="Rectangle 4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1" name="Rectangle 4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2" name="Line 4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3" name="Rectangle 4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4" name="Line 4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5" name="Line 4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6" name="Line 4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7" name="Line 4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8" name="Freeform 4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49" name="Group 424"/>
            <p:cNvGrpSpPr>
              <a:grpSpLocks/>
            </p:cNvGrpSpPr>
            <p:nvPr/>
          </p:nvGrpSpPr>
          <p:grpSpPr bwMode="auto">
            <a:xfrm>
              <a:off x="3860800" y="5449888"/>
              <a:ext cx="279400" cy="334962"/>
              <a:chOff x="3827" y="480"/>
              <a:chExt cx="280" cy="350"/>
            </a:xfrm>
          </p:grpSpPr>
          <p:sp>
            <p:nvSpPr>
              <p:cNvPr id="950" name="Freeform 4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1" name="Freeform 4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2" name="Freeform 4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3" name="Rectangle 4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4" name="Rectangle 4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5" name="Rectangle 4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6" name="Rectangle 4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7" name="Rectangle 4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8" name="Freeform 4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9" name="Freeform 4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0" name="Freeform 4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1" name="Freeform 4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2" name="Line 4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3" name="Freeform 4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4" name="Line 4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5" name="Rectangle 4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6" name="Rectangle 4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7" name="Line 4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8" name="Rectangle 4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9" name="Line 4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0" name="Line 4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1" name="Line 4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2" name="Line 4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3" name="Freeform 4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74" name="Group 449"/>
            <p:cNvGrpSpPr>
              <a:grpSpLocks/>
            </p:cNvGrpSpPr>
            <p:nvPr/>
          </p:nvGrpSpPr>
          <p:grpSpPr bwMode="auto">
            <a:xfrm>
              <a:off x="3133725" y="5133975"/>
              <a:ext cx="279400" cy="333375"/>
              <a:chOff x="3827" y="480"/>
              <a:chExt cx="280" cy="350"/>
            </a:xfrm>
          </p:grpSpPr>
          <p:sp>
            <p:nvSpPr>
              <p:cNvPr id="975" name="Freeform 4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6" name="Freeform 4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7" name="Freeform 4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8" name="Rectangle 4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79" name="Rectangle 4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0" name="Rectangle 4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1" name="Rectangle 4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2" name="Rectangle 4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3" name="Freeform 4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4" name="Freeform 4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5" name="Freeform 4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6" name="Freeform 4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7" name="Line 4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8" name="Freeform 4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9" name="Line 4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0" name="Rectangle 4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1" name="Rectangle 4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2" name="Line 4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3" name="Rectangle 4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4" name="Line 4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5" name="Line 4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6" name="Line 4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7" name="Line 4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8" name="Freeform 4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99" name="Group 474"/>
            <p:cNvGrpSpPr>
              <a:grpSpLocks/>
            </p:cNvGrpSpPr>
            <p:nvPr/>
          </p:nvGrpSpPr>
          <p:grpSpPr bwMode="auto">
            <a:xfrm>
              <a:off x="3133725" y="2978150"/>
              <a:ext cx="279400" cy="334963"/>
              <a:chOff x="3827" y="480"/>
              <a:chExt cx="280" cy="350"/>
            </a:xfrm>
          </p:grpSpPr>
          <p:sp>
            <p:nvSpPr>
              <p:cNvPr id="1000" name="Freeform 4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1" name="Freeform 4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2" name="Freeform 4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3" name="Rectangle 4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4" name="Rectangle 4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5" name="Rectangle 4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6" name="Rectangle 4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7" name="Rectangle 4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8" name="Freeform 4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9" name="Freeform 4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0" name="Freeform 4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1" name="Freeform 4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2" name="Line 4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3" name="Freeform 4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4" name="Line 4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5" name="Rectangle 4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6" name="Rectangle 4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7" name="Line 4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8" name="Rectangle 4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9" name="Line 4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0" name="Line 4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1" name="Line 4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2" name="Line 4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3" name="Freeform 4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1024" name="Group 499"/>
            <p:cNvGrpSpPr>
              <a:grpSpLocks/>
            </p:cNvGrpSpPr>
            <p:nvPr/>
          </p:nvGrpSpPr>
          <p:grpSpPr bwMode="auto">
            <a:xfrm>
              <a:off x="6370638" y="2978150"/>
              <a:ext cx="279400" cy="334963"/>
              <a:chOff x="3827" y="480"/>
              <a:chExt cx="280" cy="350"/>
            </a:xfrm>
          </p:grpSpPr>
          <p:sp>
            <p:nvSpPr>
              <p:cNvPr id="1025" name="Freeform 5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6" name="Freeform 5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7" name="Freeform 5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8" name="Rectangle 5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29" name="Rectangle 5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0" name="Rectangle 5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1" name="Rectangle 5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2" name="Rectangle 5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3" name="Freeform 5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4" name="Freeform 5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5" name="Freeform 5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6" name="Freeform 5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7" name="Line 5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8" name="Freeform 5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9" name="Line 5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0" name="Rectangle 5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1" name="Rectangle 5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2" name="Line 5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3" name="Rectangle 5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4" name="Line 5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5" name="Line 5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6" name="Line 5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7" name="Line 5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8" name="Freeform 5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sp>
          <p:nvSpPr>
            <p:cNvPr id="1049" name="Rectangle 524"/>
            <p:cNvSpPr>
              <a:spLocks noChangeArrowheads="1"/>
            </p:cNvSpPr>
            <p:nvPr/>
          </p:nvSpPr>
          <p:spPr bwMode="auto">
            <a:xfrm>
              <a:off x="7229475" y="2622550"/>
              <a:ext cx="191452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технолога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0" name="Rectangle 525"/>
            <p:cNvSpPr>
              <a:spLocks noChangeArrowheads="1"/>
            </p:cNvSpPr>
            <p:nvPr/>
          </p:nvSpPr>
          <p:spPr bwMode="auto">
            <a:xfrm>
              <a:off x="1828800" y="1676400"/>
              <a:ext cx="13906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Диспетчер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1" name="Rectangle 527"/>
            <p:cNvSpPr>
              <a:spLocks noChangeArrowheads="1"/>
            </p:cNvSpPr>
            <p:nvPr/>
          </p:nvSpPr>
          <p:spPr bwMode="auto">
            <a:xfrm>
              <a:off x="990600" y="3003550"/>
              <a:ext cx="24384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Производственный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2" name="Rectangle 528"/>
            <p:cNvSpPr>
              <a:spLocks noChangeArrowheads="1"/>
            </p:cNvSpPr>
            <p:nvPr/>
          </p:nvSpPr>
          <p:spPr bwMode="auto">
            <a:xfrm>
              <a:off x="1497013" y="4902200"/>
              <a:ext cx="125412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Плановый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3" name="Rectangle 529"/>
            <p:cNvSpPr>
              <a:spLocks noChangeArrowheads="1"/>
            </p:cNvSpPr>
            <p:nvPr/>
          </p:nvSpPr>
          <p:spPr bwMode="auto">
            <a:xfrm>
              <a:off x="4191000" y="6219825"/>
              <a:ext cx="27511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Экологический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21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81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Польза для производства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3440390"/>
            <a:ext cx="803910" cy="8039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1134251"/>
            <a:ext cx="942238" cy="942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" y="4597903"/>
            <a:ext cx="903396" cy="9033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5" y="4578482"/>
            <a:ext cx="922817" cy="9228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1" y="4512177"/>
            <a:ext cx="1074848" cy="107484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722829" y="1373637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 smtClean="0">
                <a:solidFill>
                  <a:schemeClr val="bg1"/>
                </a:solidFill>
              </a:rPr>
              <a:t>Контроль производственных процессов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22829" y="2397850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Автоматические расчеты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722828" y="3534568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Снижение аварийности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22828" y="4697839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Отчеты без ручной работы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90" y="2218838"/>
            <a:ext cx="1031292" cy="10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6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2290</Words>
  <Application>Microsoft Office PowerPoint</Application>
  <PresentationFormat>Широкоэкранный</PresentationFormat>
  <Paragraphs>530</Paragraphs>
  <Slides>16</Slides>
  <Notes>15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ＭＳ Ｐゴシック</vt:lpstr>
      <vt:lpstr>游ゴシック</vt:lpstr>
      <vt:lpstr>Arial</vt:lpstr>
      <vt:lpstr>Arial Black</vt:lpstr>
      <vt:lpstr>Calibri</vt:lpstr>
      <vt:lpstr>Calibri Light</vt:lpstr>
      <vt:lpstr>HG丸ｺﾞｼｯｸM-PRO</vt:lpstr>
      <vt:lpstr>Times New Roman</vt:lpstr>
      <vt:lpstr>Wingdings</vt:lpstr>
      <vt:lpstr>Тема Office</vt:lpstr>
      <vt:lpstr>1_Тема Office</vt:lpstr>
      <vt:lpstr>Clip</vt:lpstr>
      <vt:lpstr>Презентация PowerPoint</vt:lpstr>
      <vt:lpstr>СИБИНТЕК СЕГОДНЯ</vt:lpstr>
      <vt:lpstr>Автоматизация бизнес-процессов  нефтеперерабатывающего завода</vt:lpstr>
      <vt:lpstr>Где мы в Пирамиде CIM</vt:lpstr>
      <vt:lpstr>Интегрированная система управления предприятием</vt:lpstr>
      <vt:lpstr> Зачем нужен PI System</vt:lpstr>
      <vt:lpstr> Компоненты системы</vt:lpstr>
      <vt:lpstr>Представление информации реального времени на производстве </vt:lpstr>
      <vt:lpstr> Польза для производства</vt:lpstr>
      <vt:lpstr> Используемые технологии и инструменты</vt:lpstr>
      <vt:lpstr>Схема расположений уровней и масс в РВС</vt:lpstr>
      <vt:lpstr> Как мы видим PI System?</vt:lpstr>
      <vt:lpstr>Представление объектов и временных рядов в приложениях</vt:lpstr>
      <vt:lpstr>Схема расчёта после перехода</vt:lpstr>
      <vt:lpstr>Схема расчёта после перехода с оптимизацией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Тимуршина Юлия Сергеевна</dc:creator>
  <cp:lastModifiedBy>Шишилин Даниил Игоревич</cp:lastModifiedBy>
  <cp:revision>145</cp:revision>
  <dcterms:created xsi:type="dcterms:W3CDTF">2024-04-04T06:46:11Z</dcterms:created>
  <dcterms:modified xsi:type="dcterms:W3CDTF">2025-04-04T10:03:16Z</dcterms:modified>
</cp:coreProperties>
</file>